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1" r:id="rId6"/>
    <p:sldId id="263" r:id="rId7"/>
    <p:sldId id="272" r:id="rId8"/>
    <p:sldId id="274" r:id="rId9"/>
    <p:sldId id="264" r:id="rId10"/>
    <p:sldId id="275" r:id="rId11"/>
    <p:sldId id="268" r:id="rId12"/>
    <p:sldId id="265" r:id="rId13"/>
    <p:sldId id="267" r:id="rId14"/>
    <p:sldId id="269" r:id="rId15"/>
    <p:sldId id="276" r:id="rId16"/>
    <p:sldId id="273" r:id="rId17"/>
  </p:sldIdLst>
  <p:sldSz cx="12192000" cy="6858000"/>
  <p:notesSz cx="7010400" cy="9296400"/>
  <p:embeddedFontLst>
    <p:embeddedFont>
      <p:font typeface="Avenir Next LT Pro" panose="020B0504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eattle Text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doza, Denise" initials="MD" lastIdx="4" clrIdx="0">
    <p:extLst>
      <p:ext uri="{19B8F6BF-5375-455C-9EA6-DF929625EA0E}">
        <p15:presenceInfo xmlns:p15="http://schemas.microsoft.com/office/powerpoint/2012/main" userId="S::denise.mendoza@seattle.gov::3ddf1190-c80f-44f1-b9f3-5e78523ebf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FA01D-279A-45F4-A04A-39398837D965}" v="16" dt="2020-10-16T20:54:47.231"/>
    <p1510:client id="{2F206417-BC22-435F-A994-3C66FFF1DCDA}" v="55" dt="2020-10-16T22:06:21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70D612-6618-4C97-8004-AC8D1F28EF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02A80-C92D-449E-B17B-8D505DF11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B09791-DA8D-4358-A20A-E580C95039F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1CE99-90AF-439A-B5A2-F6792ECAEF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15DA9-5849-4787-9573-DAB4FCB2E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165261-3A7B-46E8-BAE4-3860D0EA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2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B8A6A0-513E-4C77-A5B7-17EA33C9E37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339B51-040A-4207-8E31-73B7B8FA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killing/the-rise-in-jobs-for-cybersecurity-professionals-1747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ttle_Police_Departme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techboomers.com/t/dangers-of-the-internet" TargetMode="External"/><Relationship Id="rId4" Type="http://schemas.openxmlformats.org/officeDocument/2006/relationships/hyperlink" Target="https://creativecommons.org/licenses/by-sa/3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5/09/mediums-of-effective-interac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asicblogtips.com/right-social-network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confidant.info/2013/when-bullying-is-just-a-part-of-the-tool-kit-of-senior-executiv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hvoices.live/2018/02/09/is-technology-limiting-creativity-pt-1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pf.org/2017/02/07/house-passes-email-privacy-act-h-r-387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-tecnico.pt/noticias-falsas-ou-fake-news-o-que-sao/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ake_new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ucknetweb.blogspot.com/2009/12/doctor-falls-for-phishing-scam-opened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19/01/the-business-of-phishing-emails-and-how-to-stay-safe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genomix.wordpress.com/tag/test-genetici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technology-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www.peoplematters.in/article/skilling/the-rise-in-jobs-for-cybersecurity-professionals-17470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4" tooltip="https://creativecommons.org/licenses/by-nc-sa/3.0/"/>
              </a:rPr>
              <a:t>CC BY-SA-NC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 &amp; Ginger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Ginger</a:t>
            </a:r>
          </a:p>
          <a:p>
            <a:r>
              <a:rPr lang="en-US"/>
              <a:t>Fliers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 &amp; Ginger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Ginger</a:t>
            </a:r>
          </a:p>
          <a:p>
            <a:r>
              <a:rPr lang="en-US"/>
              <a:t>Fliers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Denise Ginger 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Denise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Introduce Ginger, Jon and Myself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Go through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If you have kids at home with you, they’re welcome to join us for this session.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If you have questions – chat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Moderators will monitor &amp; collect questions for Q&amp;A portion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en.wikipedia.org/wiki/Seattle_Police_Departme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en.wikipedia.org/wiki/Seattle_Police_Department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4" tooltip="https://creativecommons.org/licenses/by-sa/3.0/"/>
              </a:rPr>
              <a:t>CC BY-SA</a:t>
            </a:r>
            <a:endParaRPr lang="en-US" sz="1200">
              <a:hlinkClick r:id="rId5" tooltip="https://techboomers.com/t/dangers-of-the-inter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5" tooltip="https://techboomers.com/t/dangers-of-the-internet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6" tooltip="https://creativecommons.org/licenses/by-nc/3.0/"/>
              </a:rPr>
              <a:t>CC BY-NC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7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technofaq.org/posts/2015/09/mediums-of-effective-interaction/"/>
              </a:rPr>
              <a:t>Denise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s://technofaq.org/posts/2015/09/mediums-of-effective-interaction/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technofaq.org/posts/2015/09/mediums-of-effective-interaction/"/>
              </a:rPr>
              <a:t>Online use – time spent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technofaq.org/posts/2015/09/mediums-of-effective-interaction/"/>
              </a:rPr>
              <a:t>Kids Remote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technofaq.org/posts/2015/09/mediums-of-effective-interaction/"/>
              </a:rPr>
              <a:t>Gaming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technofaq.org/posts/2015/09/mediums-of-effective-interaction/"/>
              </a:rPr>
              <a:t>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4" tooltip="http://basicblogtips.com/right-social-network.html"/>
              </a:rPr>
              <a:t>Interactions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://basicblogtips.com/right-social-network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4" tooltip="http://basicblogtips.com/right-social-network.html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5" tooltip="https://creativecommons.org/licenses/by-nc-nd/3.0/"/>
              </a:rPr>
              <a:t>CC BY-NC-ND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://www.the-confidant.info/2013/when-bullying-is-just-a-part-of-the-tool-kit-of-senior-executives/"/>
              </a:rPr>
              <a:t>Denise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Bullying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electronic devices, such as cell phones, computers, and tablets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communication tools including social media sites, text messaging, chats, and websites.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different types of bullying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4" tooltip="https://www.youthvoices.live/2018/02/09/is-technology-limiting-creativity-pt-1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5" tooltip="https://creativecommons.org/licenses/by-sa/3.0/"/>
              </a:rPr>
              <a:t>CC BY-SA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0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Making cyber bullying easier to talk about </a:t>
            </a:r>
          </a:p>
          <a:p>
            <a:r>
              <a:rPr lang="en-US"/>
              <a:t>Communicating that this is topic is something they can always come to you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fpf.org/2017/02/07/house-passes-email-privacy-act-h-r-387/"/>
              </a:rPr>
              <a:t>Ginger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>
              <a:hlinkClick r:id="rId3" tooltip="https://fpf.org/2017/02/07/house-passes-email-privacy-act-h-r-387/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>
                <a:hlinkClick r:id="rId3" tooltip="https://fpf.org/2017/02/07/house-passes-email-privacy-act-h-r-387/"/>
              </a:rPr>
              <a:t>Personal Information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>
                <a:hlinkClick r:id="rId3" tooltip="https://fpf.org/2017/02/07/house-passes-email-privacy-act-h-r-387/"/>
              </a:rPr>
              <a:t>Device/Application privacy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>
                <a:hlinkClick r:id="rId3" tooltip="https://fpf.org/2017/02/07/house-passes-email-privacy-act-h-r-387/"/>
              </a:rPr>
              <a:t>Dangers sharing public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>
              <a:hlinkClick r:id="rId3" tooltip="https://fpf.org/2017/02/07/house-passes-email-privacy-act-h-r-387/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4" tooltip="https://en.wikipedia.org/wiki/Fake_new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4" tooltip="https://en.wikipedia.org/wiki/Fake_news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5" tooltip="https://creativecommons.org/licenses/by-sa/3.0/"/>
              </a:rPr>
              <a:t>CC BY-SA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6" tooltip="https://www.i-tecnico.pt/noticias-falsas-ou-fake-news-o-que-sao/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7" tooltip="https://creativecommons.org/licenses/by-nc-nd/3.0/"/>
              </a:rPr>
              <a:t>CC BY-NC-ND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6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://ducknetweb.blogspot.com/2009/12/doctor-falls-for-phishing-scam-opened.html"/>
              </a:rPr>
              <a:t>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4" tooltip="https://technofaq.org/posts/2019/01/the-business-of-phishing-emails-and-how-to-stay-safe/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5" tooltip="https://creativecommons.org/licenses/by-nc-sa/3.0/"/>
              </a:rPr>
              <a:t>CC BY-SA-NC</a:t>
            </a:r>
            <a:endParaRPr lang="en-US" sz="1200">
              <a:hlinkClick r:id="rId3" tooltip="http://ducknetweb.blogspot.com/2009/12/doctor-falls-for-phishing-scam-opened.htm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://ducknetweb.blogspot.com/2009/12/doctor-falls-for-phishing-scam-opened.html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6" tooltip="https://creativecommons.org/licenses/by-sa/3.0/"/>
              </a:rPr>
              <a:t>CC BY-SA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 tooltip="https://mygenomix.wordpress.com/tag/test-genetici/"/>
              </a:rPr>
              <a:t>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4" tooltip="http://www.pngall.com/technology-png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>
                <a:hlinkClick r:id="rId5" tooltip="https://creativecommons.org/licenses/by-nc/3.0/"/>
              </a:rPr>
              <a:t>CC BY-NC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39B51-040A-4207-8E31-73B7B8FA9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Seattle IT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2020 Learning Conference</a:t>
            </a:r>
          </a:p>
          <a:p>
            <a:r>
              <a:rPr lang="en-US"/>
              <a:t>Cyber Safety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October 2020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3953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Seattle Department of Information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3DA5"/>
                </a:solidFill>
              </a:rPr>
              <a:t>Date (xx/xx/</a:t>
            </a:r>
            <a:r>
              <a:rPr lang="en-US" err="1">
                <a:solidFill>
                  <a:srgbClr val="003DA5"/>
                </a:solidFill>
              </a:rPr>
              <a:t>xxxx</a:t>
            </a:r>
            <a:r>
              <a:rPr lang="en-US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October 2020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3851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Seattle Department of Information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06DCE-BAE6-4829-BB0C-2F09FAB69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skilling/the-rise-in-jobs-for-cybersecurity-professionals-1747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st.gov/itl/applied-cybersecurity/nice/resources/online-learning-content" TargetMode="External"/><Relationship Id="rId3" Type="http://schemas.openxmlformats.org/officeDocument/2006/relationships/hyperlink" Target="https://staysafeonline.org/stay-safe-online/managing-your-privacy/tips-parents-raising-privacy-savvy-kids/" TargetMode="External"/><Relationship Id="rId7" Type="http://schemas.openxmlformats.org/officeDocument/2006/relationships/hyperlink" Target="https://joincyberdiscover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iccs.us-cert.gov/formal-education/integrating-cybersecurity-classroom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cyberwise.org/online-security-hub" TargetMode="External"/><Relationship Id="rId10" Type="http://schemas.openxmlformats.org/officeDocument/2006/relationships/hyperlink" Target="https://www.pbs.org/wgbh/nova/labs/lab/cyber/" TargetMode="External"/><Relationship Id="rId4" Type="http://schemas.openxmlformats.org/officeDocument/2006/relationships/hyperlink" Target="https://beinternetawesome.withgoogle.com/" TargetMode="External"/><Relationship Id="rId9" Type="http://schemas.openxmlformats.org/officeDocument/2006/relationships/hyperlink" Target="http://www.cultureofcybersecurity.com/kids/kids-activitie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snubsie.com/30-day-security-challenge" TargetMode="External"/><Relationship Id="rId7" Type="http://schemas.openxmlformats.org/officeDocument/2006/relationships/hyperlink" Target="https://digitalguardian.com/blog/best-information-security-podcas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tonmail.com/blog/work-from-home-security-guide/" TargetMode="External"/><Relationship Id="rId5" Type="http://schemas.openxmlformats.org/officeDocument/2006/relationships/hyperlink" Target="https://inteltechniques.com/links.html" TargetMode="External"/><Relationship Id="rId4" Type="http://schemas.openxmlformats.org/officeDocument/2006/relationships/hyperlink" Target="https://blog.doist.com/security-checklist-remote-worker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technology-png" TargetMode="External"/><Relationship Id="rId4" Type="http://schemas.openxmlformats.org/officeDocument/2006/relationships/hyperlink" Target="http://askatechteacher.com/category/mouse-skil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attle_Police_Depart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sicblogtips.com/right-social-networ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hvoices.live/2018/02/09/is-technology-limiting-creativity-pt-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slusos.blogspot.com/2016/05/acoes-contra-o-bullying-promovidas-pela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wnloadapk5u.blogspot.com/2017/01/selfie-camera-hd-filters-3072-apk.html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208971&amp;picture=electronically-secured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kaetrinsmusings.com/2018/06/new-email-subscription-service-updated-privacy-policy.html" TargetMode="External"/><Relationship Id="rId9" Type="http://schemas.openxmlformats.org/officeDocument/2006/relationships/hyperlink" Target="https://technofaq.org/posts/2019/01/the-business-of-phishing-emails-and-how-to-stay-saf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-tecnico.pt/noticias-falsas-ou-fake-news-o-que-sa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faq.org/posts/2019/01/the-business-of-phishing-emails-and-how-to-stay-safe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katechteacher.com/category/mouse-skills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freesvg.org/blue-circ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technology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54" y="219074"/>
            <a:ext cx="10749492" cy="1838325"/>
          </a:xfrm>
        </p:spPr>
        <p:txBody>
          <a:bodyPr>
            <a:noAutofit/>
          </a:bodyPr>
          <a:lstStyle/>
          <a:p>
            <a:r>
              <a:rPr lang="en-US"/>
              <a:t>Seattle IT  2020 Learning Conference</a:t>
            </a:r>
            <a:r>
              <a:rPr lang="en-US" sz="3600"/>
              <a:t>	</a:t>
            </a:r>
            <a:endParaRPr lang="en-US">
              <a:cs typeface="Seattle Tex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8A83A-4B9C-4094-B286-8FF68499FCA6}"/>
              </a:ext>
            </a:extLst>
          </p:cNvPr>
          <p:cNvSpPr txBox="1"/>
          <p:nvPr/>
        </p:nvSpPr>
        <p:spPr>
          <a:xfrm>
            <a:off x="721254" y="3429000"/>
            <a:ext cx="8539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Teaching our kids to be Cyber Smart </a:t>
            </a:r>
          </a:p>
          <a:p>
            <a:r>
              <a:rPr lang="en-US" sz="2000" i="1"/>
              <a:t>*kids also invited to join this session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643D6EA-A950-4A44-8AE8-95896D3B14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9050"/>
            <a:ext cx="12192000" cy="5915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25F0A-7BD4-480D-9177-B9DC974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56" y="341314"/>
            <a:ext cx="10515600" cy="1325563"/>
          </a:xfrm>
        </p:spPr>
        <p:txBody>
          <a:bodyPr/>
          <a:lstStyle/>
          <a:p>
            <a:r>
              <a:rPr lang="en-US">
                <a:latin typeface="+mn-lt"/>
                <a:cs typeface="Seattle Text"/>
              </a:rPr>
              <a:t>Security Safety Tips in 10 Actionable Steps</a:t>
            </a:r>
            <a:br>
              <a:rPr lang="en-US">
                <a:latin typeface="+mn-lt"/>
                <a:cs typeface="Seattle Text"/>
              </a:rPr>
            </a:br>
            <a:r>
              <a:rPr lang="en-US">
                <a:latin typeface="+mn-lt"/>
                <a:cs typeface="Seattle Text"/>
              </a:rPr>
              <a:t> 			</a:t>
            </a:r>
            <a:r>
              <a:rPr lang="en-US" sz="3600">
                <a:latin typeface="+mn-lt"/>
                <a:cs typeface="Seattle Text"/>
              </a:rPr>
              <a:t>Effective Security Habits</a:t>
            </a:r>
            <a:endParaRPr lang="en-US">
              <a:latin typeface="+mn-lt"/>
              <a:cs typeface="Seattle T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F075-A9B0-4F6C-A92C-2CCC799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078" y="1683544"/>
            <a:ext cx="3872356" cy="42529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Avenir Next LT Pro" panose="020B0504020202020204" pitchFamily="34" charset="0"/>
                <a:cs typeface="Calibri"/>
              </a:rPr>
              <a:t>Choose long, unique, passphrases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 LT Pro" panose="020B0504020202020204" pitchFamily="34" charset="0"/>
                <a:cs typeface="Calibri"/>
              </a:rPr>
              <a:t>Change your passphrases regularly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 LT Pro" panose="020B0504020202020204" pitchFamily="34" charset="0"/>
                <a:cs typeface="Calibri"/>
              </a:rPr>
              <a:t>Lock your session every time you go away from your computer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 LT Pro" panose="020B0504020202020204" pitchFamily="34" charset="0"/>
                <a:cs typeface="Calibri"/>
              </a:rPr>
              <a:t>Clear your desk or working area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 LT Pro" panose="020B0504020202020204" pitchFamily="34" charset="0"/>
                <a:cs typeface="Calibri"/>
              </a:rPr>
              <a:t>Regularly back up your sensitive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78808-37F8-4666-9B1A-7E5A284D6294}"/>
              </a:ext>
            </a:extLst>
          </p:cNvPr>
          <p:cNvSpPr txBox="1"/>
          <p:nvPr/>
        </p:nvSpPr>
        <p:spPr>
          <a:xfrm>
            <a:off x="8267565" y="1671639"/>
            <a:ext cx="371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6. Encrypt your confidential emails and files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7. Beware of social engineering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8. Beware of links in emails and texts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9. Periodically check for software updates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10. Report suspicious emails and incidents</a:t>
            </a:r>
          </a:p>
        </p:txBody>
      </p:sp>
    </p:spTree>
    <p:extLst>
      <p:ext uri="{BB962C8B-B14F-4D97-AF65-F5344CB8AC3E}">
        <p14:creationId xmlns:p14="http://schemas.microsoft.com/office/powerpoint/2010/main" val="385859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B70D-19ED-481D-80B1-5215905D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304"/>
            <a:ext cx="10515600" cy="1325563"/>
          </a:xfrm>
        </p:spPr>
        <p:txBody>
          <a:bodyPr/>
          <a:lstStyle/>
          <a:p>
            <a:r>
              <a:rPr lang="en-US" dirty="0"/>
              <a:t>Parent or Care giver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9684-C087-4FF8-9F8F-141ECDDFB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823"/>
            <a:ext cx="7723909" cy="40763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Sites for Children and Parents</a:t>
            </a:r>
            <a:endParaRPr lang="en-US" sz="1800" dirty="0">
              <a:hlinkClick r:id="rId3"/>
            </a:endParaRPr>
          </a:p>
          <a:p>
            <a:r>
              <a:rPr lang="en-US" sz="1800" dirty="0">
                <a:hlinkClick r:id="rId3"/>
              </a:rPr>
              <a:t>https://staysafeonline.org/stay-safe-online/managing-your-privacy/tips-parents-raising-privacy-savvy-kids/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https://beinternetawesome.withgoogle.com/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https://www.cyberwise.org/online-security-hub</a:t>
            </a:r>
            <a:endParaRPr lang="en-US" sz="1800" dirty="0"/>
          </a:p>
          <a:p>
            <a:r>
              <a:rPr lang="en-US" sz="1800" dirty="0">
                <a:hlinkClick r:id="rId6"/>
              </a:rPr>
              <a:t>https://niccs.us-cert.gov/formal-education/integrating-cybersecurity-classroom</a:t>
            </a:r>
            <a:endParaRPr lang="en-US" sz="1800" dirty="0"/>
          </a:p>
          <a:p>
            <a:r>
              <a:rPr lang="en-US" sz="1800" dirty="0">
                <a:hlinkClick r:id="rId7"/>
              </a:rPr>
              <a:t>https://joincyberdiscovery.com/</a:t>
            </a:r>
            <a:endParaRPr lang="en-US" sz="1800" dirty="0"/>
          </a:p>
          <a:p>
            <a:r>
              <a:rPr lang="en-US" sz="1800" dirty="0">
                <a:hlinkClick r:id="rId8"/>
              </a:rPr>
              <a:t>https://www.nist.gov/itl/applied-cybersecurity/nice/resources/online-learning-content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9"/>
              </a:rPr>
              <a:t>http://www.cultureofcybersecurity.com/kids/kids-activities/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https://www.pbs.org/wgbh/nova/labs/lab/cyber/</a:t>
            </a:r>
            <a:r>
              <a:rPr lang="en-US" sz="1800" dirty="0"/>
              <a:t> 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54769-A4F9-4FD0-9F82-79805559B5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395" y="1390823"/>
            <a:ext cx="3333405" cy="33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B70D-19ED-481D-80B1-5215905D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Security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9684-C087-4FF8-9F8F-141ECDDFB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723909" cy="4076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General Security Guides &amp; Resources</a:t>
            </a:r>
          </a:p>
          <a:p>
            <a:r>
              <a:rPr lang="en-US" sz="1800" dirty="0">
                <a:hlinkClick r:id="rId3"/>
              </a:rPr>
              <a:t>https://snubsie.com/30-day-security-challenge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4"/>
              </a:rPr>
              <a:t>https://blog.doist.com/security-checklist-remote-workers/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5"/>
              </a:rPr>
              <a:t>https://inteltechniques.com/links.html</a:t>
            </a:r>
            <a:r>
              <a:rPr lang="en-US" sz="1800" dirty="0"/>
              <a:t> </a:t>
            </a:r>
          </a:p>
          <a:p>
            <a:r>
              <a:rPr lang="en-US" sz="1800" dirty="0">
                <a:cs typeface="Calibri"/>
                <a:hlinkClick r:id="rId6"/>
              </a:rPr>
              <a:t>https://protonmail.com/blog/work-from-home-security-guide/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  <a:hlinkClick r:id="rId7"/>
              </a:rPr>
              <a:t>https://digitalguardian.com/blog/best-information-security-podcasts</a:t>
            </a:r>
            <a:r>
              <a:rPr lang="en-US" sz="1800" dirty="0">
                <a:cs typeface="Calibri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F2FF3-B0AF-4AE0-9FB1-401C0E4C3D00}"/>
              </a:ext>
            </a:extLst>
          </p:cNvPr>
          <p:cNvSpPr txBox="1"/>
          <p:nvPr/>
        </p:nvSpPr>
        <p:spPr>
          <a:xfrm>
            <a:off x="5906111" y="4567147"/>
            <a:ext cx="6277616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Slides and Fliers below will be available on the Privacy Teams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Gaming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LGBTQ communities should know about online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STOP . THINK . CONNECT Privacy Tips for Teens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32D27-FD2D-4E1B-8A5D-332AD933D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5757" y="852531"/>
            <a:ext cx="3027947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967D-258B-48A1-937A-B2F5ED7A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063" y="1258158"/>
            <a:ext cx="2124075" cy="1504950"/>
          </a:xfrm>
        </p:spPr>
        <p:txBody>
          <a:bodyPr>
            <a:normAutofit/>
          </a:bodyPr>
          <a:lstStyle/>
          <a:p>
            <a:r>
              <a:rPr lang="en-US" sz="6000" dirty="0"/>
              <a:t>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B3A3B-3782-4EC3-9293-9F104034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919" y="5141743"/>
            <a:ext cx="4857750" cy="65223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058400" algn="r"/>
              </a:tabLst>
            </a:pPr>
            <a:r>
              <a:rPr lang="en-US"/>
              <a:t>Thank you all and stay safe.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CB23F-48DE-4C50-A76C-76BA861B6CB8}"/>
              </a:ext>
            </a:extLst>
          </p:cNvPr>
          <p:cNvSpPr txBox="1"/>
          <p:nvPr/>
        </p:nvSpPr>
        <p:spPr>
          <a:xfrm>
            <a:off x="9833644" y="4974904"/>
            <a:ext cx="1939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Denise Mendoza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Ginger Armbruster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Jon Engstrom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F75B9F0-AB7B-4CE1-A981-76DE0BD79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3969" y="2892823"/>
            <a:ext cx="2653275" cy="1900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8023A-BD7B-45EB-BC71-EE4E18F81B47}"/>
              </a:ext>
            </a:extLst>
          </p:cNvPr>
          <p:cNvSpPr txBox="1"/>
          <p:nvPr/>
        </p:nvSpPr>
        <p:spPr>
          <a:xfrm>
            <a:off x="6096000" y="2070611"/>
            <a:ext cx="3095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And REMEMBER! </a:t>
            </a:r>
          </a:p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THINK BEFORE YOU CLICK!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B63CA-D4C1-4057-9CD9-B620A125E9C3}"/>
              </a:ext>
            </a:extLst>
          </p:cNvPr>
          <p:cNvSpPr txBox="1"/>
          <p:nvPr/>
        </p:nvSpPr>
        <p:spPr>
          <a:xfrm>
            <a:off x="2358356" y="6858000"/>
            <a:ext cx="747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pngall.com/technology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9617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3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D9AB-9C02-4BF8-A84B-029E201E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731" y="1405394"/>
            <a:ext cx="4952699" cy="5818366"/>
          </a:xfrm>
        </p:spPr>
        <p:txBody>
          <a:bodyPr>
            <a:normAutofit/>
          </a:bodyPr>
          <a:lstStyle/>
          <a:p>
            <a:r>
              <a:rPr lang="en-US" sz="2400">
                <a:latin typeface="Avenir Next LT Pro" panose="020B0504020202020204" pitchFamily="34" charset="0"/>
              </a:rPr>
              <a:t>Internet Safety</a:t>
            </a:r>
          </a:p>
          <a:p>
            <a:pPr marL="0" indent="0">
              <a:buNone/>
            </a:pPr>
            <a:endParaRPr lang="en-US" sz="600">
              <a:latin typeface="Avenir Next LT Pro" panose="020B0504020202020204" pitchFamily="34" charset="0"/>
            </a:endParaRPr>
          </a:p>
          <a:p>
            <a:r>
              <a:rPr lang="en-US" sz="2400">
                <a:latin typeface="Avenir Next LT Pro" panose="020B0504020202020204" pitchFamily="34" charset="0"/>
              </a:rPr>
              <a:t>Cyber Bullying</a:t>
            </a:r>
          </a:p>
          <a:p>
            <a:pPr marL="0" indent="0">
              <a:buNone/>
            </a:pPr>
            <a:endParaRPr lang="en-US" sz="600">
              <a:latin typeface="Avenir Next LT Pro" panose="020B0504020202020204" pitchFamily="34" charset="0"/>
            </a:endParaRPr>
          </a:p>
          <a:p>
            <a:r>
              <a:rPr lang="en-US" sz="2400">
                <a:latin typeface="Avenir Next LT Pro" panose="020B0504020202020204" pitchFamily="34" charset="0"/>
              </a:rPr>
              <a:t>Your information &amp; Privacy</a:t>
            </a:r>
          </a:p>
          <a:p>
            <a:pPr marL="0" indent="0">
              <a:buNone/>
            </a:pPr>
            <a:endParaRPr lang="en-US" sz="600">
              <a:latin typeface="Avenir Next LT Pro" panose="020B0504020202020204" pitchFamily="34" charset="0"/>
            </a:endParaRPr>
          </a:p>
          <a:p>
            <a:r>
              <a:rPr lang="en-US" sz="2400">
                <a:latin typeface="Avenir Next LT Pro" panose="020B0504020202020204" pitchFamily="34" charset="0"/>
              </a:rPr>
              <a:t>Cyber Security &amp; Risks</a:t>
            </a:r>
          </a:p>
          <a:p>
            <a:pPr marL="0" indent="0">
              <a:buNone/>
            </a:pPr>
            <a:endParaRPr lang="en-US" sz="600">
              <a:latin typeface="Avenir Next LT Pro" panose="020B0504020202020204" pitchFamily="34" charset="0"/>
            </a:endParaRPr>
          </a:p>
          <a:p>
            <a:r>
              <a:rPr lang="en-US" sz="2400">
                <a:latin typeface="Avenir Next LT Pro" panose="020B0504020202020204" pitchFamily="34" charset="0"/>
              </a:rPr>
              <a:t>Safety Tips for Parents</a:t>
            </a:r>
          </a:p>
          <a:p>
            <a:pPr marL="0" indent="0">
              <a:buNone/>
            </a:pPr>
            <a:endParaRPr lang="en-US" sz="600">
              <a:latin typeface="Avenir Next LT Pro" panose="020B0504020202020204" pitchFamily="34" charset="0"/>
            </a:endParaRPr>
          </a:p>
          <a:p>
            <a:r>
              <a:rPr lang="en-US" sz="2400">
                <a:latin typeface="Avenir Next LT Pro" panose="020B0504020202020204" pitchFamily="34" charset="0"/>
              </a:rPr>
              <a:t>Parent/Caregiver Resources</a:t>
            </a:r>
          </a:p>
          <a:p>
            <a:pPr marL="0" indent="0">
              <a:buNone/>
            </a:pPr>
            <a:endParaRPr lang="en-US" sz="600">
              <a:latin typeface="Avenir Next LT Pro" panose="020B0504020202020204" pitchFamily="34" charset="0"/>
            </a:endParaRPr>
          </a:p>
          <a:p>
            <a:r>
              <a:rPr lang="en-US" sz="2400">
                <a:latin typeface="Avenir Next LT Pro" panose="020B0504020202020204" pitchFamily="34" charset="0"/>
              </a:rPr>
              <a:t>Q&amp;A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E71CA-0AC1-4D85-BA52-A6BA3E6FE5F9}"/>
              </a:ext>
            </a:extLst>
          </p:cNvPr>
          <p:cNvSpPr txBox="1"/>
          <p:nvPr/>
        </p:nvSpPr>
        <p:spPr>
          <a:xfrm>
            <a:off x="591566" y="871177"/>
            <a:ext cx="60891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Meet the presenters for this session: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		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Seattle IT’s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Denise Mendoza 			 Ginger Armbruster   Sr. Compliance &amp; Policy Manager 	 Chief Privacy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Digital Security &amp; Risk		 Officer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	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		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		SPD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		Jon Engstrom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		Cyber Security Investigator for the 			Seattle Police Department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CA510F5-2E28-4B9D-B0A0-34F779A43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4238" y="4314577"/>
            <a:ext cx="1320177" cy="13201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B80415-B110-46CD-86B0-6FE06ED92503}"/>
              </a:ext>
            </a:extLst>
          </p:cNvPr>
          <p:cNvCxnSpPr/>
          <p:nvPr/>
        </p:nvCxnSpPr>
        <p:spPr>
          <a:xfrm>
            <a:off x="6680718" y="365125"/>
            <a:ext cx="0" cy="53825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90DEB6-E16D-40E1-8424-8E8D78460DCD}"/>
              </a:ext>
            </a:extLst>
          </p:cNvPr>
          <p:cNvSpPr txBox="1"/>
          <p:nvPr/>
        </p:nvSpPr>
        <p:spPr>
          <a:xfrm>
            <a:off x="7564850" y="692603"/>
            <a:ext cx="166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venir Next LT Pro" panose="020B0504020202020204" pitchFamily="34" charset="0"/>
              </a:rPr>
              <a:t>Topics</a:t>
            </a:r>
            <a:endParaRPr lang="en-US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F5CA0-A66A-4756-9950-13A956DB963A}"/>
              </a:ext>
            </a:extLst>
          </p:cNvPr>
          <p:cNvCxnSpPr>
            <a:cxnSpLocks/>
          </p:cNvCxnSpPr>
          <p:nvPr/>
        </p:nvCxnSpPr>
        <p:spPr>
          <a:xfrm flipH="1">
            <a:off x="7256080" y="1277378"/>
            <a:ext cx="2286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7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2000">
              <a:schemeClr val="bg1"/>
            </a:gs>
            <a:gs pos="91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CD0C301-1BA2-4506-B46F-653FB737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8009" y="1877064"/>
            <a:ext cx="4463646" cy="404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25F0A-7BD4-480D-9177-B9DC974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220" y="345247"/>
            <a:ext cx="6701899" cy="1303279"/>
          </a:xfrm>
        </p:spPr>
        <p:txBody>
          <a:bodyPr/>
          <a:lstStyle/>
          <a:p>
            <a:r>
              <a:rPr lang="en-US">
                <a:latin typeface="+mn-lt"/>
              </a:rPr>
              <a:t>Online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F075-A9B0-4F6C-A92C-2CCC799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31" y="1237369"/>
            <a:ext cx="3710672" cy="43832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2400" b="1" u="sng" dirty="0">
              <a:cs typeface="Calibri"/>
            </a:endParaRP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Remote Learning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YouTube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Facebook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Twitter</a:t>
            </a:r>
          </a:p>
          <a:p>
            <a:r>
              <a:rPr lang="en-US" sz="2400" u="sng" dirty="0" err="1">
                <a:latin typeface="Avenir Next LT Pro" panose="020B0504020202020204" pitchFamily="34" charset="0"/>
                <a:cs typeface="Calibri"/>
              </a:rPr>
              <a:t>TikTok</a:t>
            </a:r>
            <a:endParaRPr lang="en-US" sz="2400" u="sng" dirty="0">
              <a:latin typeface="Avenir Next LT Pro" panose="020B0504020202020204" pitchFamily="34" charset="0"/>
              <a:cs typeface="Calibri"/>
            </a:endParaRP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Roblox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Instagram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Snapchat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Xbox/Playstation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Twitch</a:t>
            </a:r>
          </a:p>
          <a:p>
            <a:r>
              <a:rPr lang="en-US" sz="2400" u="sng" dirty="0">
                <a:latin typeface="Avenir Next LT Pro" panose="020B0504020202020204" pitchFamily="34" charset="0"/>
                <a:cs typeface="Calibri"/>
              </a:rPr>
              <a:t>Discord</a:t>
            </a: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AA4F9-3AB6-42D9-81C5-1EC3893DF7A7}"/>
              </a:ext>
            </a:extLst>
          </p:cNvPr>
          <p:cNvCxnSpPr/>
          <p:nvPr/>
        </p:nvCxnSpPr>
        <p:spPr>
          <a:xfrm>
            <a:off x="3582393" y="1367673"/>
            <a:ext cx="447801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3524BF-8C4A-48A6-9DC4-112E6B7D6B5D}"/>
              </a:ext>
            </a:extLst>
          </p:cNvPr>
          <p:cNvSpPr txBox="1"/>
          <p:nvPr/>
        </p:nvSpPr>
        <p:spPr>
          <a:xfrm>
            <a:off x="8060410" y="1929379"/>
            <a:ext cx="366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All of these games, sites, apps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have messaging that can allow all users to interact.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64B56-FAD7-4768-93A6-B4FC0857E8CF}"/>
              </a:ext>
            </a:extLst>
          </p:cNvPr>
          <p:cNvSpPr txBox="1"/>
          <p:nvPr/>
        </p:nvSpPr>
        <p:spPr>
          <a:xfrm>
            <a:off x="8060409" y="3463130"/>
            <a:ext cx="3614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Don’t accept Friend Requests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from people you don’t know.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8FEB8-8043-4067-B91D-BAF9C556AFCF}"/>
              </a:ext>
            </a:extLst>
          </p:cNvPr>
          <p:cNvSpPr txBox="1"/>
          <p:nvPr/>
        </p:nvSpPr>
        <p:spPr>
          <a:xfrm>
            <a:off x="8060409" y="4498036"/>
            <a:ext cx="347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Above all 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be cautious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68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A6A7040-385F-4CAF-B3A3-B4368E1033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72271" cy="6037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A967D-258B-48A1-937A-B2F5ED7A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05" y="151268"/>
            <a:ext cx="10515600" cy="1325563"/>
          </a:xfrm>
        </p:spPr>
        <p:txBody>
          <a:bodyPr/>
          <a:lstStyle/>
          <a:p>
            <a:r>
              <a:rPr lang="en-US">
                <a:cs typeface="Calibri"/>
              </a:rPr>
              <a:t>Cyberbullying – What is it?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F9084-BAE6-4648-BF51-C71D396ED292}"/>
              </a:ext>
            </a:extLst>
          </p:cNvPr>
          <p:cNvSpPr txBox="1"/>
          <p:nvPr/>
        </p:nvSpPr>
        <p:spPr>
          <a:xfrm>
            <a:off x="624805" y="3654169"/>
            <a:ext cx="3571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GOSSIP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Posting or sending cruel gossip to damage someone reputation and relationships and spreading rumors.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2CFB3-F34A-4A75-B79F-41442130ACC5}"/>
              </a:ext>
            </a:extLst>
          </p:cNvPr>
          <p:cNvSpPr txBox="1"/>
          <p:nvPr/>
        </p:nvSpPr>
        <p:spPr>
          <a:xfrm>
            <a:off x="624805" y="2119502"/>
            <a:ext cx="4132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HARASSMENT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Posting or sending offensive, mean, rude and insulting messages. Trying to embarrass someone.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83233-69F2-449C-9681-DFF3C506F855}"/>
              </a:ext>
            </a:extLst>
          </p:cNvPr>
          <p:cNvSpPr txBox="1"/>
          <p:nvPr/>
        </p:nvSpPr>
        <p:spPr>
          <a:xfrm>
            <a:off x="6440509" y="1648457"/>
            <a:ext cx="357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CYBERSTALKING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Repeatedly posting or sending unwanted or intimidating messages and threats.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07FA0D-9516-4992-A571-92E5BE6A97D0}"/>
              </a:ext>
            </a:extLst>
          </p:cNvPr>
          <p:cNvSpPr txBox="1"/>
          <p:nvPr/>
        </p:nvSpPr>
        <p:spPr>
          <a:xfrm>
            <a:off x="4522437" y="3018310"/>
            <a:ext cx="4532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OUTING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Act of tricking someone into revealing personal or embarrassing information that they want to use to share publicly to humiliate someone.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87E913-2E2D-41CC-8673-0AFE569BEA27}"/>
              </a:ext>
            </a:extLst>
          </p:cNvPr>
          <p:cNvSpPr txBox="1"/>
          <p:nvPr/>
        </p:nvSpPr>
        <p:spPr>
          <a:xfrm>
            <a:off x="9359391" y="2828524"/>
            <a:ext cx="2773232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</a:rPr>
              <a:t>FRAPING/FAKE PROFILES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Avenir Next LT Pro"/>
              </a:rPr>
              <a:t>Someone creates a fake profile, hides their identity, and is impersonating someone and shares embarrassing or inappropriate content. Or logging into your account.</a:t>
            </a:r>
          </a:p>
        </p:txBody>
      </p:sp>
    </p:spTree>
    <p:extLst>
      <p:ext uri="{BB962C8B-B14F-4D97-AF65-F5344CB8AC3E}">
        <p14:creationId xmlns:p14="http://schemas.microsoft.com/office/powerpoint/2010/main" val="237728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5BCD0E-270E-4B53-BE13-FFAEAB27B3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9243" y="429886"/>
            <a:ext cx="842288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>
                <a:latin typeface="+mn-lt"/>
              </a:rPr>
              <a:t>Being bullied is never your fault.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323AA-F744-420C-8F30-27C7D3ABDED1}"/>
              </a:ext>
            </a:extLst>
          </p:cNvPr>
          <p:cNvSpPr txBox="1"/>
          <p:nvPr/>
        </p:nvSpPr>
        <p:spPr>
          <a:xfrm>
            <a:off x="5401833" y="1406472"/>
            <a:ext cx="62683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venir Next LT Pro" panose="020B0504020202020204" pitchFamily="34" charset="0"/>
              </a:rPr>
              <a:t>BLOCK THEM – Lots of these games will allow you to</a:t>
            </a:r>
          </a:p>
          <a:p>
            <a:r>
              <a:rPr lang="en-US" sz="2000" dirty="0">
                <a:solidFill>
                  <a:srgbClr val="002060"/>
                </a:solidFill>
                <a:latin typeface="Avenir Next LT Pro" panose="020B0504020202020204" pitchFamily="34" charset="0"/>
              </a:rPr>
              <a:t>Block people from interacting with you.</a:t>
            </a:r>
          </a:p>
          <a:p>
            <a:endParaRPr lang="en-US" sz="20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venir Next LT Pro" panose="020B0504020202020204" pitchFamily="34" charset="0"/>
              </a:rPr>
              <a:t>REPORT IT – You don’t need to respond to mean messages. You can report it on the website or app.</a:t>
            </a:r>
          </a:p>
          <a:p>
            <a:endParaRPr lang="en-US" sz="20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venir Next LT Pro" panose="020B0504020202020204" pitchFamily="34" charset="0"/>
              </a:rPr>
              <a:t>SAVE THE MESSAGES – Take screenshots for evidence so you can show an adult that will help you.</a:t>
            </a:r>
          </a:p>
          <a:p>
            <a:endParaRPr lang="en-US" sz="20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venir Next LT Pro" panose="020B0504020202020204" pitchFamily="34" charset="0"/>
              </a:rPr>
              <a:t>TELL SOMEONE – You should talk to an adult, a grown up you trust like your parents or teachers. They can help you find ways to make the bullying stop. </a:t>
            </a:r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23F0080-8807-4842-AF22-565A2D51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9243" y="1707777"/>
            <a:ext cx="3962688" cy="32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4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71DF88F-5DD2-4EC2-86F5-BBC4CD02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87493">
            <a:off x="7408415" y="2977926"/>
            <a:ext cx="3115256" cy="2507781"/>
          </a:xfrm>
          <a:prstGeom prst="rect">
            <a:avLst/>
          </a:prstGeom>
        </p:spPr>
      </p:pic>
      <p:pic>
        <p:nvPicPr>
          <p:cNvPr id="14" name="Picture 13" descr="A picture containing circuit&#10;&#10;Description automatically generated">
            <a:extLst>
              <a:ext uri="{FF2B5EF4-FFF2-40B4-BE49-F238E27FC236}">
                <a16:creationId xmlns:a16="http://schemas.microsoft.com/office/drawing/2014/main" id="{A6EEE41F-2EC0-4200-B0EE-0EE67AD03F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-7015"/>
            <a:ext cx="12192000" cy="6003711"/>
          </a:xfrm>
          <a:prstGeom prst="rect">
            <a:avLst/>
          </a:prstGeom>
        </p:spPr>
      </p:pic>
      <p:pic>
        <p:nvPicPr>
          <p:cNvPr id="24" name="Picture 23" descr="A close up of electronics&#10;&#10;Description automatically generated">
            <a:extLst>
              <a:ext uri="{FF2B5EF4-FFF2-40B4-BE49-F238E27FC236}">
                <a16:creationId xmlns:a16="http://schemas.microsoft.com/office/drawing/2014/main" id="{414F31F8-1169-4787-BDBC-1B7DB13798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840919">
            <a:off x="9890522" y="3577875"/>
            <a:ext cx="584548" cy="584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25F0A-7BD4-480D-9177-B9DC974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92"/>
            <a:ext cx="10515600" cy="1325563"/>
          </a:xfrm>
        </p:spPr>
        <p:txBody>
          <a:bodyPr/>
          <a:lstStyle/>
          <a:p>
            <a:r>
              <a:rPr lang="en-US">
                <a:latin typeface="+mn-lt"/>
              </a:rPr>
              <a:t>Value your Privacy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F075-A9B0-4F6C-A92C-2CCC799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42" y="1630186"/>
            <a:ext cx="3323836" cy="3995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003DA5"/>
                </a:solidFill>
                <a:cs typeface="Calibri"/>
              </a:rPr>
              <a:t>What’s the big deal?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011CB-C8E4-432A-87FA-6F56223632D3}"/>
              </a:ext>
            </a:extLst>
          </p:cNvPr>
          <p:cNvSpPr txBox="1"/>
          <p:nvPr/>
        </p:nvSpPr>
        <p:spPr>
          <a:xfrm>
            <a:off x="8018434" y="1018817"/>
            <a:ext cx="384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DA5"/>
                </a:solidFill>
                <a:cs typeface="Calibri"/>
              </a:rPr>
              <a:t>Personal Information</a:t>
            </a:r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36F37-EB80-41AB-A532-72AAAFCC9CB0}"/>
              </a:ext>
            </a:extLst>
          </p:cNvPr>
          <p:cNvSpPr txBox="1"/>
          <p:nvPr/>
        </p:nvSpPr>
        <p:spPr>
          <a:xfrm>
            <a:off x="674642" y="2203757"/>
            <a:ext cx="2936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Next LT Pro" panose="020B0504020202020204" pitchFamily="34" charset="0"/>
              </a:rPr>
              <a:t>Privacy matters. Knowing what personal information is being collected and how it is being used is important to making informed decisions online.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9F46C-227B-4AE7-A724-1B4BAEBFFC9E}"/>
              </a:ext>
            </a:extLst>
          </p:cNvPr>
          <p:cNvSpPr txBox="1"/>
          <p:nvPr/>
        </p:nvSpPr>
        <p:spPr>
          <a:xfrm>
            <a:off x="2381250" y="6086475"/>
            <a:ext cx="7429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technofaq.org/posts/2019/01/the-business-of-phishing-emails-and-how-to-stay-saf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62CB2-C447-40EF-A4D4-D3EBE3F0405B}"/>
              </a:ext>
            </a:extLst>
          </p:cNvPr>
          <p:cNvSpPr txBox="1"/>
          <p:nvPr/>
        </p:nvSpPr>
        <p:spPr>
          <a:xfrm>
            <a:off x="674642" y="4624536"/>
            <a:ext cx="386881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Privacy Settings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Take charge of the information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 that others can see about you.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196B7-A696-47AC-BCAC-1A2B2B7FFC06}"/>
              </a:ext>
            </a:extLst>
          </p:cNvPr>
          <p:cNvSpPr txBox="1"/>
          <p:nvPr/>
        </p:nvSpPr>
        <p:spPr>
          <a:xfrm>
            <a:off x="8007672" y="1549123"/>
            <a:ext cx="2976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Next LT Pro" panose="020B0504020202020204" pitchFamily="34" charset="0"/>
              </a:rPr>
              <a:t>What type of personal 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 information should not 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 share &amp; why?</a:t>
            </a:r>
          </a:p>
        </p:txBody>
      </p:sp>
    </p:spTree>
    <p:extLst>
      <p:ext uri="{BB962C8B-B14F-4D97-AF65-F5344CB8AC3E}">
        <p14:creationId xmlns:p14="http://schemas.microsoft.com/office/powerpoint/2010/main" val="420643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76777151-FC64-47FE-8CC2-561C67CBD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34873" y="2394615"/>
            <a:ext cx="4916966" cy="2399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764DA-F169-4409-9FBD-C3E44E64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600"/>
            <a:ext cx="10515600" cy="1325563"/>
          </a:xfrm>
        </p:spPr>
        <p:txBody>
          <a:bodyPr/>
          <a:lstStyle/>
          <a:p>
            <a:r>
              <a:rPr lang="en-US">
                <a:latin typeface="+mn-lt"/>
              </a:rPr>
              <a:t>False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0B6EF-3F44-45BC-B182-7ADDCA81FDDC}"/>
              </a:ext>
            </a:extLst>
          </p:cNvPr>
          <p:cNvSpPr/>
          <p:nvPr/>
        </p:nvSpPr>
        <p:spPr>
          <a:xfrm>
            <a:off x="8651839" y="4697941"/>
            <a:ext cx="3381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DA5"/>
                </a:solidFill>
                <a:latin typeface="Avenir Next LT Pro" panose="020B0504020202020204" pitchFamily="34" charset="0"/>
              </a:rPr>
              <a:t>How can you </a:t>
            </a:r>
          </a:p>
          <a:p>
            <a:r>
              <a:rPr lang="en-US" sz="3200" b="1">
                <a:solidFill>
                  <a:srgbClr val="003DA5"/>
                </a:solidFill>
                <a:latin typeface="Avenir Next LT Pro" panose="020B0504020202020204" pitchFamily="34" charset="0"/>
              </a:rPr>
              <a:t>spot fake news?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6E1C0-A8E2-435D-880A-57C39B0BCCAC}"/>
              </a:ext>
            </a:extLst>
          </p:cNvPr>
          <p:cNvSpPr txBox="1"/>
          <p:nvPr/>
        </p:nvSpPr>
        <p:spPr>
          <a:xfrm>
            <a:off x="732219" y="627097"/>
            <a:ext cx="22667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Avenir Next LT Pro" panose="020B0504020202020204" pitchFamily="34" charset="0"/>
            </a:endParaRPr>
          </a:p>
          <a:p>
            <a:endParaRPr lang="en-US" sz="280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Next LT Pro" panose="020B0504020202020204" pitchFamily="34" charset="0"/>
              </a:rPr>
              <a:t>Fake News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News stories or hoaxes created to deliberately misinform readers.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8DC7E-7067-4ACC-AA83-AB90A30EDDBA}"/>
              </a:ext>
            </a:extLst>
          </p:cNvPr>
          <p:cNvSpPr txBox="1"/>
          <p:nvPr/>
        </p:nvSpPr>
        <p:spPr>
          <a:xfrm>
            <a:off x="9127365" y="2242924"/>
            <a:ext cx="2107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Next LT Pro" panose="020B0504020202020204" pitchFamily="34" charset="0"/>
              </a:rPr>
              <a:t>Being able to identify fake news on social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media feed is crucial to being responsible and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informed.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95BDE-1489-4DBC-8A12-6883938C5B0C}"/>
              </a:ext>
            </a:extLst>
          </p:cNvPr>
          <p:cNvSpPr txBox="1"/>
          <p:nvPr/>
        </p:nvSpPr>
        <p:spPr>
          <a:xfrm>
            <a:off x="580622" y="4010442"/>
            <a:ext cx="3244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latin typeface="Avenir Next LT Pro" panose="020B0504020202020204" pitchFamily="34" charset="0"/>
              </a:rPr>
              <a:t>Social media </a:t>
            </a:r>
          </a:p>
          <a:p>
            <a:r>
              <a:rPr lang="en-US" sz="2000">
                <a:latin typeface="Avenir Next LT Pro" panose="020B0504020202020204" pitchFamily="34" charset="0"/>
              </a:rPr>
              <a:t>Gamified challenges that supposedly target children and adolescents to commit acts of violent or self-harm.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19FA6-589E-48A0-8E32-42FD2DCAE0CE}"/>
              </a:ext>
            </a:extLst>
          </p:cNvPr>
          <p:cNvSpPr txBox="1"/>
          <p:nvPr/>
        </p:nvSpPr>
        <p:spPr>
          <a:xfrm>
            <a:off x="1574057" y="1229933"/>
            <a:ext cx="904388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Just because you see it online, doesn’t mean it’s a fact.</a:t>
            </a:r>
          </a:p>
        </p:txBody>
      </p:sp>
    </p:spTree>
    <p:extLst>
      <p:ext uri="{BB962C8B-B14F-4D97-AF65-F5344CB8AC3E}">
        <p14:creationId xmlns:p14="http://schemas.microsoft.com/office/powerpoint/2010/main" val="245248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9105-4830-4A3B-8B20-47179B3F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Cyber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091C-20F9-48EB-A7A4-C154EE623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480"/>
            <a:ext cx="3519196" cy="532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Protect Your Circle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18A77962-84CE-4930-A8BB-A2E8AA7D2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1197" y="2212702"/>
            <a:ext cx="2952130" cy="2952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A58C0-6439-4859-A84D-11D8DB13985F}"/>
              </a:ext>
            </a:extLst>
          </p:cNvPr>
          <p:cNvSpPr txBox="1"/>
          <p:nvPr/>
        </p:nvSpPr>
        <p:spPr>
          <a:xfrm>
            <a:off x="1598064" y="3126296"/>
            <a:ext cx="1661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Digital </a:t>
            </a:r>
          </a:p>
          <a:p>
            <a:pPr algn="ctr"/>
            <a:r>
              <a:rPr lang="en-US" sz="2800" dirty="0"/>
              <a:t>Residence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37DBB-639D-4521-B41A-BF367A3BDBEB}"/>
              </a:ext>
            </a:extLst>
          </p:cNvPr>
          <p:cNvSpPr txBox="1"/>
          <p:nvPr/>
        </p:nvSpPr>
        <p:spPr>
          <a:xfrm>
            <a:off x="4440221" y="2327846"/>
            <a:ext cx="46105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</a:rPr>
              <a:t>Trend in Cyber-Crimes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</a:rPr>
              <a:t>Basic Data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</a:rPr>
              <a:t>Device &amp; Account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</a:rPr>
              <a:t>Passphrase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</a:rPr>
              <a:t>Expect Fraudulent Calls &amp; Emails – Listen to Your Gut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</a:rPr>
              <a:t>Think Before You Click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FA9CC14E-BA32-41BA-825B-772A7A22F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51595" y="3779330"/>
            <a:ext cx="1976515" cy="141584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227FDBC-42BD-498D-A5C2-B8B476304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77284" y="1479480"/>
            <a:ext cx="2725136" cy="19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6801400-A31B-48C0-A671-9C809B73F1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F075-A9B0-4F6C-A92C-2CCC799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73" y="2780145"/>
            <a:ext cx="3688803" cy="31818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  <a:latin typeface="Avenir Next LT Pro" panose="020B0504020202020204" pitchFamily="34" charset="0"/>
                <a:cs typeface="Calibri"/>
              </a:rPr>
              <a:t>Trends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  <a:cs typeface="Calibri"/>
              </a:rPr>
              <a:t>Overview of the most likely schemes and tactics to be used against you and yours.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FCBB41-1601-45C0-89F0-E0C33D1C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73" y="2332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/>
              <a:t>Know Your Risks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0BB2C-9C27-4A8B-A939-F78CD84EDE2D}"/>
              </a:ext>
            </a:extLst>
          </p:cNvPr>
          <p:cNvSpPr txBox="1"/>
          <p:nvPr/>
        </p:nvSpPr>
        <p:spPr>
          <a:xfrm>
            <a:off x="7205434" y="1695664"/>
            <a:ext cx="39773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Avenir Next LT Pro" panose="020B0504020202020204" pitchFamily="34" charset="0"/>
                <a:cs typeface="Calibri"/>
              </a:rPr>
              <a:t>Mitigations</a:t>
            </a:r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  <a:cs typeface="Calibri"/>
              </a:rPr>
              <a:t>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  <a:cs typeface="Calibri"/>
              </a:rPr>
              <a:t>How can you help everyone in your circle to significantly reduce their risk of a security/privacy catastrophe?</a:t>
            </a:r>
          </a:p>
          <a:p>
            <a:pPr lvl="1"/>
            <a:endParaRPr lang="en-US" sz="2800" dirty="0">
              <a:solidFill>
                <a:srgbClr val="002060"/>
              </a:solidFill>
              <a:cs typeface="Calibri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3290D-E6EE-41B4-BE2C-6CEF30D1BD8C}"/>
              </a:ext>
            </a:extLst>
          </p:cNvPr>
          <p:cNvSpPr txBox="1"/>
          <p:nvPr/>
        </p:nvSpPr>
        <p:spPr>
          <a:xfrm>
            <a:off x="546198" y="1695664"/>
            <a:ext cx="6024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Avenir Next LT Pro" panose="020B0504020202020204" pitchFamily="34" charset="0"/>
              </a:rPr>
              <a:t>Remote Learning</a:t>
            </a:r>
          </a:p>
          <a:p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</a:rPr>
              <a:t>  Best practices for online learning </a:t>
            </a:r>
          </a:p>
          <a:p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</a:rPr>
              <a:t>  tools such as Zoom &amp; Google Classroom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1E5A2-9261-46BF-BDA2-82DBB76FC22A}"/>
              </a:ext>
            </a:extLst>
          </p:cNvPr>
          <p:cNvSpPr txBox="1"/>
          <p:nvPr/>
        </p:nvSpPr>
        <p:spPr>
          <a:xfrm>
            <a:off x="7205434" y="4481041"/>
            <a:ext cx="4527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Avenir Next LT Pro" panose="020B0504020202020204" pitchFamily="34" charset="0"/>
              </a:rPr>
              <a:t>Exposures</a:t>
            </a:r>
          </a:p>
          <a:p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</a:rPr>
              <a:t>    Typical exposures that could </a:t>
            </a:r>
          </a:p>
          <a:p>
            <a:r>
              <a:rPr lang="en-US" sz="2400" dirty="0">
                <a:solidFill>
                  <a:srgbClr val="002060"/>
                </a:solidFill>
                <a:latin typeface="Avenir Next LT Pro" panose="020B0504020202020204" pitchFamily="34" charset="0"/>
              </a:rPr>
              <a:t>    lead victimization. </a:t>
            </a:r>
          </a:p>
        </p:txBody>
      </p:sp>
    </p:spTree>
    <p:extLst>
      <p:ext uri="{BB962C8B-B14F-4D97-AF65-F5344CB8AC3E}">
        <p14:creationId xmlns:p14="http://schemas.microsoft.com/office/powerpoint/2010/main" val="161138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54AAD7F754A49BFA7A2BF2CC42E1B" ma:contentTypeVersion="12" ma:contentTypeDescription="Create a new document." ma:contentTypeScope="" ma:versionID="90d586adc9ef5fa08e9beac3bbf5cefe">
  <xsd:schema xmlns:xsd="http://www.w3.org/2001/XMLSchema" xmlns:xs="http://www.w3.org/2001/XMLSchema" xmlns:p="http://schemas.microsoft.com/office/2006/metadata/properties" xmlns:ns3="c715c1b9-18c8-4886-b5bb-9986cc58fa72" xmlns:ns4="a21c5409-b2dc-438d-9926-374efcab99d3" targetNamespace="http://schemas.microsoft.com/office/2006/metadata/properties" ma:root="true" ma:fieldsID="3470249783e713337b348d4b757d9a9c" ns3:_="" ns4:_="">
    <xsd:import namespace="c715c1b9-18c8-4886-b5bb-9986cc58fa72"/>
    <xsd:import namespace="a21c5409-b2dc-438d-9926-374efcab99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c1b9-18c8-4886-b5bb-9986cc58f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409-b2dc-438d-9926-374efcab99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purl.org/dc/dcmitype/"/>
    <ds:schemaRef ds:uri="http://schemas.microsoft.com/office/infopath/2007/PartnerControls"/>
    <ds:schemaRef ds:uri="a21c5409-b2dc-438d-9926-374efcab99d3"/>
    <ds:schemaRef ds:uri="http://purl.org/dc/elements/1.1/"/>
    <ds:schemaRef ds:uri="http://schemas.microsoft.com/office/2006/metadata/properties"/>
    <ds:schemaRef ds:uri="c715c1b9-18c8-4886-b5bb-9986cc58fa7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C0BB40-337B-47B1-A558-66C182FCD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5c1b9-18c8-4886-b5bb-9986cc58fa72"/>
    <ds:schemaRef ds:uri="a21c5409-b2dc-438d-9926-374efcab9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ITD-PPT</Template>
  <TotalTime>891</TotalTime>
  <Words>1166</Words>
  <Application>Microsoft Office PowerPoint</Application>
  <PresentationFormat>Widescreen</PresentationFormat>
  <Paragraphs>330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Seattle Text</vt:lpstr>
      <vt:lpstr>Calibri</vt:lpstr>
      <vt:lpstr>Arial</vt:lpstr>
      <vt:lpstr>Office Theme</vt:lpstr>
      <vt:lpstr>Seattle IT  2020 Learning Conference </vt:lpstr>
      <vt:lpstr>PowerPoint Presentation</vt:lpstr>
      <vt:lpstr>Online Activities</vt:lpstr>
      <vt:lpstr>Cyberbullying – What is it?</vt:lpstr>
      <vt:lpstr>Being bullied is never your fault.</vt:lpstr>
      <vt:lpstr>Value your Privacy </vt:lpstr>
      <vt:lpstr>False Information</vt:lpstr>
      <vt:lpstr>Cyber Security</vt:lpstr>
      <vt:lpstr>Know Your Risks</vt:lpstr>
      <vt:lpstr>Security Safety Tips in 10 Actionable Steps     Effective Security Habits</vt:lpstr>
      <vt:lpstr>Parent or Care giver Resources</vt:lpstr>
      <vt:lpstr>Digital Security Resources</vt:lpstr>
      <vt:lpstr>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Braman, Tom</dc:creator>
  <cp:lastModifiedBy>Stringer, Omari</cp:lastModifiedBy>
  <cp:revision>19</cp:revision>
  <cp:lastPrinted>2020-02-20T20:45:30Z</cp:lastPrinted>
  <dcterms:created xsi:type="dcterms:W3CDTF">2020-02-06T23:27:57Z</dcterms:created>
  <dcterms:modified xsi:type="dcterms:W3CDTF">2020-10-19T15:43:46Z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0x0101002FC54AAD7F754A49BFA7A2BF2CC42E1B</vt:lpwstr>
  </property>
  <property fmtid="{D5CDD505-2E9C-101B-9397-08002B2CF9AE}" pid="3" name="Department (COS)">
    <vt:lpwstr>2;#COS|29211cf2-d1fc-432d-99f9-95965661e659</vt:lpwstr>
  </property>
</Properties>
</file>