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114" r:id="rId1"/>
  </p:sldMasterIdLst>
  <p:notesMasterIdLst>
    <p:notesMasterId r:id="rId12"/>
  </p:notesMasterIdLst>
  <p:handoutMasterIdLst>
    <p:handoutMasterId r:id="rId13"/>
  </p:handoutMasterIdLst>
  <p:sldIdLst>
    <p:sldId id="390" r:id="rId2"/>
    <p:sldId id="364" r:id="rId3"/>
    <p:sldId id="359" r:id="rId4"/>
    <p:sldId id="360" r:id="rId5"/>
    <p:sldId id="388" r:id="rId6"/>
    <p:sldId id="389" r:id="rId7"/>
    <p:sldId id="392" r:id="rId8"/>
    <p:sldId id="391" r:id="rId9"/>
    <p:sldId id="387" r:id="rId10"/>
    <p:sldId id="380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4">
          <p15:clr>
            <a:srgbClr val="A4A3A4"/>
          </p15:clr>
        </p15:guide>
        <p15:guide id="2" pos="38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E6C"/>
    <a:srgbClr val="007CC2"/>
    <a:srgbClr val="B1D235"/>
    <a:srgbClr val="AFDAE7"/>
    <a:srgbClr val="B6CDE0"/>
    <a:srgbClr val="FC8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5" autoAdjust="0"/>
    <p:restoredTop sz="98105" autoAdjust="0"/>
  </p:normalViewPr>
  <p:slideViewPr>
    <p:cSldViewPr snapToGrid="0">
      <p:cViewPr varScale="1">
        <p:scale>
          <a:sx n="92" d="100"/>
          <a:sy n="92" d="100"/>
        </p:scale>
        <p:origin x="1488" y="108"/>
      </p:cViewPr>
      <p:guideLst>
        <p:guide orient="horz" pos="2274"/>
        <p:guide pos="3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566C205-4B7D-4DEC-82AC-D6DD37E075F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43D2C45-64B5-4376-B59D-685C4EB7D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6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1711A69-4B03-4BB1-A828-B0A79CC4B348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7122B4-6F7D-4A5E-8C43-C5314F604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81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122B4-6F7D-4A5E-8C43-C5314F6049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1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</a:p>
          <a:p>
            <a:r>
              <a:rPr lang="en-US" dirty="0" smtClean="0"/>
              <a:t>More dispersed than Alt 2</a:t>
            </a:r>
          </a:p>
          <a:p>
            <a:r>
              <a:rPr lang="en-US" dirty="0" smtClean="0"/>
              <a:t>More concentrated than Alt 3</a:t>
            </a:r>
          </a:p>
          <a:p>
            <a:r>
              <a:rPr lang="en-US" dirty="0" smtClean="0"/>
              <a:t>Maximum heights 125 to 160 feet (</a:t>
            </a:r>
            <a:r>
              <a:rPr lang="en-US" baseline="0" dirty="0" smtClean="0"/>
              <a:t>on </a:t>
            </a:r>
            <a:r>
              <a:rPr lang="en-US" dirty="0" smtClean="0"/>
              <a:t>the Ave too)</a:t>
            </a:r>
          </a:p>
          <a:p>
            <a:r>
              <a:rPr lang="en-US" dirty="0" smtClean="0"/>
              <a:t>Mid-rise development north of 50th</a:t>
            </a:r>
          </a:p>
          <a:p>
            <a:r>
              <a:rPr lang="en-US" dirty="0" smtClean="0"/>
              <a:t>High-rise buildings closer together</a:t>
            </a:r>
          </a:p>
          <a:p>
            <a:r>
              <a:rPr lang="en-US" dirty="0" smtClean="0"/>
              <a:t>Landscaped setbacks + widened sidewalks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122B4-6F7D-4A5E-8C43-C5314F6049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Greatest heights and growth in core area</a:t>
            </a:r>
          </a:p>
          <a:p>
            <a:r>
              <a:rPr lang="en-US" dirty="0" smtClean="0"/>
              <a:t>Maximum building heights 240 to 340 feet in core area</a:t>
            </a:r>
          </a:p>
          <a:p>
            <a:r>
              <a:rPr lang="en-US" dirty="0" smtClean="0"/>
              <a:t>Reduced appearance of bulk and increased separation, compared to Alt 1</a:t>
            </a:r>
          </a:p>
          <a:p>
            <a:r>
              <a:rPr lang="en-US" dirty="0" smtClean="0"/>
              <a:t>Along the Ave heights 65 to 85 feet</a:t>
            </a:r>
            <a:r>
              <a:rPr lang="en-US" baseline="0" dirty="0" smtClean="0"/>
              <a:t> </a:t>
            </a:r>
            <a:r>
              <a:rPr lang="en-US" dirty="0" smtClean="0"/>
              <a:t>— much less than Alt 1</a:t>
            </a:r>
          </a:p>
          <a:p>
            <a:r>
              <a:rPr lang="en-US" dirty="0" smtClean="0"/>
              <a:t>Fewer zoning changes north of 50th, compared to Alt 1</a:t>
            </a:r>
          </a:p>
          <a:p>
            <a:r>
              <a:rPr lang="en-US" dirty="0" smtClean="0"/>
              <a:t>Area-specific and landscaped setbacks +</a:t>
            </a:r>
            <a:r>
              <a:rPr lang="en-US" baseline="0" dirty="0" smtClean="0"/>
              <a:t> w</a:t>
            </a:r>
            <a:r>
              <a:rPr lang="en-US" dirty="0" smtClean="0"/>
              <a:t>idened sidewalks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122B4-6F7D-4A5E-8C43-C5314F6049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6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Greatest heights and growth in core area</a:t>
            </a:r>
          </a:p>
          <a:p>
            <a:r>
              <a:rPr lang="en-US" dirty="0" smtClean="0"/>
              <a:t>Maximum building heights 240 to 340 feet in core area</a:t>
            </a:r>
          </a:p>
          <a:p>
            <a:r>
              <a:rPr lang="en-US" dirty="0" smtClean="0"/>
              <a:t>Reduced appearance of bulk and increased separation, compared to Alt 1</a:t>
            </a:r>
          </a:p>
          <a:p>
            <a:r>
              <a:rPr lang="en-US" dirty="0" smtClean="0"/>
              <a:t>Along the Ave heights 65 to 85 feet</a:t>
            </a:r>
            <a:r>
              <a:rPr lang="en-US" baseline="0" dirty="0" smtClean="0"/>
              <a:t> </a:t>
            </a:r>
            <a:r>
              <a:rPr lang="en-US" dirty="0" smtClean="0"/>
              <a:t>— much less than Alt 1</a:t>
            </a:r>
          </a:p>
          <a:p>
            <a:r>
              <a:rPr lang="en-US" dirty="0" smtClean="0"/>
              <a:t>Fewer zoning changes north of 50th, compared to Alt 1</a:t>
            </a:r>
          </a:p>
          <a:p>
            <a:r>
              <a:rPr lang="en-US" dirty="0" smtClean="0"/>
              <a:t>Area-specific and landscaped setbacks +</a:t>
            </a:r>
            <a:r>
              <a:rPr lang="en-US" baseline="0" dirty="0" smtClean="0"/>
              <a:t> w</a:t>
            </a:r>
            <a:r>
              <a:rPr lang="en-US" dirty="0" smtClean="0"/>
              <a:t>idened sidewalks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122B4-6F7D-4A5E-8C43-C5314F6049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6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B1D2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007CC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9/24/13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007CC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00B0DC-7FDA-4549-A611-FA74B505F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2pPr>
              <a:buClr>
                <a:srgbClr val="007CC2"/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rgbClr val="1F3E6C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007CC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B1D2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007CC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00B0DC-7FDA-4549-A611-FA74B505F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493" y="6324503"/>
            <a:ext cx="1945619" cy="3839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 smtClean="0"/>
              <a:t>U District Urban Design EIS </a:t>
            </a:r>
            <a:br>
              <a:rPr lang="en-US" dirty="0" smtClean="0"/>
            </a:br>
            <a:r>
              <a:rPr lang="en-US" dirty="0" smtClean="0"/>
              <a:t>Scoping Meeting 9/24/13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" y="6366471"/>
            <a:ext cx="1206970" cy="384512"/>
            <a:chOff x="-852" y="6051550"/>
            <a:chExt cx="2242402" cy="71437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27174" y="6051550"/>
              <a:ext cx="714376" cy="71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852" y="6056216"/>
              <a:ext cx="712051" cy="705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" descr="http://upload.wikimedia.org/wikipedia/en/b/bb/Seattle_City_Council_Logo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11575" y="6103537"/>
              <a:ext cx="615223" cy="610403"/>
            </a:xfrm>
            <a:prstGeom prst="rect">
              <a:avLst/>
            </a:prstGeom>
            <a:noFill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CC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solidFill>
                  <a:srgbClr val="1F3E6C"/>
                </a:solidFill>
              </a:defRPr>
            </a:lvl1pPr>
            <a:lvl2pPr>
              <a:defRPr>
                <a:solidFill>
                  <a:srgbClr val="1F3E6C"/>
                </a:solidFill>
              </a:defRPr>
            </a:lvl2pPr>
            <a:lvl3pPr>
              <a:defRPr>
                <a:solidFill>
                  <a:srgbClr val="1F3E6C"/>
                </a:solidFill>
              </a:defRPr>
            </a:lvl3pPr>
            <a:lvl4pPr>
              <a:defRPr>
                <a:solidFill>
                  <a:srgbClr val="1F3E6C"/>
                </a:solidFill>
              </a:defRPr>
            </a:lvl4pPr>
            <a:lvl5pPr>
              <a:defRPr>
                <a:solidFill>
                  <a:srgbClr val="1F3E6C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00B0DC-7FDA-4549-A611-FA74B505F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493" y="6324503"/>
            <a:ext cx="1945619" cy="3839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 smtClean="0"/>
              <a:t>U District Urban Design EIS </a:t>
            </a:r>
            <a:br>
              <a:rPr lang="en-US" dirty="0" smtClean="0"/>
            </a:br>
            <a:r>
              <a:rPr lang="en-US" dirty="0" smtClean="0"/>
              <a:t>Scoping Meeting 9/24/13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00B0DC-7FDA-4549-A611-FA74B505F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302493" y="6324503"/>
            <a:ext cx="1945619" cy="3839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 smtClean="0"/>
              <a:t>U District Urban Design EIS </a:t>
            </a:r>
            <a:br>
              <a:rPr lang="en-US" dirty="0" smtClean="0"/>
            </a:br>
            <a:r>
              <a:rPr lang="en-US" dirty="0" smtClean="0"/>
              <a:t>Scoping Meeting 9/24/13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00B0DC-7FDA-4549-A611-FA74B505F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493" y="6324503"/>
            <a:ext cx="1945619" cy="3839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 smtClean="0"/>
              <a:t>U District Urban Design EIS </a:t>
            </a:r>
            <a:br>
              <a:rPr lang="en-US" dirty="0" smtClean="0"/>
            </a:br>
            <a:r>
              <a:rPr lang="en-US" dirty="0" smtClean="0"/>
              <a:t>Scoping Meeting 9/24/13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493" y="6324503"/>
            <a:ext cx="1945619" cy="3839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 smtClean="0"/>
              <a:t>U District Urban Design EIS </a:t>
            </a:r>
            <a:br>
              <a:rPr lang="en-US" dirty="0" smtClean="0"/>
            </a:br>
            <a:r>
              <a:rPr lang="en-US" dirty="0" smtClean="0"/>
              <a:t>Scoping Meeting 9/24/13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B0DC-7FDA-4549-A611-FA74B505F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493" y="6324503"/>
            <a:ext cx="1945619" cy="3839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 smtClean="0"/>
              <a:t>U District Urban Design EIS </a:t>
            </a:r>
            <a:br>
              <a:rPr lang="en-US" dirty="0" smtClean="0"/>
            </a:br>
            <a:r>
              <a:rPr lang="en-US" dirty="0" smtClean="0"/>
              <a:t>Scoping Meeting 9/24/13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B1D2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007CC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00B0DC-7FDA-4549-A611-FA74B505FB3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283729"/>
            <a:ext cx="9144000" cy="0"/>
          </a:xfrm>
          <a:prstGeom prst="line">
            <a:avLst/>
          </a:prstGeom>
          <a:ln>
            <a:solidFill>
              <a:srgbClr val="B1D2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K:\Planning\U District\1-Communications, Community\Graphics\Logo Chief Sealth City of Seattle.jp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300" y="6323496"/>
            <a:ext cx="508000" cy="5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2" r:id="rId7"/>
    <p:sldLayoutId id="214748412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solidFill>
            <a:srgbClr val="007CC2"/>
          </a:solidFill>
          <a:latin typeface="+mj-lt"/>
          <a:ea typeface="+mj-ea"/>
          <a:cs typeface="+mj-cs"/>
        </a:defRPr>
      </a:lvl1pPr>
    </p:titleStyle>
    <p:bodyStyle>
      <a:lvl1pPr marL="0" indent="0" algn="l" rtl="0" eaLnBrk="1" latinLnBrk="0" hangingPunct="1">
        <a:spcBef>
          <a:spcPts val="700"/>
        </a:spcBef>
        <a:buClr>
          <a:schemeClr val="accent2"/>
        </a:buClr>
        <a:buSzPct val="60000"/>
        <a:buFont typeface="Arial"/>
        <a:buNone/>
        <a:defRPr kumimoji="0" sz="2900" kern="1200">
          <a:solidFill>
            <a:srgbClr val="1F3E6C"/>
          </a:solidFill>
          <a:latin typeface="+mn-lt"/>
          <a:ea typeface="+mn-ea"/>
          <a:cs typeface="+mn-cs"/>
        </a:defRPr>
      </a:lvl1pPr>
      <a:lvl2pPr marL="684213" indent="-319088" algn="l" rtl="0" eaLnBrk="1" latinLnBrk="0" hangingPunct="1">
        <a:spcBef>
          <a:spcPts val="550"/>
        </a:spcBef>
        <a:buClr>
          <a:srgbClr val="007CC2"/>
        </a:buClr>
        <a:buSzPct val="100000"/>
        <a:buFont typeface="Wingdings" charset="2"/>
        <a:buChar char="§"/>
        <a:defRPr kumimoji="0" sz="2400" kern="1200">
          <a:solidFill>
            <a:srgbClr val="1F3E6C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1"/>
        </a:buClr>
        <a:buSzPct val="75000"/>
        <a:buFont typeface="Wingdings" charset="2"/>
        <a:buChar char="§"/>
        <a:defRPr kumimoji="0" sz="2300" kern="1200">
          <a:solidFill>
            <a:srgbClr val="1F3E6C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rgbClr val="1F3E6C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rgbClr val="1F3E6C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117" y="-234550"/>
            <a:ext cx="8617974" cy="971285"/>
          </a:xfrm>
        </p:spPr>
        <p:txBody>
          <a:bodyPr>
            <a:normAutofit/>
          </a:bodyPr>
          <a:lstStyle/>
          <a:p>
            <a:pPr algn="ctr">
              <a:lnSpc>
                <a:spcPts val="2800"/>
              </a:lnSpc>
              <a:tabLst>
                <a:tab pos="1203325" algn="l"/>
              </a:tabLst>
            </a:pPr>
            <a:r>
              <a:rPr lang="en-US" sz="3400" dirty="0" smtClean="0"/>
              <a:t>U District urban design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 smtClean="0"/>
              <a:t>Seattle Dept. of Planning and Development</a:t>
            </a:r>
          </a:p>
          <a:p>
            <a:pPr algn="r"/>
            <a:r>
              <a:rPr lang="en-US" sz="2300" dirty="0" smtClean="0"/>
              <a:t>November 13, 2014</a:t>
            </a:r>
            <a:endParaRPr lang="en-US" sz="23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" y="61468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" y="6146800"/>
            <a:ext cx="51625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K:\Planning\2Active Projects\2012  U District\3-UDF\figures\renderings\Final Brookly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6527"/>
            <a:ext cx="9144000" cy="5108844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en/b/bb/Seattle_City_Council_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190" y="6153150"/>
            <a:ext cx="514716" cy="510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2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Planning\2Active Projects\2012  U District\3-UDF\figures\renderings\Final north view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88995"/>
            <a:ext cx="9144000" cy="573811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125" y="88898"/>
            <a:ext cx="8370389" cy="986971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dirty="0" smtClean="0"/>
              <a:t>Dave LaClergue </a:t>
            </a:r>
            <a:r>
              <a:rPr lang="en-US" sz="2400" dirty="0" smtClean="0">
                <a:solidFill>
                  <a:srgbClr val="0070C0"/>
                </a:solidFill>
              </a:rPr>
              <a:t>dave.laclergue@seattle.gov</a:t>
            </a:r>
            <a:r>
              <a:rPr lang="en-US" sz="2400" dirty="0" smtClean="0"/>
              <a:t> (206) 733-9668</a:t>
            </a:r>
          </a:p>
          <a:p>
            <a:pPr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7113"/>
            <a:ext cx="9144000" cy="430887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 b="1" u="sng" dirty="0" smtClean="0">
                <a:solidFill>
                  <a:srgbClr val="0070C0"/>
                </a:solidFill>
              </a:rPr>
              <a:t>www.seattle.gov/dpd/udistrict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7272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510" y="228600"/>
            <a:ext cx="3703465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plan?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00B0DC-7FDA-4549-A611-FA74B505FB3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 bwMode="gray">
          <a:xfrm>
            <a:off x="4368800" y="1981200"/>
            <a:ext cx="4217524" cy="4241800"/>
          </a:xfrm>
          <a:solidFill>
            <a:schemeClr val="bg1">
              <a:alpha val="63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Major residential and job growth in this urban center</a:t>
            </a:r>
          </a:p>
          <a:p>
            <a:pPr marL="342900" indent="-34290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Light rail opening in 2021</a:t>
            </a:r>
          </a:p>
          <a:p>
            <a:pPr marL="342900" indent="-34290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How to maintain character and improve livability in the midst of growth?</a:t>
            </a:r>
          </a:p>
        </p:txBody>
      </p:sp>
      <p:pic>
        <p:nvPicPr>
          <p:cNvPr id="1026" name="Picture 2" descr="K:\Planning\U District\3-UDF\figures\map figures\simplified bounda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158" y="0"/>
            <a:ext cx="3667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3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08" y="260131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00B0DC-7FDA-4549-A611-FA74B505FB3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5761" y="1600199"/>
            <a:ext cx="4886046" cy="4985536"/>
          </a:xfrm>
        </p:spPr>
        <p:txBody>
          <a:bodyPr>
            <a:normAutofit/>
          </a:bodyPr>
          <a:lstStyle/>
          <a:p>
            <a:r>
              <a:rPr lang="en-US" sz="2100" b="1" dirty="0" smtClean="0">
                <a:solidFill>
                  <a:srgbClr val="007CC2"/>
                </a:solidFill>
              </a:rPr>
              <a:t>U District Partnership</a:t>
            </a:r>
          </a:p>
          <a:p>
            <a:pPr lvl="1"/>
            <a:r>
              <a:rPr lang="en-US" sz="1800" dirty="0" smtClean="0"/>
              <a:t>New, broad-based organization</a:t>
            </a:r>
          </a:p>
          <a:p>
            <a:pPr lvl="1"/>
            <a:r>
              <a:rPr lang="en-US" sz="1800" dirty="0" smtClean="0"/>
              <a:t>Large community events, coordination</a:t>
            </a:r>
          </a:p>
          <a:p>
            <a:pPr lvl="1"/>
            <a:r>
              <a:rPr lang="en-US" sz="1800" dirty="0" smtClean="0"/>
              <a:t>Expanding Business Improvement Area</a:t>
            </a:r>
            <a:endParaRPr lang="en-US" sz="900" dirty="0" smtClean="0"/>
          </a:p>
          <a:p>
            <a:r>
              <a:rPr lang="en-US" sz="2100" b="1" dirty="0" smtClean="0">
                <a:solidFill>
                  <a:srgbClr val="007CC2"/>
                </a:solidFill>
              </a:rPr>
              <a:t>Urban Design Framework (DPD, 2013)</a:t>
            </a:r>
          </a:p>
          <a:p>
            <a:pPr lvl="2"/>
            <a:r>
              <a:rPr lang="en-US" sz="1800" dirty="0" smtClean="0"/>
              <a:t>Streetscape designs (2014)</a:t>
            </a:r>
          </a:p>
          <a:p>
            <a:pPr lvl="2"/>
            <a:r>
              <a:rPr lang="en-US" sz="1800" dirty="0" smtClean="0"/>
              <a:t>Environmental Impact Statement (2014)</a:t>
            </a:r>
          </a:p>
          <a:p>
            <a:pPr lvl="2"/>
            <a:r>
              <a:rPr lang="en-US" sz="1800" dirty="0" smtClean="0"/>
              <a:t>Comp Plan amendments (2015)</a:t>
            </a:r>
          </a:p>
          <a:p>
            <a:pPr lvl="2"/>
            <a:r>
              <a:rPr lang="en-US" sz="1800" dirty="0" smtClean="0"/>
              <a:t>Zoning (2015)</a:t>
            </a:r>
          </a:p>
          <a:p>
            <a:pPr lvl="2"/>
            <a:r>
              <a:rPr lang="en-US" sz="1800" dirty="0" smtClean="0"/>
              <a:t>Design guidelines (2016?)</a:t>
            </a:r>
          </a:p>
          <a:p>
            <a:r>
              <a:rPr lang="en-US" sz="2100" b="1" dirty="0" smtClean="0">
                <a:solidFill>
                  <a:srgbClr val="007CC2"/>
                </a:solidFill>
              </a:rPr>
              <a:t>Park investments (Seattle Parks)</a:t>
            </a:r>
            <a:endParaRPr lang="en-US" sz="2100" b="1" dirty="0">
              <a:solidFill>
                <a:srgbClr val="007CC2"/>
              </a:solidFill>
            </a:endParaRPr>
          </a:p>
          <a:p>
            <a:pPr lvl="1"/>
            <a:r>
              <a:rPr lang="en-US" sz="1800" dirty="0" smtClean="0"/>
              <a:t>Ongoing acquisition, planning, improvements</a:t>
            </a:r>
            <a:endParaRPr lang="en-US" sz="1800" dirty="0"/>
          </a:p>
          <a:p>
            <a:pPr lvl="2"/>
            <a:endParaRPr lang="en-US" sz="1800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30414" y="3427485"/>
            <a:ext cx="214407" cy="1553355"/>
            <a:chOff x="1119842" y="4352145"/>
            <a:chExt cx="214407" cy="155335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19842" y="4352145"/>
              <a:ext cx="1682" cy="1553355"/>
            </a:xfrm>
            <a:prstGeom prst="line">
              <a:avLst/>
            </a:prstGeom>
            <a:ln>
              <a:solidFill>
                <a:srgbClr val="007CC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121524" y="4548995"/>
              <a:ext cx="212725" cy="0"/>
            </a:xfrm>
            <a:prstGeom prst="straightConnector1">
              <a:avLst/>
            </a:prstGeom>
            <a:ln>
              <a:solidFill>
                <a:srgbClr val="007CC2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121524" y="4889446"/>
              <a:ext cx="212725" cy="0"/>
            </a:xfrm>
            <a:prstGeom prst="straightConnector1">
              <a:avLst/>
            </a:prstGeom>
            <a:ln>
              <a:solidFill>
                <a:srgbClr val="007CC2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121524" y="5232255"/>
              <a:ext cx="212725" cy="0"/>
            </a:xfrm>
            <a:prstGeom prst="straightConnector1">
              <a:avLst/>
            </a:prstGeom>
            <a:ln>
              <a:solidFill>
                <a:srgbClr val="007CC2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121524" y="5577695"/>
              <a:ext cx="212725" cy="0"/>
            </a:xfrm>
            <a:prstGeom prst="straightConnector1">
              <a:avLst/>
            </a:prstGeom>
            <a:ln>
              <a:solidFill>
                <a:srgbClr val="007CC2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19842" y="5897880"/>
              <a:ext cx="212725" cy="0"/>
            </a:xfrm>
            <a:prstGeom prst="straightConnector1">
              <a:avLst/>
            </a:prstGeom>
            <a:ln>
              <a:solidFill>
                <a:srgbClr val="007CC2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K:\Planning\2012  U District\Images\StreetFair9 from UW Dail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58" y="1593897"/>
            <a:ext cx="3759516" cy="2151605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62758" y="3803375"/>
            <a:ext cx="3759516" cy="237594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53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14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Community Participation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00B0DC-7FDA-4549-A611-FA74B505FB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11366" y="1600200"/>
            <a:ext cx="4681538" cy="5257800"/>
          </a:xfrm>
        </p:spPr>
        <p:txBody>
          <a:bodyPr>
            <a:normAutofit/>
          </a:bodyPr>
          <a:lstStyle/>
          <a:p>
            <a:r>
              <a:rPr lang="en-US" sz="2100" b="1" dirty="0" smtClean="0">
                <a:solidFill>
                  <a:srgbClr val="007CC2"/>
                </a:solidFill>
              </a:rPr>
              <a:t>Urban Design Working Group</a:t>
            </a:r>
          </a:p>
          <a:p>
            <a:pPr lvl="1"/>
            <a:r>
              <a:rPr lang="en-US" sz="2100" dirty="0" smtClean="0"/>
              <a:t>A year of meetings to develop initial recommendations.</a:t>
            </a:r>
          </a:p>
          <a:p>
            <a:pPr lvl="1"/>
            <a:r>
              <a:rPr lang="en-US" sz="2100" dirty="0" smtClean="0"/>
              <a:t>Participants: residents, developers, businesses, UW, social services, City staff</a:t>
            </a:r>
          </a:p>
          <a:p>
            <a:pPr lvl="1"/>
            <a:r>
              <a:rPr lang="en-US" sz="2100" dirty="0" smtClean="0"/>
              <a:t>Ongoing work re: streets, zoning, open space</a:t>
            </a:r>
          </a:p>
          <a:p>
            <a:pPr>
              <a:spcBef>
                <a:spcPts val="1800"/>
              </a:spcBef>
            </a:pPr>
            <a:r>
              <a:rPr lang="en-US" sz="2100" b="1" dirty="0" smtClean="0">
                <a:solidFill>
                  <a:srgbClr val="007CC2"/>
                </a:solidFill>
              </a:rPr>
              <a:t>Broader public input</a:t>
            </a:r>
          </a:p>
          <a:p>
            <a:pPr lvl="1"/>
            <a:r>
              <a:rPr lang="en-US" sz="2100" dirty="0" smtClean="0"/>
              <a:t>Walking tours</a:t>
            </a:r>
          </a:p>
          <a:p>
            <a:pPr lvl="1"/>
            <a:r>
              <a:rPr lang="en-US" sz="2100" dirty="0" smtClean="0"/>
              <a:t>“Community Conversations”</a:t>
            </a:r>
          </a:p>
          <a:p>
            <a:pPr lvl="1"/>
            <a:r>
              <a:rPr lang="en-US" sz="2100" dirty="0" smtClean="0"/>
              <a:t>200+ meetings</a:t>
            </a:r>
          </a:p>
        </p:txBody>
      </p:sp>
      <p:pic>
        <p:nvPicPr>
          <p:cNvPr id="6" name="Picture 4" descr="K:\Planning\U District\3-UDF\InDesign files\links\community photos\transit coordination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909" y="0"/>
            <a:ext cx="2618740" cy="24765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K:\Planning\U District\3-UDF\InDesign files\links\community photos\green spac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909" y="2479236"/>
            <a:ext cx="2618740" cy="23819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:\Planning\U District\3-UDF\InDesign files\links\community photos\grown up restaurant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612997" y="4854540"/>
            <a:ext cx="2619651" cy="20034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on Alt 1 1_6 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65" y="0"/>
            <a:ext cx="4241636" cy="6283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EIS Alternative 1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00B0DC-7FDA-4549-A611-FA74B505FB3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600199"/>
            <a:ext cx="4058742" cy="4653456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1800" b="1" dirty="0">
                <a:solidFill>
                  <a:srgbClr val="007CC2"/>
                </a:solidFill>
              </a:rPr>
              <a:t>Lower high-rises in moderately dispersed pattern</a:t>
            </a:r>
          </a:p>
          <a:p>
            <a:pPr marL="458788" indent="-285750">
              <a:spcBef>
                <a:spcPts val="1200"/>
              </a:spcBef>
              <a:buFont typeface="Wingdings" charset="2"/>
              <a:buChar char="u"/>
            </a:pPr>
            <a:r>
              <a:rPr lang="en-US" sz="1800" dirty="0"/>
              <a:t>More dispersed than Alt 2</a:t>
            </a:r>
          </a:p>
          <a:p>
            <a:pPr marL="458788" indent="-285750">
              <a:spcBef>
                <a:spcPts val="1200"/>
              </a:spcBef>
              <a:buFont typeface="Wingdings" charset="2"/>
              <a:buChar char="u"/>
            </a:pPr>
            <a:r>
              <a:rPr lang="en-US" sz="1800" dirty="0"/>
              <a:t>More concentrated than Alt 3</a:t>
            </a:r>
          </a:p>
          <a:p>
            <a:pPr marL="458788" indent="-285750">
              <a:spcBef>
                <a:spcPts val="1200"/>
              </a:spcBef>
              <a:buFont typeface="Wingdings" charset="2"/>
              <a:buChar char="u"/>
            </a:pPr>
            <a:r>
              <a:rPr lang="en-US" sz="1800" dirty="0"/>
              <a:t>Maximum heights 125 to 160 feet (on the Ave too)</a:t>
            </a:r>
          </a:p>
          <a:p>
            <a:pPr marL="458788" indent="-285750">
              <a:spcBef>
                <a:spcPts val="1200"/>
              </a:spcBef>
              <a:buFont typeface="Wingdings" charset="2"/>
              <a:buChar char="u"/>
            </a:pPr>
            <a:r>
              <a:rPr lang="en-US" sz="1800" dirty="0"/>
              <a:t>Mid-rise development north of 50th</a:t>
            </a:r>
          </a:p>
          <a:p>
            <a:pPr marL="458788" indent="-285750">
              <a:spcBef>
                <a:spcPts val="1200"/>
              </a:spcBef>
              <a:buFont typeface="Wingdings" charset="2"/>
              <a:buChar char="u"/>
            </a:pPr>
            <a:r>
              <a:rPr lang="en-US" sz="1800" dirty="0"/>
              <a:t>High-rise buildings closer together</a:t>
            </a:r>
          </a:p>
          <a:p>
            <a:pPr marL="458788" indent="-285750">
              <a:spcBef>
                <a:spcPts val="1200"/>
              </a:spcBef>
              <a:buFont typeface="Wingdings" charset="2"/>
              <a:buChar char="u"/>
            </a:pPr>
            <a:r>
              <a:rPr lang="en-US" sz="1800" dirty="0"/>
              <a:t>Landscaped setbacks + widened sidewalks</a:t>
            </a:r>
          </a:p>
        </p:txBody>
      </p:sp>
    </p:spTree>
    <p:extLst>
      <p:ext uri="{BB962C8B-B14F-4D97-AF65-F5344CB8AC3E}">
        <p14:creationId xmlns:p14="http://schemas.microsoft.com/office/powerpoint/2010/main" val="11745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tion Alt 2 1_8 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70" y="-3140"/>
            <a:ext cx="4237530" cy="6277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EIS Alternative 2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00B0DC-7FDA-4549-A611-FA74B505FB3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600199"/>
            <a:ext cx="4282966" cy="4653456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1800" b="1" dirty="0" smtClean="0">
                <a:solidFill>
                  <a:srgbClr val="007CC2"/>
                </a:solidFill>
              </a:rPr>
              <a:t>Taller high-rises concentrated around transit center</a:t>
            </a:r>
          </a:p>
          <a:p>
            <a:pPr marL="458788" indent="-285750">
              <a:spcBef>
                <a:spcPts val="1000"/>
              </a:spcBef>
              <a:buFont typeface="Wingdings" charset="2"/>
              <a:buChar char="u"/>
            </a:pPr>
            <a:r>
              <a:rPr lang="en-US" sz="1800" dirty="0" smtClean="0"/>
              <a:t>Greatest heights &amp; growth in core area</a:t>
            </a:r>
          </a:p>
          <a:p>
            <a:pPr marL="458788" indent="-285750">
              <a:spcBef>
                <a:spcPts val="1000"/>
              </a:spcBef>
              <a:buFont typeface="Wingdings" charset="2"/>
              <a:buChar char="u"/>
            </a:pPr>
            <a:r>
              <a:rPr lang="en-US" sz="1800" dirty="0" smtClean="0"/>
              <a:t>Maximum building heights 240 to 340 feet in core area</a:t>
            </a:r>
          </a:p>
          <a:p>
            <a:pPr marL="458788" indent="-285750">
              <a:spcBef>
                <a:spcPts val="1000"/>
              </a:spcBef>
              <a:buFont typeface="Wingdings" charset="2"/>
              <a:buChar char="u"/>
            </a:pPr>
            <a:r>
              <a:rPr lang="en-US" sz="1800" dirty="0" smtClean="0"/>
              <a:t>Reduced appearance of bulk and </a:t>
            </a:r>
            <a:br>
              <a:rPr lang="en-US" sz="1800" dirty="0" smtClean="0"/>
            </a:br>
            <a:r>
              <a:rPr lang="en-US" sz="1800" dirty="0" smtClean="0"/>
              <a:t>more separation, compared to Alt 1</a:t>
            </a:r>
          </a:p>
          <a:p>
            <a:pPr marL="458788" indent="-285750">
              <a:spcBef>
                <a:spcPts val="1000"/>
              </a:spcBef>
              <a:buFont typeface="Wingdings" charset="2"/>
              <a:buChar char="u"/>
            </a:pPr>
            <a:r>
              <a:rPr lang="en-US" sz="1800" dirty="0" smtClean="0"/>
              <a:t>Along the Ave heights 65 to 85 feet — much less than Alt 1</a:t>
            </a:r>
          </a:p>
          <a:p>
            <a:pPr marL="458788" indent="-285750">
              <a:spcBef>
                <a:spcPts val="1000"/>
              </a:spcBef>
              <a:buFont typeface="Wingdings" charset="2"/>
              <a:buChar char="u"/>
            </a:pPr>
            <a:r>
              <a:rPr lang="en-US" sz="1800" dirty="0" smtClean="0"/>
              <a:t>Fewer zoning changes north of 50th, compared to Alt 1</a:t>
            </a:r>
          </a:p>
          <a:p>
            <a:pPr marL="458788" indent="-285750">
              <a:spcBef>
                <a:spcPts val="1000"/>
              </a:spcBef>
              <a:buFont typeface="Wingdings" charset="2"/>
              <a:buChar char="u"/>
            </a:pPr>
            <a:r>
              <a:rPr lang="en-US" sz="1800" dirty="0" smtClean="0"/>
              <a:t>Area-specific and landscaped setbacks + widened sidewalks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95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2015 Comp Plan amendments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00B0DC-7FDA-4549-A611-FA74B505FB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600199"/>
            <a:ext cx="4282966" cy="465345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Future Land Use Map amendments to align with Urban Design Framework, allow zoning changes</a:t>
            </a:r>
          </a:p>
          <a:p>
            <a:pPr marL="342900" indent="-34290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Language edits to update and clarify – shift emphasis and language where </a:t>
            </a:r>
            <a:r>
              <a:rPr lang="en-US" sz="1800" dirty="0" smtClean="0"/>
              <a:t>needed, remove specific height references</a:t>
            </a:r>
            <a:endParaRPr lang="en-US" sz="1800" dirty="0"/>
          </a:p>
          <a:p>
            <a:pPr marL="342900" indent="-34290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Remove outdated figures</a:t>
            </a:r>
          </a:p>
          <a:p>
            <a:pPr marL="342900" indent="-34290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Core concepts remain – not intending a complete overhaul</a:t>
            </a:r>
            <a:endParaRPr lang="en-US" sz="1800" dirty="0"/>
          </a:p>
        </p:txBody>
      </p:sp>
      <p:pic>
        <p:nvPicPr>
          <p:cNvPr id="7" name="Picture 2" descr="K:\Planning\U District\1-FDUD\Meeting 2 June 21\Photos\IMG_0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r="22359"/>
          <a:stretch/>
        </p:blipFill>
        <p:spPr bwMode="auto">
          <a:xfrm>
            <a:off x="5340699" y="1703429"/>
            <a:ext cx="3803301" cy="434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2877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00B0DC-7FDA-4549-A611-FA74B505FB3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8" y="0"/>
            <a:ext cx="72822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1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00B0DC-7FDA-4549-A611-FA74B505FB3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8" name="Picture 2" descr="\\Cosfs01\dpd\Data\Planning\U District\Theme-Green Streets\Future_Plans_Sections\Final Draft\Jpgs\Design Commission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1104900"/>
            <a:ext cx="839470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Green street design: Brooklyn Ave 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5231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11196</TotalTime>
  <Words>472</Words>
  <Application>Microsoft Office PowerPoint</Application>
  <PresentationFormat>On-screen Show (4:3)</PresentationFormat>
  <Paragraphs>86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Median</vt:lpstr>
      <vt:lpstr>U District urban design</vt:lpstr>
      <vt:lpstr>Why plan?</vt:lpstr>
      <vt:lpstr>Overview</vt:lpstr>
      <vt:lpstr>Community Participation</vt:lpstr>
      <vt:lpstr>EIS Alternative 1</vt:lpstr>
      <vt:lpstr>EIS Alternative 2</vt:lpstr>
      <vt:lpstr>2015 Comp Plan amendments</vt:lpstr>
      <vt:lpstr>PowerPoint Presentation</vt:lpstr>
      <vt:lpstr>Green street design: Brooklyn Ave NE</vt:lpstr>
      <vt:lpstr>PowerPoint Presentation</vt:lpstr>
    </vt:vector>
  </TitlesOfParts>
  <Company>City of Seattle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Yesler Terrace Redevelopment</dc:title>
  <dc:creator>Dave LaClergue</dc:creator>
  <cp:lastModifiedBy>Brand, Jesseca</cp:lastModifiedBy>
  <cp:revision>548</cp:revision>
  <cp:lastPrinted>2014-05-20T18:39:02Z</cp:lastPrinted>
  <dcterms:created xsi:type="dcterms:W3CDTF">2011-09-29T21:11:10Z</dcterms:created>
  <dcterms:modified xsi:type="dcterms:W3CDTF">2014-11-13T22:17:39Z</dcterms:modified>
</cp:coreProperties>
</file>