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9" r:id="rId2"/>
    <p:sldId id="349" r:id="rId3"/>
    <p:sldId id="390" r:id="rId4"/>
    <p:sldId id="391" r:id="rId5"/>
    <p:sldId id="389" r:id="rId6"/>
    <p:sldId id="388" r:id="rId7"/>
    <p:sldId id="393" r:id="rId8"/>
    <p:sldId id="392" r:id="rId9"/>
    <p:sldId id="394" r:id="rId10"/>
    <p:sldId id="373" r:id="rId11"/>
    <p:sldId id="387" r:id="rId12"/>
    <p:sldId id="375" r:id="rId13"/>
    <p:sldId id="383" r:id="rId14"/>
    <p:sldId id="386" r:id="rId15"/>
    <p:sldId id="384" r:id="rId16"/>
    <p:sldId id="395" r:id="rId17"/>
    <p:sldId id="396" r:id="rId18"/>
    <p:sldId id="397" r:id="rId19"/>
    <p:sldId id="398" r:id="rId20"/>
    <p:sldId id="401" r:id="rId21"/>
    <p:sldId id="400" r:id="rId22"/>
    <p:sldId id="403" r:id="rId23"/>
    <p:sldId id="404" r:id="rId24"/>
    <p:sldId id="405" r:id="rId25"/>
    <p:sldId id="345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D0"/>
    <a:srgbClr val="FF6C2C"/>
    <a:srgbClr val="00A85D"/>
    <a:srgbClr val="E1DA1E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5" autoAdjust="0"/>
    <p:restoredTop sz="75100" autoAdjust="0"/>
  </p:normalViewPr>
  <p:slideViewPr>
    <p:cSldViewPr>
      <p:cViewPr varScale="1">
        <p:scale>
          <a:sx n="61" d="100"/>
          <a:sy n="61" d="100"/>
        </p:scale>
        <p:origin x="17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882BE0-FE7C-4021-9019-1DF6BEF748BA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45AB8A-D2EB-4CDA-B774-5FE6FF4A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3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CC9BE-8D3D-4419-B898-99F5B5F52035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10C2AC-17C6-42D8-A8B5-E76474FD8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2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Segoe UI Ligh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8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4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8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6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1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A30B5-1894-4E57-846E-8D86D26EBD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7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A30B5-1894-4E57-846E-8D86D26EBD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2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A30B5-1894-4E57-846E-8D86D26EBD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2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67F6-486B-4582-8E22-D718E5A00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Vision: </a:t>
            </a:r>
          </a:p>
          <a:p>
            <a:pPr marL="0" indent="0">
              <a:buNone/>
            </a:pPr>
            <a:r>
              <a:rPr lang="en-US" dirty="0"/>
              <a:t>Articulates the desired future outcome of the Plan.</a:t>
            </a:r>
          </a:p>
          <a:p>
            <a:pPr marL="0" indent="0">
              <a:buNone/>
            </a:pPr>
            <a:r>
              <a:rPr lang="en-US" dirty="0"/>
              <a:t>Goals: </a:t>
            </a:r>
          </a:p>
          <a:p>
            <a:pPr marL="0" indent="0">
              <a:buNone/>
            </a:pPr>
            <a:r>
              <a:rPr lang="en-US" dirty="0"/>
              <a:t>Desired outcomes (what we hope to accomplish).</a:t>
            </a:r>
          </a:p>
          <a:p>
            <a:pPr marL="0" indent="0">
              <a:buNone/>
            </a:pPr>
            <a:r>
              <a:rPr lang="en-US" dirty="0"/>
              <a:t>Objectives: </a:t>
            </a:r>
          </a:p>
          <a:p>
            <a:pPr marL="0" indent="0">
              <a:buNone/>
            </a:pPr>
            <a:r>
              <a:rPr lang="en-US" dirty="0"/>
              <a:t>How we plan to accomplish the Plan goals.</a:t>
            </a:r>
          </a:p>
          <a:p>
            <a:pPr marL="0" indent="0">
              <a:buNone/>
            </a:pPr>
            <a:r>
              <a:rPr lang="en-US" dirty="0"/>
              <a:t>Strategies: </a:t>
            </a:r>
          </a:p>
          <a:p>
            <a:pPr marL="0" indent="0">
              <a:buNone/>
            </a:pPr>
            <a:r>
              <a:rPr lang="en-US" dirty="0"/>
              <a:t>Key actions for implementing each objective.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Performance Measures: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How we track progress in achieving Plan goals.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4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  <a:p>
            <a:pPr marL="232075" indent="-232075">
              <a:buAutoNum type="arabicPeriod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3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E853-620D-46BA-872E-5731916B608A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3ED1-2450-44E9-8E25-90F4F99EA526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92DB-D900-4CE5-8F1C-E0CBBB828953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9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4038600" cy="4906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4906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CD2D-6266-410E-ACE5-3AD9E56B54D8}" type="datetime1">
              <a:rPr lang="en-US"/>
              <a:pPr>
                <a:defRPr/>
              </a:pPr>
              <a:t>12/7/2016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7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D4A1-4CF0-469F-983D-6B9B6A270E59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2E1A-906A-4775-B1BE-AB48D439281F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FE47-D37D-486D-9351-CD1594F08D72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3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1125-F8EA-4E2C-AE3C-EDB8F2B993B4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2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3A24-9A41-4F00-BE0F-741393B5619F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A4B7-D165-483E-A083-08834BD868EC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7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6DD1-5DA3-4B76-91EF-7EEB0697FC4F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2B6E-122D-4D5C-8F11-560B71AF42FA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6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0A9FC-C993-4EA7-BA39-B95AD7D1DD75}" type="datetime1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ED69-ED4C-4FA8-B0E1-E6B6F7EC7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ttle.gov/move-seattle-dashboar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tracy.krawczyk@seattle.gov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Transportation Funding\Outreach &amp; Engagement\PPTs\Header Options_revised_03122015-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184634"/>
            <a:ext cx="9144000" cy="11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089025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/>
              <a:t>Transportation Planning Overview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4953000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Segoe UI Light" panose="020B0502040204020203" pitchFamily="34" charset="0"/>
              </a:rPr>
              <a:t>Planning Commission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Tracy Krawczyk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December 8, 2016</a:t>
            </a:r>
          </a:p>
        </p:txBody>
      </p:sp>
    </p:spTree>
    <p:extLst>
      <p:ext uri="{BB962C8B-B14F-4D97-AF65-F5344CB8AC3E}">
        <p14:creationId xmlns:p14="http://schemas.microsoft.com/office/powerpoint/2010/main" val="310215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655694"/>
            <a:ext cx="4361234" cy="476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000"/>
              </a:spcBef>
              <a:spcAft>
                <a:spcPts val="1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Vision:</a:t>
            </a:r>
            <a:r>
              <a:rPr lang="en-US" sz="2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 Riding a bicycle is a comfortable and integral part of daily life in Seattle for people of all ages and abilities</a:t>
            </a:r>
          </a:p>
          <a:p>
            <a:pPr marL="285750" indent="-285750" fontAlgn="auto">
              <a:spcBef>
                <a:spcPts val="1000"/>
              </a:spcBef>
              <a:spcAft>
                <a:spcPts val="1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Goals: </a:t>
            </a:r>
            <a:r>
              <a:rPr lang="en-US" sz="2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Increase ridership and safety and enhance connectivity, equity and livability</a:t>
            </a:r>
          </a:p>
          <a:p>
            <a:pPr marL="285750" indent="-285750" fontAlgn="auto">
              <a:spcBef>
                <a:spcPts val="1000"/>
              </a:spcBef>
              <a:spcAft>
                <a:spcPts val="1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Identifies an all ages and abilities network: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Protected bike lanes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Off-street trails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Neighborhood greenways </a:t>
            </a:r>
          </a:p>
        </p:txBody>
      </p:sp>
      <p:pic>
        <p:nvPicPr>
          <p:cNvPr id="9" name="Picture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0178" t="5139" r="15810" b="10138"/>
          <a:stretch>
            <a:fillRect/>
          </a:stretch>
        </p:blipFill>
        <p:spPr bwMode="auto">
          <a:xfrm>
            <a:off x="4742234" y="187926"/>
            <a:ext cx="3612088" cy="6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Bicycle Master Plan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Pedestrian Master Plan Update (2016)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153" y="1676400"/>
            <a:ext cx="4038600" cy="48768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Vision:</a:t>
            </a:r>
            <a:r>
              <a:rPr lang="en-US" sz="18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latin typeface="Segoe UI Light" panose="020B0502040204020203" pitchFamily="34" charset="0"/>
              </a:rPr>
              <a:t>Seattle is the most walkable city in the Nation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Goals: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Safety:</a:t>
            </a:r>
            <a:r>
              <a:rPr lang="en-US" sz="16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Reduce the number and severity of crashes involving pedestrians.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Equity:</a:t>
            </a:r>
            <a:r>
              <a:rPr lang="en-US" sz="16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Make Seattle a more walkable city for all through equity in public engagement, service delivery, accessibility, and capital investments.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Vibrancy:</a:t>
            </a:r>
            <a:r>
              <a:rPr lang="en-US" sz="16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Develop a connected pedestrian environment that sustains healthy communities and supports a vibrant economy.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Health:</a:t>
            </a:r>
            <a:r>
              <a:rPr lang="en-US" sz="16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Get more people walking to improve mobility, health, and prevent disease.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3" descr="V:\PP\7 Projects\4 PedBike\Ped Master Plan Update\PIN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237436"/>
            <a:ext cx="4364921" cy="64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1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554538" cy="1371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Transit Master Plan</a:t>
            </a:r>
            <a:br>
              <a:rPr lang="en-US" sz="36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(2012/2016)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587" y="1752600"/>
            <a:ext cx="3978613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Goal:</a:t>
            </a:r>
            <a:r>
              <a:rPr lang="en-US" sz="3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  Make riding transit easier and more desirable for more types of trips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2016 update focused on </a:t>
            </a:r>
            <a:r>
              <a:rPr lang="en-US" sz="3000" dirty="0" err="1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RapidRide</a:t>
            </a:r>
            <a:r>
              <a:rPr lang="en-US" sz="3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 BRT network expansion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Segoe UI Light" panose="020B0502040204020203" pitchFamily="34" charset="0"/>
                <a:ea typeface="ＭＳ Ｐゴシック" pitchFamily="-106" charset="-128"/>
                <a:cs typeface="Arial" pitchFamily="34" charset="0"/>
              </a:rPr>
              <a:t>Guides city purchase of Metro bus service</a:t>
            </a: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90000"/>
              <a:buFont typeface="Arial" panose="020B0604020202020204" pitchFamily="34" charset="0"/>
              <a:buNone/>
              <a:defRPr/>
            </a:pPr>
            <a:endParaRPr lang="en-US" dirty="0">
              <a:latin typeface="Segoe UI Light" panose="020B0502040204020203" pitchFamily="34" charset="0"/>
              <a:ea typeface="ＭＳ Ｐゴシック" pitchFamily="-106" charset="-128"/>
              <a:cs typeface="Arial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938" y="0"/>
            <a:ext cx="4437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21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343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Freight Master Plan (2016)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953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Segoe UI Light" panose="020B0502040204020203" pitchFamily="34" charset="0"/>
              </a:rPr>
              <a:t>Vision</a:t>
            </a:r>
            <a:r>
              <a:rPr lang="en-US" dirty="0">
                <a:latin typeface="Segoe UI Light" panose="020B0502040204020203" pitchFamily="34" charset="0"/>
              </a:rPr>
              <a:t>:  A vibrant city and thriving economy connecting people, and products within Seattle, and to regional and international markets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Segoe UI Light" panose="020B0502040204020203" pitchFamily="34" charset="0"/>
              </a:rPr>
              <a:t>Goals</a:t>
            </a:r>
            <a:r>
              <a:rPr lang="en-US" dirty="0">
                <a:latin typeface="Segoe UI Light" panose="020B0502040204020203" pitchFamily="34" charset="0"/>
              </a:rPr>
              <a:t> address: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Economy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Safety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Mobility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State of good repair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Equity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Environment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517" r="2091" b="2927"/>
          <a:stretch/>
        </p:blipFill>
        <p:spPr>
          <a:xfrm>
            <a:off x="4335326" y="-12358"/>
            <a:ext cx="4808674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382000" cy="99060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Prioritizing large capital projects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  <p:pic>
        <p:nvPicPr>
          <p:cNvPr id="2050" name="Picture 2" descr="P:\PIO\Schwartz\Move Seattle\Graphics, photos, visuals\MS Graphic - prioritization dia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1" y="1066800"/>
            <a:ext cx="8930239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9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1098"/>
            <a:ext cx="4486889" cy="492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plan to project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1097"/>
            <a:ext cx="4276687" cy="51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63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9ED83C-2D8A-42B0-BBF1-CDE43C1054AA}" type="slidenum">
              <a:rPr lang="en-US" sz="1100" smtClean="0"/>
              <a:pPr algn="r"/>
              <a:t>16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027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ve Seattle passage means $930M to hit the streets; repaving, school zones first | The Seattle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0" t="22679" r="31298" b="11025"/>
          <a:stretch/>
        </p:blipFill>
        <p:spPr>
          <a:xfrm>
            <a:off x="869621" y="462486"/>
            <a:ext cx="7359979" cy="5663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9ED83C-2D8A-42B0-BBF1-CDE43C1054AA}" type="slidenum">
              <a:rPr lang="en-US" sz="1100" smtClean="0"/>
              <a:pPr algn="r"/>
              <a:t>17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1911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396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1"/>
            <a:ext cx="3962400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Safe Routes		$207 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Congestion Relief	$303 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Maintenance and Preservation		$420 M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9-year total		$930 M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7065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Voter-approved levy package</a:t>
            </a: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9ED83C-2D8A-42B0-BBF1-CDE43C1054AA}" type="slidenum">
              <a:rPr lang="en-US" sz="1100" smtClean="0"/>
              <a:pPr algn="r"/>
              <a:t>18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9782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 Routes</a:t>
            </a: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91595"/>
            <a:ext cx="2438400" cy="1503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2260" y="2291595"/>
            <a:ext cx="552361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</a:rPr>
              <a:t>Move Seattle Levy Commitments:</a:t>
            </a:r>
          </a:p>
          <a:p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Complete 12 – 15 corridor safety projects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Build Safe Routes to School at every public school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Repaint crosswalks so they are clearly marked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Improve the City’s system of traffic signals, signs, and markings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Repair up to 225 blocks of damaged sidewalks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Crossing improvements at 750 intersections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Complete 20-35 neighborhood priority projects to improve safety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830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Light" panose="020B0502040204020203" pitchFamily="34" charset="0"/>
              </a:rPr>
              <a:t>Provide safe and accessible routes connecting schools, transit hubs, and other destinations</a:t>
            </a:r>
          </a:p>
        </p:txBody>
      </p:sp>
      <p:pic>
        <p:nvPicPr>
          <p:cNvPr id="8" name="Picture 2" descr="C:\Users\natalie\AppData\Local\Microsoft\Windows\Temporary Internet Files\Content.IE5\OM599OZH\13549115073_5cd0f01f65_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5875" y="4038600"/>
            <a:ext cx="2782185" cy="184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9ED83C-2D8A-42B0-BBF1-CDE43C1054AA}" type="slidenum">
              <a:rPr lang="en-US" sz="1100" smtClean="0"/>
              <a:pPr algn="r"/>
              <a:t>19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464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mission, vision, and core values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200400"/>
            <a:ext cx="7696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Committed to </a:t>
            </a:r>
            <a:r>
              <a:rPr lang="en-US" sz="24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core values </a:t>
            </a: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to create a city that is: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Safe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Interconnected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Affordable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Vibrant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Innovative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For 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Mission: </a:t>
            </a: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deliver a high-quality </a:t>
            </a:r>
          </a:p>
          <a:p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transportation system for Seattle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Vision: </a:t>
            </a: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connected people, places, and products</a:t>
            </a:r>
          </a:p>
        </p:txBody>
      </p:sp>
    </p:spTree>
    <p:extLst>
      <p:ext uri="{BB962C8B-B14F-4D97-AF65-F5344CB8AC3E}">
        <p14:creationId xmlns:p14="http://schemas.microsoft.com/office/powerpoint/2010/main" val="247610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Congestion Relief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7538" y="1525950"/>
            <a:ext cx="8018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Light" panose="020B0502040204020203" pitchFamily="34" charset="0"/>
              </a:rPr>
              <a:t>Enhance transportation choices throughout the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1" y="2487574"/>
            <a:ext cx="510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latin typeface="Segoe UI Light" panose="020B0502040204020203" pitchFamily="34" charset="0"/>
              </a:rPr>
              <a:t>Move Seattle Levy Commitments: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Segoe UI Light" panose="020B0502040204020203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Complete 7 transit plus multimodal corridor projects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Traffic signal timing improvements on 5 corridors each year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Increasing access to Light Rail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Build 250 blocks of new sidewalk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Freight Mobility Improvements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Advanced Signal Infrastructure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2" descr="http://1p40p3gwj70rhpc423s8rzjaz.wpengine.netdna-cdn.com/wp-content/uploads/2015/05/MadisonBRT_FINAL-Boards_WEB-12-union-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 bwMode="auto">
          <a:xfrm>
            <a:off x="5257800" y="2510135"/>
            <a:ext cx="3429000" cy="23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9ED83C-2D8A-42B0-BBF1-CDE43C1054AA}" type="slidenum">
              <a:rPr lang="en-US" sz="1100" smtClean="0"/>
              <a:pPr algn="r"/>
              <a:t>20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632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Maintenance &amp; Repair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250" y="1440359"/>
            <a:ext cx="7880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Light" panose="020B0502040204020203" pitchFamily="34" charset="0"/>
              </a:rPr>
              <a:t>Continue maintenance and repair work along Seattle’s busiest streets and bridges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3" y="2438400"/>
            <a:ext cx="5486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latin typeface="Segoe UI Light" panose="020B0502040204020203" pitchFamily="34" charset="0"/>
              </a:rPr>
              <a:t>Move Seattle Levy Commitments: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Segoe UI Light" panose="020B0502040204020203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Repave up to 180 lane-miles of arterial streets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Paving spot improvements at 65 targeted locations each year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Seismic improvements to 16 vulnerable bridges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Replace the Fairview Ave. Bridge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Replace every tree removed with two new trees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Addressing flood prone neighborhoods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2" descr="C:\Users\natalie\AppData\Local\Microsoft\Windows\Temporary Internet Files\Content.IE5\980G9MBF\15258761976_be05e64509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75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4" b="20654"/>
          <a:stretch/>
        </p:blipFill>
        <p:spPr bwMode="auto">
          <a:xfrm>
            <a:off x="5626359" y="3067139"/>
            <a:ext cx="3060441" cy="17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59ED83C-2D8A-42B0-BBF1-CDE43C1054AA}" type="slidenum">
              <a:rPr lang="en-US" sz="1100" smtClean="0"/>
              <a:pPr algn="r"/>
              <a:t>21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505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382000" cy="99060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 Seattle dashboard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22</a:t>
            </a:fld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0607"/>
          <a:stretch/>
        </p:blipFill>
        <p:spPr>
          <a:xfrm>
            <a:off x="342900" y="990600"/>
            <a:ext cx="8305800" cy="499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616958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http://www.seattle.gov/move-seattle-dashboard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1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382000" cy="99060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 data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23</a:t>
            </a:fld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778" t="17778" r="2000" b="5556"/>
          <a:stretch/>
        </p:blipFill>
        <p:spPr>
          <a:xfrm>
            <a:off x="304800" y="1098550"/>
            <a:ext cx="7391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382000" cy="99060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SDOT Capital Projects Dashboard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24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8153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9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82" y="1600200"/>
            <a:ext cx="8839200" cy="1605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Segoe UI Light" panose="020B0502040204020203" pitchFamily="34" charset="0"/>
                <a:ea typeface="Kozuka Gothic Pro L" pitchFamily="34" charset="-128"/>
                <a:hlinkClick r:id="rId3"/>
              </a:rPr>
              <a:t>tracy.krawczyk@seattle.gov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 | (206) 733-9329</a:t>
            </a:r>
          </a:p>
          <a:p>
            <a:pPr marL="0" indent="0" algn="ctr">
              <a:buNone/>
            </a:pP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 </a:t>
            </a:r>
            <a:r>
              <a:rPr lang="en-US" sz="2800" dirty="0"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http://www.seattle.gov/transportation/freight.htm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</a:t>
            </a: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3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999" cy="7620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&amp; Planning division role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599"/>
            <a:ext cx="8666922" cy="5059017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r>
              <a:rPr lang="en-US" sz="3600" b="1" dirty="0">
                <a:solidFill>
                  <a:srgbClr val="1690D0"/>
                </a:solidFill>
                <a:latin typeface="Segoe UI Light" panose="020B0502040204020203" pitchFamily="34" charset="0"/>
              </a:rPr>
              <a:t>Develop policies </a:t>
            </a:r>
            <a:r>
              <a:rPr lang="en-US" sz="2800" dirty="0">
                <a:latin typeface="Segoe UI Light" panose="020B0502040204020203" pitchFamily="34" charset="0"/>
              </a:rPr>
              <a:t>to guide mobility, access and placemaking uses with city street rights of way</a:t>
            </a:r>
          </a:p>
          <a:p>
            <a:endParaRPr lang="en-US" sz="800" dirty="0">
              <a:latin typeface="Segoe UI Light" panose="020B0502040204020203" pitchFamily="34" charset="0"/>
            </a:endParaRPr>
          </a:p>
          <a:p>
            <a:r>
              <a:rPr lang="en-US" sz="3600" b="1" dirty="0">
                <a:solidFill>
                  <a:srgbClr val="1690D0"/>
                </a:solidFill>
                <a:latin typeface="Segoe UI Light" panose="020B0502040204020203" pitchFamily="34" charset="0"/>
              </a:rPr>
              <a:t>Deliver plans </a:t>
            </a:r>
            <a:r>
              <a:rPr lang="en-US" sz="2800" dirty="0">
                <a:latin typeface="Segoe UI Light" panose="020B0502040204020203" pitchFamily="34" charset="0"/>
              </a:rPr>
              <a:t>to make it easier to walk, bike, take transit and move goods</a:t>
            </a:r>
          </a:p>
          <a:p>
            <a:endParaRPr lang="en-US" sz="800" dirty="0">
              <a:latin typeface="Segoe UI Light" panose="020B0502040204020203" pitchFamily="34" charset="0"/>
            </a:endParaRPr>
          </a:p>
          <a:p>
            <a:r>
              <a:rPr lang="en-US" sz="3600" b="1" dirty="0">
                <a:solidFill>
                  <a:srgbClr val="1690D0"/>
                </a:solidFill>
                <a:latin typeface="Segoe UI Light" panose="020B0502040204020203" pitchFamily="34" charset="0"/>
              </a:rPr>
              <a:t>Transform streets </a:t>
            </a:r>
            <a:r>
              <a:rPr lang="en-US" sz="2800" dirty="0">
                <a:latin typeface="Segoe UI Light" panose="020B0502040204020203" pitchFamily="34" charset="0"/>
              </a:rPr>
              <a:t>into inviting public places</a:t>
            </a:r>
          </a:p>
          <a:p>
            <a:endParaRPr lang="en-US" sz="800" dirty="0">
              <a:latin typeface="Segoe UI Light" panose="020B0502040204020203" pitchFamily="34" charset="0"/>
            </a:endParaRPr>
          </a:p>
          <a:p>
            <a:r>
              <a:rPr lang="en-US" sz="3600" b="1" dirty="0">
                <a:solidFill>
                  <a:srgbClr val="1690D0"/>
                </a:solidFill>
                <a:latin typeface="Segoe UI Light" panose="020B0502040204020203" pitchFamily="34" charset="0"/>
              </a:rPr>
              <a:t>Inform</a:t>
            </a:r>
            <a:r>
              <a:rPr lang="en-US" sz="2800" dirty="0">
                <a:latin typeface="Segoe UI Light" panose="020B0502040204020203" pitchFamily="34" charset="0"/>
              </a:rPr>
              <a:t> local and regional transportation </a:t>
            </a:r>
            <a:r>
              <a:rPr lang="en-US" sz="3600" b="1" dirty="0">
                <a:solidFill>
                  <a:srgbClr val="1690D0"/>
                </a:solidFill>
                <a:latin typeface="Segoe UI Light" panose="020B0502040204020203" pitchFamily="34" charset="0"/>
              </a:rPr>
              <a:t>investments decisions </a:t>
            </a:r>
          </a:p>
          <a:p>
            <a:endParaRPr lang="en-US" dirty="0"/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6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 work plan highlights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65962"/>
              </p:ext>
            </p:extLst>
          </p:nvPr>
        </p:nvGraphicFramePr>
        <p:xfrm>
          <a:off x="304800" y="1066800"/>
          <a:ext cx="3962400" cy="531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7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Comprehensive Plan update</a:t>
                      </a:r>
                    </a:p>
                    <a:p>
                      <a:pPr marL="800100" lvl="1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ROW allocation policies</a:t>
                      </a:r>
                    </a:p>
                    <a:p>
                      <a:pPr marL="800100" lvl="1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Level-of-service policies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Pedestrian Master Plan Update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Freight Master Plan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Transit Master Plan update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One Center City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Move Ballard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Impact Fees (on hold)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Community mobility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41057"/>
              </p:ext>
            </p:extLst>
          </p:nvPr>
        </p:nvGraphicFramePr>
        <p:xfrm>
          <a:off x="4648200" y="1066801"/>
          <a:ext cx="4038600" cy="2393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Revenue &amp; Capital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4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Capital project prioritization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Regional</a:t>
                      </a: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planning</a:t>
                      </a:r>
                      <a:endParaRPr lang="en-US" sz="2000" dirty="0"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Grant</a:t>
                      </a: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Federal legislation review/ comment</a:t>
                      </a:r>
                      <a:endParaRPr lang="en-US" sz="2000" dirty="0"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1179"/>
              </p:ext>
            </p:extLst>
          </p:nvPr>
        </p:nvGraphicFramePr>
        <p:xfrm>
          <a:off x="4648200" y="3733800"/>
          <a:ext cx="4038600" cy="26515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3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Urban</a:t>
                      </a:r>
                      <a:r>
                        <a:rPr lang="en-US" sz="2400" b="1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Design</a:t>
                      </a:r>
                      <a:endParaRPr lang="en-US" sz="24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2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Complete Streets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Streetscape concept plans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Tactical urbanism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Pavement to Parks Program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Right-of-Way Improvements Manual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48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27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plan to implementation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65319" y="990601"/>
            <a:ext cx="8223480" cy="3883376"/>
            <a:chOff x="3210170" y="533400"/>
            <a:chExt cx="6536614" cy="2007881"/>
          </a:xfrm>
        </p:grpSpPr>
        <p:sp>
          <p:nvSpPr>
            <p:cNvPr id="5" name="Rounded Rectangle 4"/>
            <p:cNvSpPr/>
            <p:nvPr/>
          </p:nvSpPr>
          <p:spPr>
            <a:xfrm>
              <a:off x="3210170" y="533400"/>
              <a:ext cx="3943583" cy="4012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Comprehensive Plan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citywide growth vision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25839" y="1560259"/>
              <a:ext cx="3937000" cy="393134"/>
            </a:xfrm>
            <a:prstGeom prst="roundRect">
              <a:avLst/>
            </a:prstGeom>
            <a:gradFill>
              <a:gsLst>
                <a:gs pos="100000">
                  <a:schemeClr val="accent6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 w="254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Move Seattle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10-year Strategic Vision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16617" y="1022368"/>
              <a:ext cx="4230167" cy="438785"/>
            </a:xfrm>
            <a:prstGeom prst="roundRect">
              <a:avLst/>
            </a:prstGeom>
            <a:gradFill>
              <a:gsLst>
                <a:gs pos="100000">
                  <a:schemeClr val="accent3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Modal, Subarea &amp; Operational Plans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articulate solutions and priorities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16617" y="2051983"/>
              <a:ext cx="4140752" cy="376718"/>
            </a:xfrm>
            <a:prstGeom prst="roundRect">
              <a:avLst/>
            </a:prstGeom>
            <a:gradFill>
              <a:gsLst>
                <a:gs pos="100000">
                  <a:schemeClr val="accent5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Capital Investment Program (CIP</a:t>
              </a:r>
              <a:r>
                <a:rPr lang="en-US" sz="2000" b="1" dirty="0">
                  <a:latin typeface="Segoe UI Light" panose="020B0502040204020203" pitchFamily="34" charset="0"/>
                </a:rPr>
                <a:t>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6-year funding priorities</a:t>
              </a:r>
            </a:p>
          </p:txBody>
        </p:sp>
        <p:cxnSp>
          <p:nvCxnSpPr>
            <p:cNvPr id="10" name="Shape 13"/>
            <p:cNvCxnSpPr>
              <a:stCxn id="5" idx="3"/>
              <a:endCxn id="7" idx="0"/>
            </p:cNvCxnSpPr>
            <p:nvPr/>
          </p:nvCxnSpPr>
          <p:spPr>
            <a:xfrm>
              <a:off x="7153753" y="734046"/>
              <a:ext cx="477947" cy="288322"/>
            </a:xfrm>
            <a:prstGeom prst="bentConnector2">
              <a:avLst/>
            </a:prstGeom>
            <a:ln w="50800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hape 14"/>
            <p:cNvCxnSpPr/>
            <p:nvPr/>
          </p:nvCxnSpPr>
          <p:spPr>
            <a:xfrm rot="16200000" flipH="1">
              <a:off x="7235805" y="1688099"/>
              <a:ext cx="302507" cy="425261"/>
            </a:xfrm>
            <a:prstGeom prst="bentConnector3">
              <a:avLst>
                <a:gd name="adj1" fmla="val 5067"/>
              </a:avLst>
            </a:prstGeom>
            <a:ln w="50800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5"/>
            <p:cNvCxnSpPr>
              <a:stCxn id="7" idx="1"/>
              <a:endCxn id="6" idx="0"/>
            </p:cNvCxnSpPr>
            <p:nvPr/>
          </p:nvCxnSpPr>
          <p:spPr>
            <a:xfrm rot="10800000" flipV="1">
              <a:off x="5194341" y="1241760"/>
              <a:ext cx="322277" cy="318498"/>
            </a:xfrm>
            <a:prstGeom prst="bentConnector2">
              <a:avLst/>
            </a:prstGeom>
            <a:ln w="50800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6"/>
            <p:cNvCxnSpPr>
              <a:stCxn id="8" idx="1"/>
              <a:endCxn id="20" idx="0"/>
            </p:cNvCxnSpPr>
            <p:nvPr/>
          </p:nvCxnSpPr>
          <p:spPr>
            <a:xfrm rot="10800000" flipV="1">
              <a:off x="5192299" y="2240342"/>
              <a:ext cx="324318" cy="300939"/>
            </a:xfrm>
            <a:prstGeom prst="bentConnector2">
              <a:avLst/>
            </a:prstGeom>
            <a:ln w="50800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7"/>
          <p:cNvSpPr/>
          <p:nvPr/>
        </p:nvSpPr>
        <p:spPr bwMode="auto">
          <a:xfrm>
            <a:off x="465319" y="4873977"/>
            <a:ext cx="4987289" cy="743663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Segoe UI Light" panose="020B0502040204020203" pitchFamily="34" charset="0"/>
              </a:rPr>
              <a:t>Implementation/Work Plans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3-5 year priorities</a:t>
            </a:r>
          </a:p>
        </p:txBody>
      </p:sp>
      <p:sp>
        <p:nvSpPr>
          <p:cNvPr id="32" name="Rounded Rectangle 7"/>
          <p:cNvSpPr/>
          <p:nvPr/>
        </p:nvSpPr>
        <p:spPr bwMode="auto">
          <a:xfrm>
            <a:off x="3391483" y="5835378"/>
            <a:ext cx="5304936" cy="728598"/>
          </a:xfrm>
          <a:prstGeom prst="roundRect">
            <a:avLst/>
          </a:prstGeom>
          <a:gradFill>
            <a:gsLst>
              <a:gs pos="100000">
                <a:schemeClr val="accent4"/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Project/Program Implementation</a:t>
            </a:r>
            <a:endParaRPr lang="en-US" sz="20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Segoe UI Light" panose="020B0502040204020203" pitchFamily="34" charset="0"/>
              </a:rPr>
              <a:t>aligned with annual budgets</a:t>
            </a:r>
          </a:p>
        </p:txBody>
      </p:sp>
      <p:cxnSp>
        <p:nvCxnSpPr>
          <p:cNvPr id="43" name="Shape 14"/>
          <p:cNvCxnSpPr/>
          <p:nvPr/>
        </p:nvCxnSpPr>
        <p:spPr bwMode="auto">
          <a:xfrm rot="16200000" flipH="1">
            <a:off x="5460699" y="5270840"/>
            <a:ext cx="585069" cy="535006"/>
          </a:xfrm>
          <a:prstGeom prst="bentConnector3">
            <a:avLst>
              <a:gd name="adj1" fmla="val 5067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1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rawczt\AppData\Local\Microsoft\Windows\Temporary Internet Files\Content.Outlook\Q31H5AAH\2015_1029_urban-vill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5029200" cy="63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9742"/>
            <a:ext cx="4343400" cy="52578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Focus growth to more efficiently serve it</a:t>
            </a:r>
          </a:p>
          <a:p>
            <a:pPr marL="914400" lvl="1" indent="-457200" algn="l"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Urban centers</a:t>
            </a:r>
          </a:p>
          <a:p>
            <a:pPr marL="914400" lvl="1" indent="-457200" algn="l"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Manufacturing &amp; industrial centers</a:t>
            </a:r>
          </a:p>
          <a:p>
            <a:pPr marL="914400" lvl="1" indent="-457200" algn="l"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Urban villages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80% of city growth in centers/villages since 1994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Future growth targets     2015-2035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70,000 additional households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</a:rPr>
              <a:t>115,000 additional jobs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400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Comp Plan growth strategy</a:t>
            </a:r>
          </a:p>
        </p:txBody>
      </p:sp>
    </p:spTree>
    <p:extLst>
      <p:ext uri="{BB962C8B-B14F-4D97-AF65-F5344CB8AC3E}">
        <p14:creationId xmlns:p14="http://schemas.microsoft.com/office/powerpoint/2010/main" val="6132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Citywide modal plan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16594"/>
            <a:ext cx="39624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Segoe UI Light" panose="020B0502040204020203" pitchFamily="34" charset="0"/>
              </a:rPr>
              <a:t>20-year blueprint to: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Support growth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Achieve desired outcomes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Safety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Affordability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Connectivity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Vibrancy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Increase travel options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Improve travel conditions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</a:rPr>
              <a:t>Guide investments</a:t>
            </a: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2" r="6536"/>
          <a:stretch/>
        </p:blipFill>
        <p:spPr>
          <a:xfrm>
            <a:off x="4343400" y="18535"/>
            <a:ext cx="4800600" cy="6858000"/>
          </a:xfrm>
          <a:prstGeom prst="rect">
            <a:avLst/>
          </a:prstGeom>
          <a:ln w="3175">
            <a:solidFill>
              <a:srgbClr val="1690D0"/>
            </a:solidFill>
          </a:ln>
        </p:spPr>
      </p:pic>
    </p:spTree>
    <p:extLst>
      <p:ext uri="{BB962C8B-B14F-4D97-AF65-F5344CB8AC3E}">
        <p14:creationId xmlns:p14="http://schemas.microsoft.com/office/powerpoint/2010/main" val="219374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Modal master plan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u="sng" dirty="0">
                <a:latin typeface="Segoe UI Light" panose="020B0502040204020203" pitchFamily="34" charset="0"/>
              </a:rPr>
              <a:t>Seven “P”s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Policy framework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Priority investment network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Projects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Programs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Prioritization framework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Performance measures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“</a:t>
            </a:r>
            <a:r>
              <a:rPr lang="en-US" dirty="0" err="1">
                <a:latin typeface="Segoe UI Light" panose="020B0502040204020203" pitchFamily="34" charset="0"/>
              </a:rPr>
              <a:t>Pfunding</a:t>
            </a:r>
            <a:r>
              <a:rPr lang="en-US" dirty="0">
                <a:latin typeface="Segoe UI Light" panose="020B0502040204020203" pitchFamily="34" charset="0"/>
              </a:rPr>
              <a:t>”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u="sng" dirty="0">
                <a:latin typeface="Segoe UI Light" panose="020B0502040204020203" pitchFamily="34" charset="0"/>
              </a:rPr>
              <a:t>Other Elements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Best practices review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Existing conditions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Future conditions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Design guidelines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Project detail sheets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Implementation strategy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Outreach summary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5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Policy framework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82000" cy="5059362"/>
          </a:xfrm>
        </p:spPr>
      </p:pic>
    </p:spTree>
    <p:extLst>
      <p:ext uri="{BB962C8B-B14F-4D97-AF65-F5344CB8AC3E}">
        <p14:creationId xmlns:p14="http://schemas.microsoft.com/office/powerpoint/2010/main" val="2799963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7409</TotalTime>
  <Words>891</Words>
  <Application>Microsoft Office PowerPoint</Application>
  <PresentationFormat>On-screen Show (4:3)</PresentationFormat>
  <Paragraphs>224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Kozuka Gothic Pro L</vt:lpstr>
      <vt:lpstr>Segoe UI</vt:lpstr>
      <vt:lpstr>Segoe UI Light</vt:lpstr>
      <vt:lpstr>Symbol</vt:lpstr>
      <vt:lpstr>Wingdings</vt:lpstr>
      <vt:lpstr>Office Theme</vt:lpstr>
      <vt:lpstr>Transportation Planning Overview</vt:lpstr>
      <vt:lpstr>Our mission, vision, and core values</vt:lpstr>
      <vt:lpstr>Policy &amp; Planning division role</vt:lpstr>
      <vt:lpstr>2016 work plan highlights</vt:lpstr>
      <vt:lpstr>From plan to implementation</vt:lpstr>
      <vt:lpstr>Comp Plan growth strategy</vt:lpstr>
      <vt:lpstr>Citywide modal plan purposes</vt:lpstr>
      <vt:lpstr>Modal master plan contents</vt:lpstr>
      <vt:lpstr>Policy framework</vt:lpstr>
      <vt:lpstr>Bicycle Master Plan (2014)</vt:lpstr>
      <vt:lpstr>Pedestrian Master Plan Update (2016)</vt:lpstr>
      <vt:lpstr>Transit Master Plan (2012/2016)</vt:lpstr>
      <vt:lpstr>Freight Master Plan (2016)</vt:lpstr>
      <vt:lpstr>Prioritizing large capital projects</vt:lpstr>
      <vt:lpstr>From plan to project</vt:lpstr>
      <vt:lpstr>PowerPoint Presentation</vt:lpstr>
      <vt:lpstr>PowerPoint Presentation</vt:lpstr>
      <vt:lpstr>Voter-approved levy package</vt:lpstr>
      <vt:lpstr>Safe Routes</vt:lpstr>
      <vt:lpstr>Congestion Relief</vt:lpstr>
      <vt:lpstr>Maintenance &amp; Repair</vt:lpstr>
      <vt:lpstr>Performance Seattle dashboard</vt:lpstr>
      <vt:lpstr>Performance data</vt:lpstr>
      <vt:lpstr>SDOT Capital Projects Dashboard</vt:lpstr>
      <vt:lpstr>Questions?</vt:lpstr>
    </vt:vector>
  </TitlesOfParts>
  <Company>City of Seattle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Vega, Gabriela</dc:creator>
  <cp:lastModifiedBy>Krawczyk, Tracy</cp:lastModifiedBy>
  <cp:revision>322</cp:revision>
  <cp:lastPrinted>2016-08-25T22:58:23Z</cp:lastPrinted>
  <dcterms:created xsi:type="dcterms:W3CDTF">2015-07-08T01:45:21Z</dcterms:created>
  <dcterms:modified xsi:type="dcterms:W3CDTF">2016-12-08T22:40:46Z</dcterms:modified>
</cp:coreProperties>
</file>