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492" r:id="rId3"/>
    <p:sldId id="493" r:id="rId4"/>
    <p:sldId id="491" r:id="rId5"/>
    <p:sldId id="490" r:id="rId6"/>
    <p:sldId id="494" r:id="rId7"/>
    <p:sldId id="506" r:id="rId8"/>
    <p:sldId id="484" r:id="rId9"/>
    <p:sldId id="485" r:id="rId10"/>
    <p:sldId id="499" r:id="rId11"/>
    <p:sldId id="505" r:id="rId12"/>
    <p:sldId id="495" r:id="rId13"/>
    <p:sldId id="496" r:id="rId14"/>
    <p:sldId id="503" r:id="rId15"/>
    <p:sldId id="488" r:id="rId16"/>
    <p:sldId id="483" r:id="rId17"/>
    <p:sldId id="500" r:id="rId18"/>
    <p:sldId id="486" r:id="rId19"/>
    <p:sldId id="498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2">
          <p15:clr>
            <a:srgbClr val="A4A3A4"/>
          </p15:clr>
        </p15:guide>
        <p15:guide id="2" pos="276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en Squires" initials="L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1691D0"/>
    <a:srgbClr val="E1D91E"/>
    <a:srgbClr val="492F92"/>
    <a:srgbClr val="00A85D"/>
    <a:srgbClr val="FF6C2C"/>
    <a:srgbClr val="FFD91E"/>
    <a:srgbClr val="FFE29B"/>
    <a:srgbClr val="FFFAEF"/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808" autoAdjust="0"/>
  </p:normalViewPr>
  <p:slideViewPr>
    <p:cSldViewPr snapToGrid="0">
      <p:cViewPr varScale="1">
        <p:scale>
          <a:sx n="79" d="100"/>
          <a:sy n="79" d="100"/>
        </p:scale>
        <p:origin x="2544" y="78"/>
      </p:cViewPr>
      <p:guideLst>
        <p:guide orient="horz" pos="612"/>
        <p:guide pos="27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F51D2-4741-400C-8816-320149D14271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1D1C5-A19F-489F-A157-0082AA275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7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4E4494-412D-4D7A-82F1-E0AA56B046CA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C96290-B20C-4B0E-AC2C-FDE4EA42B2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3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6290-B20C-4B0E-AC2C-FDE4EA42B25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50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CC627-9F2F-4D26-98BE-AB5D4661244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46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6290-B20C-4B0E-AC2C-FDE4EA42B25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35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CC627-9F2F-4D26-98BE-AB5D4661244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45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6290-B20C-4B0E-AC2C-FDE4EA42B25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59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CC627-9F2F-4D26-98BE-AB5D4661244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80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21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6290-B20C-4B0E-AC2C-FDE4EA42B25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94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1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59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73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0F12A-DBAB-4667-BE97-D2BDBD23D6A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59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31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6290-B20C-4B0E-AC2C-FDE4EA42B25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26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0C2AC-17C6-42D8-A8B5-E76474FD89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8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0C2AC-17C6-42D8-A8B5-E76474FD89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3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0C2AC-17C6-42D8-A8B5-E76474FD89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8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66DF-339E-4623-990E-D837AB87BB21}" type="datetime1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7A4-8FBF-4792-9F01-E8E7629EE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8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F0C7-A8A9-460A-815B-4B41997C7360}" type="datetime1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7A4-8FBF-4792-9F01-E8E7629EE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0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5A2B-97C5-4853-8F15-86EDE8870ED6}" type="datetime1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7A4-8FBF-4792-9F01-E8E7629EE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5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7AC6-B4E8-4327-BB0D-56D051B80D87}" type="datetime1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7A4-8FBF-4792-9F01-E8E7629EE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2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71F6-AB19-4FFB-89FE-8A7706836F2B}" type="datetime1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7A4-8FBF-4792-9F01-E8E7629EE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6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7205C-BCD7-4327-98E2-3C32099EDFAE}" type="datetime1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7A4-8FBF-4792-9F01-E8E7629EE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4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0216-155A-4D59-B7E0-C38FFB927070}" type="datetime1">
              <a:rPr lang="en-US" smtClean="0"/>
              <a:t>12/8/2016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7A4-8FBF-4792-9F01-E8E7629EE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2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0585-9AA9-4EB2-A0F2-1C0FE20A2BAF}" type="datetime1">
              <a:rPr lang="en-US" smtClean="0"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7A4-8FBF-4792-9F01-E8E7629EE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3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C9FE-6838-4EBA-89A6-6D2EBBA2B12E}" type="datetime1">
              <a:rPr lang="en-US" smtClean="0"/>
              <a:t>12/8/2016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7A4-8FBF-4792-9F01-E8E7629EE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7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5184-B0BD-4916-AB4D-ADE9FF348918}" type="datetime1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7A4-8FBF-4792-9F01-E8E7629EE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0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780E-28E0-404D-8FD1-14ED1701EB53}" type="datetime1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7A4-8FBF-4792-9F01-E8E7629EE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58C1C-B1CF-4A7C-AD25-6BB95F5A4A8C}" type="datetime1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4D7A4-8FBF-4792-9F01-E8E7629EE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3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mailto:Ian.macek@seattle.gov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hyperlink" Target="mailto:tracy.krawczyk@seattle.gov" TargetMode="Externa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PIO\New Photo Library\Countdown Signals\Andrew_Dingman\heroes\20070812_sdt_andrew_pic6 copy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43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317625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Pedestrian Master Plan Update</a:t>
            </a:r>
            <a:endParaRPr lang="en-US" sz="3100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62600"/>
            <a:ext cx="5767754" cy="12192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Segoe UI Light" panose="020B0502040204020203" pitchFamily="34" charset="0"/>
              </a:rPr>
              <a:t>Seattle Planning Commission</a:t>
            </a:r>
          </a:p>
          <a:p>
            <a:pPr algn="l"/>
            <a:r>
              <a:rPr lang="en-US" sz="2000" dirty="0">
                <a:latin typeface="Segoe UI Light" panose="020B0502040204020203" pitchFamily="34" charset="0"/>
              </a:rPr>
              <a:t>Tracy Krawczyk, Ian Macek</a:t>
            </a:r>
          </a:p>
          <a:p>
            <a:pPr algn="l"/>
            <a:r>
              <a:rPr lang="en-US" sz="2000" dirty="0">
                <a:latin typeface="Segoe UI Light" panose="020B0502040204020203" pitchFamily="34" charset="0"/>
              </a:rPr>
              <a:t>December 8, 2016</a:t>
            </a:r>
          </a:p>
        </p:txBody>
      </p:sp>
      <p:pic>
        <p:nvPicPr>
          <p:cNvPr id="1026" name="Picture 2" descr="P:\PIO\Schwartz\sdotlogo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6600" y="5850340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054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4367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Prioritization framework</a:t>
            </a:r>
            <a:endParaRPr lang="en-US" sz="4000" dirty="0">
              <a:solidFill>
                <a:srgbClr val="1691D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9224"/>
            <a:ext cx="4141303" cy="50060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Step 1</a:t>
            </a:r>
          </a:p>
          <a:p>
            <a:pPr marL="0" indent="0">
              <a:buNone/>
            </a:pPr>
            <a:r>
              <a:rPr lang="en-US" sz="1800" b="1" dirty="0">
                <a:latin typeface="Segoe UI Light" panose="020B0502040204020203" pitchFamily="34" charset="0"/>
              </a:rPr>
              <a:t>Develop a citywide Priority Investment Network </a:t>
            </a:r>
            <a:r>
              <a:rPr lang="en-US" sz="1800" dirty="0">
                <a:latin typeface="Segoe UI Light" panose="020B0502040204020203" pitchFamily="34" charset="0"/>
              </a:rPr>
              <a:t>(PIN) using vibrancy (or demand) factors</a:t>
            </a:r>
          </a:p>
          <a:p>
            <a:pPr marL="0" indent="0">
              <a:buNone/>
            </a:pPr>
            <a:endParaRPr lang="en-US" sz="18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Step 2</a:t>
            </a:r>
          </a:p>
          <a:p>
            <a:pPr marL="0" indent="0">
              <a:buNone/>
            </a:pPr>
            <a:r>
              <a:rPr lang="en-US" sz="1800" b="1" dirty="0">
                <a:latin typeface="Segoe UI Light" panose="020B0502040204020203" pitchFamily="34" charset="0"/>
              </a:rPr>
              <a:t>Identify opportunities </a:t>
            </a:r>
            <a:r>
              <a:rPr lang="en-US" sz="1800" dirty="0">
                <a:latin typeface="Segoe UI Light" panose="020B0502040204020203" pitchFamily="34" charset="0"/>
              </a:rPr>
              <a:t>to improve walking conditions along and crossing the streets in the PIN</a:t>
            </a:r>
          </a:p>
          <a:p>
            <a:pPr marL="0" indent="0">
              <a:buNone/>
            </a:pPr>
            <a:endParaRPr lang="en-US" sz="18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Step 3</a:t>
            </a:r>
          </a:p>
          <a:p>
            <a:pPr marL="0" indent="0">
              <a:buNone/>
            </a:pPr>
            <a:r>
              <a:rPr lang="en-US" sz="1800" b="1" dirty="0">
                <a:latin typeface="Segoe UI Light" panose="020B0502040204020203" pitchFamily="34" charset="0"/>
              </a:rPr>
              <a:t>Further prioritize investments </a:t>
            </a:r>
            <a:r>
              <a:rPr lang="en-US" sz="1800" dirty="0">
                <a:latin typeface="Segoe UI Light" panose="020B0502040204020203" pitchFamily="34" charset="0"/>
              </a:rPr>
              <a:t>within an implementation plan, using </a:t>
            </a:r>
            <a:r>
              <a:rPr lang="en-US" sz="1800" b="1" dirty="0">
                <a:latin typeface="Segoe UI Light" panose="020B0502040204020203" pitchFamily="34" charset="0"/>
              </a:rPr>
              <a:t>safety, equity, and health analyses</a:t>
            </a:r>
            <a:endParaRPr lang="en-US" sz="1800" dirty="0">
              <a:latin typeface="Segoe UI Light" panose="020B0502040204020203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42" y="79512"/>
            <a:ext cx="2785200" cy="6694547"/>
          </a:xfrm>
        </p:spPr>
      </p:pic>
    </p:spTree>
    <p:extLst>
      <p:ext uri="{BB962C8B-B14F-4D97-AF65-F5344CB8AC3E}">
        <p14:creationId xmlns:p14="http://schemas.microsoft.com/office/powerpoint/2010/main" val="3747254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" r="5293" b="2369"/>
          <a:stretch/>
        </p:blipFill>
        <p:spPr>
          <a:xfrm>
            <a:off x="4753107" y="-8532"/>
            <a:ext cx="4390894" cy="68665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40172" y="3442585"/>
            <a:ext cx="1923185" cy="477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7A4-8FBF-4792-9F01-E8E7629EE589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522541" y="2174614"/>
          <a:ext cx="448056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182880" lvl="1" indent="0"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ARTERIALS</a:t>
                      </a:r>
                    </a:p>
                  </a:txBody>
                  <a:tcPr marL="11920" marR="11920" marT="11920" marB="0" anchor="ctr"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trike="noStrike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Citywide</a:t>
                      </a:r>
                      <a:endParaRPr lang="en-US" sz="1400" b="1" strike="noStrike" baseline="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11920" marR="11920" marT="11920" marB="0" anchor="ctr"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trike="noStrike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PIN </a:t>
                      </a:r>
                    </a:p>
                  </a:txBody>
                  <a:tcPr marL="11920" marR="11920" marT="11920" marB="0" anchor="ctr">
                    <a:solidFill>
                      <a:srgbClr val="169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marR="0" lv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Times New Roman"/>
                        </a:rPr>
                        <a:t>Total # blockfaces</a:t>
                      </a:r>
                    </a:p>
                  </a:txBody>
                  <a:tcPr marL="11920" marR="11920" marT="1192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trike="noStrike" dirty="0">
                          <a:effectLst/>
                          <a:latin typeface="Segoe UI Light" panose="020B0502040204020203" pitchFamily="34" charset="0"/>
                          <a:ea typeface="Calibri"/>
                          <a:cs typeface="Times New Roman"/>
                        </a:rPr>
                        <a:t>12,835</a:t>
                      </a:r>
                    </a:p>
                  </a:txBody>
                  <a:tcPr marL="11920" marR="11920" marT="119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dirty="0">
                          <a:effectLst/>
                          <a:latin typeface="Segoe UI Light" panose="020B0502040204020203" pitchFamily="34" charset="0"/>
                        </a:rPr>
                        <a:t>9,220</a:t>
                      </a:r>
                      <a:endParaRPr lang="en-US" sz="1400" b="0" strike="noStrike" dirty="0"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11920" marR="11920" marT="119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marR="0" lv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en-US" sz="1400" b="0" strike="noStrike" baseline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0" strike="noStrike" baseline="0" dirty="0" err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Times New Roman"/>
                        </a:rPr>
                        <a:t>blockfaces</a:t>
                      </a:r>
                      <a:r>
                        <a:rPr lang="en-US" sz="1400" b="0" strike="noStrike" baseline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Times New Roman"/>
                        </a:rPr>
                        <a:t> missing sidewalks</a:t>
                      </a:r>
                      <a:endParaRPr lang="en-US" sz="1400" b="0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11920" marR="11920" marT="1192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trike="noStrike" dirty="0">
                          <a:effectLst/>
                          <a:latin typeface="Segoe UI Light" panose="020B0502040204020203" pitchFamily="34" charset="0"/>
                          <a:ea typeface="Calibri"/>
                          <a:cs typeface="Times New Roman"/>
                        </a:rPr>
                        <a:t>1,804</a:t>
                      </a:r>
                    </a:p>
                  </a:txBody>
                  <a:tcPr marL="11920" marR="11920" marT="1192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 dirty="0">
                          <a:effectLst/>
                          <a:latin typeface="Segoe UI Light" panose="020B0502040204020203" pitchFamily="34" charset="0"/>
                        </a:rPr>
                        <a:t>572</a:t>
                      </a:r>
                    </a:p>
                  </a:txBody>
                  <a:tcPr marL="11920" marR="11920" marT="119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522541" y="3426494"/>
          <a:ext cx="448056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182880" lvl="1" indent="0"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NON-ARTERIALS</a:t>
                      </a:r>
                    </a:p>
                  </a:txBody>
                  <a:tcPr marL="11419" marR="11419" marT="11419" marB="0" anchor="ctr"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trike="noStrike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Citywide </a:t>
                      </a:r>
                    </a:p>
                  </a:txBody>
                  <a:tcPr marL="11419" marR="11419" marT="11419" marB="0" anchor="ctr"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trike="noStrike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PIN  </a:t>
                      </a:r>
                      <a:endParaRPr lang="en-US" sz="1400" b="1" strike="noStrike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11419" marR="11419" marT="11419" marB="0" anchor="ctr">
                    <a:solidFill>
                      <a:srgbClr val="169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Times New Roman"/>
                        </a:rPr>
                        <a:t>Total # blockfaces</a:t>
                      </a:r>
                    </a:p>
                  </a:txBody>
                  <a:tcPr marL="11419" marR="11419" marT="11419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trike="noStrike" dirty="0">
                          <a:effectLst/>
                          <a:latin typeface="Segoe UI Light" panose="020B0502040204020203" pitchFamily="34" charset="0"/>
                          <a:ea typeface="Calibri"/>
                          <a:cs typeface="Times New Roman"/>
                        </a:rPr>
                        <a:t>32,609</a:t>
                      </a:r>
                    </a:p>
                  </a:txBody>
                  <a:tcPr marL="11419" marR="11419" marT="11419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dirty="0">
                          <a:effectLst/>
                          <a:latin typeface="Segoe UI Light" panose="020B0502040204020203" pitchFamily="34" charset="0"/>
                        </a:rPr>
                        <a:t>14,884</a:t>
                      </a:r>
                      <a:endParaRPr lang="en-US" sz="1400" b="0" strike="noStrike" dirty="0"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11419" marR="11419" marT="1141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en-US" sz="1400" b="0" strike="noStrike" baseline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0" strike="noStrike" baseline="0" dirty="0" err="1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Times New Roman"/>
                        </a:rPr>
                        <a:t>blockfaces</a:t>
                      </a:r>
                      <a:r>
                        <a:rPr lang="en-US" sz="1400" b="0" strike="noStrike" baseline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Times New Roman"/>
                        </a:rPr>
                        <a:t> missing sidewalks</a:t>
                      </a:r>
                      <a:endParaRPr lang="en-US" sz="1400" b="0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11419" marR="11419" marT="11419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trike="noStrike" dirty="0">
                          <a:effectLst/>
                          <a:latin typeface="Segoe UI Light" panose="020B0502040204020203" pitchFamily="34" charset="0"/>
                          <a:ea typeface="Calibri"/>
                          <a:cs typeface="Times New Roman"/>
                        </a:rPr>
                        <a:t>9,990</a:t>
                      </a:r>
                    </a:p>
                  </a:txBody>
                  <a:tcPr marL="11419" marR="11419" marT="11419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400" b="0" i="0" u="none" strike="noStrike" dirty="0">
                          <a:effectLst/>
                          <a:latin typeface="Segoe UI Light" panose="020B0502040204020203" pitchFamily="34" charset="0"/>
                        </a:rPr>
                        <a:t>3,109</a:t>
                      </a:r>
                    </a:p>
                  </a:txBody>
                  <a:tcPr marL="11419" marR="11419" marT="1141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276850" y="6143625"/>
            <a:ext cx="361950" cy="302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48013" y="342173"/>
            <a:ext cx="6087884" cy="1277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Priority Investment </a:t>
            </a:r>
          </a:p>
          <a:p>
            <a:pPr algn="l"/>
            <a:r>
              <a:rPr lang="en-US" sz="3600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09625" y="4813733"/>
            <a:ext cx="4899164" cy="1600438"/>
            <a:chOff x="1420960" y="1202188"/>
            <a:chExt cx="3913039" cy="1600438"/>
          </a:xfrm>
        </p:grpSpPr>
        <p:sp>
          <p:nvSpPr>
            <p:cNvPr id="18" name="TextBox 17"/>
            <p:cNvSpPr txBox="1"/>
            <p:nvPr/>
          </p:nvSpPr>
          <p:spPr>
            <a:xfrm>
              <a:off x="1944834" y="1202188"/>
              <a:ext cx="3389165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400" b="1" dirty="0">
                  <a:latin typeface="Segoe UI Light" panose="020B0502040204020203" pitchFamily="34" charset="0"/>
                </a:rPr>
                <a:t>PIN street with sidewalk</a:t>
              </a:r>
            </a:p>
            <a:p>
              <a:r>
                <a:rPr lang="en-US" sz="1400" dirty="0">
                  <a:latin typeface="Segoe UI Light" panose="020B0502040204020203" pitchFamily="34" charset="0"/>
                </a:rPr>
                <a:t>Arterial </a:t>
              </a:r>
            </a:p>
            <a:p>
              <a:r>
                <a:rPr lang="en-US" sz="1400" dirty="0">
                  <a:latin typeface="Segoe UI Light" panose="020B0502040204020203" pitchFamily="34" charset="0"/>
                </a:rPr>
                <a:t>Non-arterial </a:t>
              </a:r>
            </a:p>
            <a:p>
              <a:endParaRPr lang="en-US" sz="1400" dirty="0">
                <a:latin typeface="Segoe UI Light" panose="020B0502040204020203" pitchFamily="34" charset="0"/>
              </a:endParaRPr>
            </a:p>
            <a:p>
              <a:r>
                <a:rPr lang="en-US" sz="1400" b="1" dirty="0">
                  <a:latin typeface="Segoe UI Light" panose="020B0502040204020203" pitchFamily="34" charset="0"/>
                </a:rPr>
                <a:t>PIN street missing sidewalk</a:t>
              </a:r>
            </a:p>
            <a:p>
              <a:r>
                <a:rPr lang="en-US" sz="1400" dirty="0">
                  <a:latin typeface="Segoe UI Light" panose="020B0502040204020203" pitchFamily="34" charset="0"/>
                </a:rPr>
                <a:t>Arterial</a:t>
              </a:r>
            </a:p>
            <a:p>
              <a:r>
                <a:rPr lang="en-US" sz="1400" dirty="0">
                  <a:latin typeface="Segoe UI Light" panose="020B0502040204020203" pitchFamily="34" charset="0"/>
                </a:rPr>
                <a:t>Non-arterial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420960" y="1578654"/>
              <a:ext cx="523875" cy="1054083"/>
              <a:chOff x="1420960" y="1578654"/>
              <a:chExt cx="523875" cy="1054083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420960" y="1787277"/>
                <a:ext cx="523875" cy="0"/>
              </a:xfrm>
              <a:prstGeom prst="line">
                <a:avLst/>
              </a:prstGeom>
              <a:ln>
                <a:solidFill>
                  <a:srgbClr val="492F92"/>
                </a:solidFill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420960" y="1578654"/>
                <a:ext cx="523875" cy="0"/>
              </a:xfrm>
              <a:prstGeom prst="line">
                <a:avLst/>
              </a:prstGeom>
              <a:ln>
                <a:solidFill>
                  <a:srgbClr val="1691D0"/>
                </a:solidFill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420960" y="2432240"/>
                <a:ext cx="523875" cy="0"/>
              </a:xfrm>
              <a:prstGeom prst="line">
                <a:avLst/>
              </a:prstGeom>
              <a:ln>
                <a:solidFill>
                  <a:srgbClr val="FF6C2C"/>
                </a:solidFill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420960" y="2632737"/>
                <a:ext cx="523875" cy="0"/>
              </a:xfrm>
              <a:prstGeom prst="line">
                <a:avLst/>
              </a:prstGeom>
              <a:ln>
                <a:solidFill>
                  <a:srgbClr val="00A85D"/>
                </a:solidFill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ectangle 30"/>
          <p:cNvSpPr/>
          <p:nvPr/>
        </p:nvSpPr>
        <p:spPr>
          <a:xfrm>
            <a:off x="4067307" y="6387219"/>
            <a:ext cx="1923185" cy="477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76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1430" r="5687" b="1412"/>
          <a:stretch/>
        </p:blipFill>
        <p:spPr bwMode="auto">
          <a:xfrm>
            <a:off x="4186354" y="1"/>
            <a:ext cx="4925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9512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Prioritization: safety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0688"/>
            <a:ext cx="4088296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Segoe UI Light" panose="020B0502040204020203" pitchFamily="34" charset="0"/>
              </a:rPr>
              <a:t>Used to further prioritize arterial streets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</a:rPr>
              <a:t>Analysis includes:</a:t>
            </a:r>
          </a:p>
          <a:p>
            <a:pPr lvl="1"/>
            <a:r>
              <a:rPr lang="en-US" dirty="0">
                <a:latin typeface="Segoe UI Light" panose="020B0502040204020203" pitchFamily="34" charset="0"/>
              </a:rPr>
              <a:t>Pedestrian collisions</a:t>
            </a:r>
          </a:p>
          <a:p>
            <a:pPr lvl="1"/>
            <a:r>
              <a:rPr lang="en-US" dirty="0">
                <a:latin typeface="Segoe UI Light" panose="020B0502040204020203" pitchFamily="34" charset="0"/>
              </a:rPr>
              <a:t>Arterial classification</a:t>
            </a:r>
          </a:p>
          <a:p>
            <a:pPr lvl="1"/>
            <a:r>
              <a:rPr lang="en-US" dirty="0">
                <a:latin typeface="Segoe UI Light" panose="020B0502040204020203" pitchFamily="34" charset="0"/>
              </a:rPr>
              <a:t>Roadway width</a:t>
            </a:r>
          </a:p>
          <a:p>
            <a:pPr lvl="1"/>
            <a:r>
              <a:rPr lang="en-US" dirty="0">
                <a:latin typeface="Segoe UI Light" panose="020B0502040204020203" pitchFamily="34" charset="0"/>
              </a:rPr>
              <a:t>Controlled crossing spacing</a:t>
            </a:r>
          </a:p>
          <a:p>
            <a:pPr lvl="1"/>
            <a:r>
              <a:rPr lang="en-US" dirty="0">
                <a:latin typeface="Segoe UI Light" panose="020B0502040204020203" pitchFamily="34" charset="0"/>
              </a:rPr>
              <a:t>Speed</a:t>
            </a:r>
          </a:p>
          <a:p>
            <a:endParaRPr lang="en-US" dirty="0">
              <a:latin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195" y="5142751"/>
            <a:ext cx="2789209" cy="163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81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476" r="7722" b="1402"/>
          <a:stretch/>
        </p:blipFill>
        <p:spPr bwMode="auto">
          <a:xfrm>
            <a:off x="5141843" y="53299"/>
            <a:ext cx="4002157" cy="680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4800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Prioritization: equity and health</a:t>
            </a:r>
          </a:p>
        </p:txBody>
      </p:sp>
      <p:sp>
        <p:nvSpPr>
          <p:cNvPr id="7" name="Snip Single Corner Rectangle 6"/>
          <p:cNvSpPr/>
          <p:nvPr/>
        </p:nvSpPr>
        <p:spPr>
          <a:xfrm>
            <a:off x="4403238" y="4866710"/>
            <a:ext cx="1150705" cy="1187861"/>
          </a:xfrm>
          <a:prstGeom prst="snip1Rect">
            <a:avLst>
              <a:gd name="adj" fmla="val 33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57199" y="1600200"/>
            <a:ext cx="32931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egoe UI Light" panose="020B0502040204020203" pitchFamily="34" charset="0"/>
              </a:rPr>
              <a:t>Used to further prioritize arterial and non-arterial streets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</a:rPr>
              <a:t>Analysis includes:</a:t>
            </a:r>
          </a:p>
          <a:p>
            <a:pPr lvl="1"/>
            <a:r>
              <a:rPr lang="en-US" dirty="0">
                <a:latin typeface="Segoe UI Light" panose="020B0502040204020203" pitchFamily="34" charset="0"/>
              </a:rPr>
              <a:t>Race</a:t>
            </a:r>
          </a:p>
          <a:p>
            <a:pPr lvl="1"/>
            <a:r>
              <a:rPr lang="en-US" dirty="0">
                <a:latin typeface="Segoe UI Light" panose="020B0502040204020203" pitchFamily="34" charset="0"/>
              </a:rPr>
              <a:t>Income</a:t>
            </a:r>
          </a:p>
          <a:p>
            <a:pPr lvl="1"/>
            <a:r>
              <a:rPr lang="en-US" dirty="0">
                <a:latin typeface="Segoe UI Light" panose="020B0502040204020203" pitchFamily="34" charset="0"/>
              </a:rPr>
              <a:t>Disabled population</a:t>
            </a:r>
          </a:p>
          <a:p>
            <a:pPr lvl="1"/>
            <a:r>
              <a:rPr lang="en-US" dirty="0">
                <a:latin typeface="Segoe UI Light" panose="020B0502040204020203" pitchFamily="34" charset="0"/>
              </a:rPr>
              <a:t>Diabetes, obesity, and physical activity rates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29186" r="58128"/>
          <a:stretch/>
        </p:blipFill>
        <p:spPr>
          <a:xfrm>
            <a:off x="4058942" y="3929441"/>
            <a:ext cx="1318776" cy="16463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b="68476"/>
          <a:stretch/>
        </p:blipFill>
        <p:spPr>
          <a:xfrm>
            <a:off x="4032438" y="3384407"/>
            <a:ext cx="2342219" cy="54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75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3600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Implementing strategies and actions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latin typeface="Segoe UI Light" panose="020B0502040204020203" pitchFamily="34" charset="0"/>
              </a:rPr>
              <a:t>Stem from Plan goals and objectives</a:t>
            </a:r>
          </a:p>
          <a:p>
            <a:pPr>
              <a:spcBef>
                <a:spcPts val="1200"/>
              </a:spcBef>
            </a:pPr>
            <a:endParaRPr lang="en-US" sz="2400" dirty="0"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latin typeface="Segoe UI Light" panose="020B0502040204020203" pitchFamily="34" charset="0"/>
              </a:rPr>
              <a:t>Outline how we will improve walking conditions within the PIN</a:t>
            </a:r>
          </a:p>
          <a:p>
            <a:pPr>
              <a:spcBef>
                <a:spcPts val="1200"/>
              </a:spcBef>
            </a:pPr>
            <a:endParaRPr lang="en-US" sz="2400" dirty="0"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latin typeface="Segoe UI Light" panose="020B0502040204020203" pitchFamily="34" charset="0"/>
              </a:rPr>
              <a:t>20 strategies</a:t>
            </a:r>
          </a:p>
          <a:p>
            <a:pPr>
              <a:spcBef>
                <a:spcPts val="1200"/>
              </a:spcBef>
            </a:pPr>
            <a:endParaRPr lang="en-US" sz="2400" dirty="0"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latin typeface="Segoe UI Light" panose="020B0502040204020203" pitchFamily="34" charset="0"/>
              </a:rPr>
              <a:t>Over 60 actions</a:t>
            </a:r>
          </a:p>
          <a:p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7760"/>
            <a:ext cx="4038600" cy="4998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Segoe UI Light" panose="020B0502040204020203" pitchFamily="34" charset="0"/>
              </a:rPr>
              <a:t>Example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694154"/>
              </p:ext>
            </p:extLst>
          </p:nvPr>
        </p:nvGraphicFramePr>
        <p:xfrm>
          <a:off x="4726056" y="1600200"/>
          <a:ext cx="3569805" cy="4486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805">
                  <a:extLst>
                    <a:ext uri="{9D8B030D-6E8A-4147-A177-3AD203B41FA5}">
                      <a16:colId xmlns:a16="http://schemas.microsoft.com/office/drawing/2014/main" val="3161942774"/>
                    </a:ext>
                  </a:extLst>
                </a:gridCol>
              </a:tblGrid>
              <a:tr h="982938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 Light" panose="020B0502040204020203" pitchFamily="34" charset="0"/>
                        </a:rPr>
                        <a:t>Strategy 2.2:</a:t>
                      </a:r>
                      <a:r>
                        <a:rPr lang="en-US" baseline="0" dirty="0">
                          <a:latin typeface="Segoe UI Light" panose="020B0502040204020203" pitchFamily="34" charset="0"/>
                        </a:rPr>
                        <a:t> Shorten pedestrian crossing distances</a:t>
                      </a:r>
                      <a:endParaRPr lang="en-US" dirty="0"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362202"/>
                  </a:ext>
                </a:extLst>
              </a:tr>
              <a:tr h="1357975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 Light" panose="020B0502040204020203" pitchFamily="34" charset="0"/>
                        </a:rPr>
                        <a:t>Action</a:t>
                      </a:r>
                      <a:r>
                        <a:rPr lang="en-US" baseline="0" dirty="0">
                          <a:latin typeface="Segoe UI Light" panose="020B0502040204020203" pitchFamily="34" charset="0"/>
                        </a:rPr>
                        <a:t> 2.2.1: Provide curb bulbs, pedestrian crossing islands, and/or pedestrian refuge, when possible</a:t>
                      </a:r>
                      <a:endParaRPr lang="en-US" dirty="0"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782654"/>
                  </a:ext>
                </a:extLst>
              </a:tr>
              <a:tr h="2145293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 Light" panose="020B0502040204020203" pitchFamily="34" charset="0"/>
                        </a:rPr>
                        <a:t>Action 2.2.2: Use lane</a:t>
                      </a:r>
                      <a:r>
                        <a:rPr lang="en-US" baseline="0" dirty="0">
                          <a:latin typeface="Segoe UI Light" panose="020B0502040204020203" pitchFamily="34" charset="0"/>
                        </a:rPr>
                        <a:t> reductions, as appropriate, as part of the engineering toolkit when making pedestrian or other safety improvements</a:t>
                      </a:r>
                      <a:endParaRPr lang="en-US" dirty="0"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809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902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Performance measures</a:t>
            </a:r>
            <a:endParaRPr lang="en-US" dirty="0">
              <a:solidFill>
                <a:srgbClr val="1691D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975046"/>
              </p:ext>
            </p:extLst>
          </p:nvPr>
        </p:nvGraphicFramePr>
        <p:xfrm>
          <a:off x="457200" y="1600200"/>
          <a:ext cx="8153400" cy="454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Segoe UI Light" panose="020B0502040204020203" pitchFamily="34" charset="0"/>
                        </a:rPr>
                        <a:t>Measure</a:t>
                      </a:r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Segoe UI Light" panose="020B0502040204020203" pitchFamily="34" charset="0"/>
                        </a:rPr>
                        <a:t>Desired trend</a:t>
                      </a:r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Segoe UI Light" panose="020B0502040204020203" pitchFamily="34" charset="0"/>
                        </a:rPr>
                        <a:t>Performance</a:t>
                      </a:r>
                      <a:r>
                        <a:rPr lang="en-US" b="0" baseline="0" dirty="0">
                          <a:latin typeface="Segoe UI Light" panose="020B0502040204020203" pitchFamily="34" charset="0"/>
                        </a:rPr>
                        <a:t> t</a:t>
                      </a:r>
                      <a:r>
                        <a:rPr lang="en-US" b="0" dirty="0">
                          <a:latin typeface="Segoe UI Light" panose="020B0502040204020203" pitchFamily="34" charset="0"/>
                        </a:rPr>
                        <a:t>arget</a:t>
                      </a:r>
                    </a:p>
                  </a:txBody>
                  <a:tcPr>
                    <a:solidFill>
                      <a:srgbClr val="169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Segoe UI Light" panose="020B0502040204020203" pitchFamily="34" charset="0"/>
                        </a:rPr>
                        <a:t>Number of pedestrian fatalities and serious injury collisions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Decreasing rate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Pedestrian fatalities and serious injury collisions reach zero by 2030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Segoe UI Light" panose="020B0502040204020203" pitchFamily="34" charset="0"/>
                        </a:rPr>
                        <a:t>Rate of crashes involving pedestrians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Decreasing rate of pedestrian crashes per 100,000 residents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(None recommended)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Percent of sidewalks within the PIN completed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Increasing percentage of Priority Investment Network arterial sidewalks completed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100% of PIN arterial sidewalks complete by 2035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Mode share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Increasing percentage of walking trips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(None recommended)</a:t>
                      </a:r>
                      <a:endParaRPr lang="en-US" sz="140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Pedestrian activity 	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Increasing number of pedestrians at count locations over time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(None recommended)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Children walking or biking to or from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Increasing percentage of trips by children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Light" panose="020B0502040204020203" pitchFamily="34" charset="0"/>
                        </a:rPr>
                        <a:t>(None recommended)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2DBA-3A24-494A-ABAE-45D17C0080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45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08478" y="0"/>
            <a:ext cx="1405719" cy="573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6630" y="193948"/>
            <a:ext cx="8229600" cy="453033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Funding outlook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6599" y="833676"/>
            <a:ext cx="6358270" cy="4572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latin typeface="Segoe UI Light" panose="020B0502040204020203" pitchFamily="34" charset="0"/>
              </a:rPr>
              <a:t>Priority Investment Network (PIN) 20-year need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4294967295"/>
          </p:nvPr>
        </p:nvSpPr>
        <p:spPr>
          <a:xfrm>
            <a:off x="306599" y="3387305"/>
            <a:ext cx="3784711" cy="4572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latin typeface="Segoe UI Light" panose="020B0502040204020203" pitchFamily="34" charset="0"/>
              </a:rPr>
              <a:t>Move Seattle funding (9-year)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520"/>
              </p:ext>
            </p:extLst>
          </p:nvPr>
        </p:nvGraphicFramePr>
        <p:xfrm>
          <a:off x="306599" y="1197138"/>
          <a:ext cx="6371873" cy="17706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7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461">
                <a:tc>
                  <a:txBody>
                    <a:bodyPr/>
                    <a:lstStyle/>
                    <a:p>
                      <a:pPr marL="182880" lvl="1" indent="0" algn="l" fontAlgn="b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trike="noStrike" dirty="0" err="1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Blockfaces</a:t>
                      </a:r>
                      <a:r>
                        <a:rPr lang="en-US" sz="1200" b="1" strike="noStrike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 missing sidewalk</a:t>
                      </a:r>
                      <a:endParaRPr lang="en-US" sz="1200" b="1" strike="noStrike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trike="noStrike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Total cost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trike="noStrike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(Arterials: $300K/</a:t>
                      </a:r>
                      <a:r>
                        <a:rPr lang="en-US" sz="1200" b="1" strike="noStrike" dirty="0" err="1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blockface</a:t>
                      </a:r>
                      <a:endParaRPr lang="en-US" sz="1200" b="1" strike="noStrike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trike="noStrike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Non-arterials: $150K/</a:t>
                      </a:r>
                      <a:r>
                        <a:rPr lang="en-US" sz="1200" b="1" strike="noStrike" dirty="0" err="1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blockface</a:t>
                      </a:r>
                      <a:r>
                        <a:rPr lang="en-US" sz="1200" b="1" strike="noStrike" baseline="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 </a:t>
                      </a:r>
                      <a:r>
                        <a:rPr lang="en-US" sz="1200" b="1" strike="noStrike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69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Arterial</a:t>
                      </a:r>
                      <a:r>
                        <a:rPr lang="en-US" sz="1200" b="1" strike="noStrike" baseline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 streets</a:t>
                      </a:r>
                      <a:r>
                        <a:rPr lang="en-US" sz="1200" b="1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 within PIN</a:t>
                      </a:r>
                      <a:endParaRPr lang="en-US" sz="1200" b="1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trike="noStrike" dirty="0">
                          <a:effectLst/>
                          <a:latin typeface="Segoe UI Light" panose="020B0502040204020203" pitchFamily="34" charset="0"/>
                        </a:rPr>
                        <a:t>572 (42.1 miles)</a:t>
                      </a:r>
                      <a:endParaRPr lang="en-US" sz="1200" b="1" strike="noStrike" dirty="0"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 dirty="0">
                          <a:effectLst/>
                          <a:latin typeface="Segoe UI Light" panose="020B0502040204020203" pitchFamily="34" charset="0"/>
                        </a:rPr>
                        <a:t>$172M</a:t>
                      </a:r>
                      <a:endParaRPr lang="en-US" sz="1200" b="0" i="0" u="none" strike="noStrike" dirty="0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Non-arterial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streets within PIN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Segoe UI Light" panose="020B0502040204020203" pitchFamily="34" charset="0"/>
                        </a:rPr>
                        <a:t>3,109 (206.4 miles)</a:t>
                      </a:r>
                      <a:endParaRPr lang="en-US" sz="1200" dirty="0"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Both sides of street: $466M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One side of street: $256M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Times New Roman"/>
                        </a:rPr>
                        <a:t>Total PIN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Times New Roman"/>
                        </a:rPr>
                        <a:t> sidewalk need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Segoe UI Light" panose="020B0502040204020203" pitchFamily="34" charset="0"/>
                          <a:ea typeface="Calibri"/>
                          <a:cs typeface="Times New Roman"/>
                        </a:rPr>
                        <a:t>3,679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$427M to $637M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52153"/>
              </p:ext>
            </p:extLst>
          </p:nvPr>
        </p:nvGraphicFramePr>
        <p:xfrm>
          <a:off x="306598" y="3738984"/>
          <a:ext cx="8520530" cy="2929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2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610">
                <a:tc>
                  <a:txBody>
                    <a:bodyPr/>
                    <a:lstStyle/>
                    <a:p>
                      <a:pPr marL="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SDOT Program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R="0" marT="0" marB="0" anchor="ctr"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Total Levy Amount 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</a:rPr>
                        <a:t>Levy Deliverable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R="0" marT="0" marB="0" anchor="ctr">
                    <a:solidFill>
                      <a:srgbClr val="169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Segoe UI Light" panose="020B0502040204020203" pitchFamily="34" charset="0"/>
                        </a:rPr>
                        <a:t>PMP Implementation Program (crossings)</a:t>
                      </a:r>
                      <a:endParaRPr lang="en-US" sz="1200" dirty="0"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9144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Segoe UI Light" panose="020B0502040204020203" pitchFamily="34" charset="0"/>
                          <a:ea typeface="Calibri"/>
                          <a:cs typeface="Times New Roman"/>
                        </a:rPr>
                        <a:t>$30M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Segoe UI Light" panose="020B0502040204020203" pitchFamily="34" charset="0"/>
                        </a:rPr>
                        <a:t>Make curb ramp and crossing improvements at up to 750 intersections citywide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592677098"/>
                  </a:ext>
                </a:extLst>
              </a:tr>
              <a:tr h="4659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 Light" panose="020B0502040204020203" pitchFamily="34" charset="0"/>
                        </a:rPr>
                        <a:t>PMP Implementation Program (sidewalks)</a:t>
                      </a:r>
                      <a:endParaRPr lang="en-US" sz="1200" dirty="0"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9144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Segoe UI Light" panose="020B0502040204020203" pitchFamily="34" charset="0"/>
                        </a:rPr>
                        <a:t>$61M</a:t>
                      </a:r>
                      <a:endParaRPr lang="en-US" sz="1200" dirty="0"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marR="0" lvl="1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200" dirty="0">
                          <a:effectLst/>
                          <a:latin typeface="Segoe UI Light" panose="020B0502040204020203" pitchFamily="34" charset="0"/>
                        </a:rPr>
                        <a:t>Build 250 new blocks of sidewalk (traditional and “low cost” sidewalks)</a:t>
                      </a:r>
                      <a:endParaRPr lang="en-US" sz="1200" b="0" i="0" u="none" strike="noStrike" dirty="0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5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 Light" panose="020B0502040204020203" pitchFamily="34" charset="0"/>
                        </a:rPr>
                        <a:t>Safe Routes to School</a:t>
                      </a:r>
                      <a:endParaRPr lang="en-US" sz="1200" dirty="0"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9144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 Light" panose="020B0502040204020203" pitchFamily="34" charset="0"/>
                        </a:rPr>
                        <a:t>$7M</a:t>
                      </a:r>
                      <a:endParaRPr lang="en-US" sz="1200" dirty="0"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 Light" panose="020B0502040204020203" pitchFamily="34" charset="0"/>
                        </a:rPr>
                        <a:t>Complete 9-12 Safe Routes to School projects each year</a:t>
                      </a:r>
                      <a:endParaRPr lang="en-US" sz="1200" b="0" i="0" u="none" strike="noStrike" dirty="0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1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 Light" panose="020B0502040204020203" pitchFamily="34" charset="0"/>
                        </a:rPr>
                        <a:t>Vision Zero</a:t>
                      </a:r>
                      <a:endParaRPr lang="en-US" sz="1200" dirty="0"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9144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 Light" panose="020B0502040204020203" pitchFamily="34" charset="0"/>
                        </a:rPr>
                        <a:t>$23M</a:t>
                      </a:r>
                      <a:endParaRPr lang="en-US" sz="1200" dirty="0"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marR="0" lv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 Light" panose="020B0502040204020203" pitchFamily="34" charset="0"/>
                        </a:rPr>
                        <a:t>Complete 12-15 corridor safety projects, improving safety for all travelers</a:t>
                      </a:r>
                      <a:endParaRPr lang="en-US" sz="1200" b="0" i="0" u="none" strike="noStrike" dirty="0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46">
                <a:tc>
                  <a:txBody>
                    <a:bodyPr/>
                    <a:lstStyle/>
                    <a:p>
                      <a:pPr marL="0" marR="0" lvl="1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Neighborhood Greenways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91440" marR="0" lvl="1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$36M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marR="0" lvl="1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60 miles of new greenways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pPr marL="0" marR="0" lvl="1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Multimodal improvements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91440" marR="0" lvl="1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$104M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marR="0" lvl="1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Complete 7+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multimodal corridor projects (will include pedestrian elements)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marR="0" lvl="1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Drainage partnership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91440" marR="0" lvl="1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$10M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marR="0" lvl="1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Partner with SPU to provide pedestrian infrastructure and address drainage issues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7A4-8FBF-4792-9F01-E8E7629EE58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10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4191000" cy="1143000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Implementation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98637"/>
            <a:ext cx="4191000" cy="43735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Segoe UI Light" panose="020B0502040204020203" pitchFamily="34" charset="0"/>
              </a:rPr>
              <a:t>Developed after PMP adoption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</a:rPr>
              <a:t>3-5 year priorities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</a:rPr>
              <a:t>Annual updates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</a:rPr>
              <a:t>Seattle Pedestrian Advisory Board role</a:t>
            </a:r>
          </a:p>
          <a:p>
            <a:pPr marL="0" indent="0">
              <a:buNone/>
            </a:pPr>
            <a:endParaRPr lang="en-US" sz="2000" dirty="0">
              <a:latin typeface="Segoe UI Light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2DBA-3A24-494A-ABAE-45D17C0080DE}" type="slidenum">
              <a:rPr lang="en-US" smtClean="0"/>
              <a:t>17</a:t>
            </a:fld>
            <a:endParaRPr lang="en-US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17</a:t>
            </a:fld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0" r="39711"/>
          <a:stretch/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14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599" y="152400"/>
            <a:ext cx="4349151" cy="1143000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Next steps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599" y="1600200"/>
            <a:ext cx="46863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Segoe UI Light" panose="020B0502040204020203" pitchFamily="34" charset="0"/>
              </a:rPr>
              <a:t>Briefings</a:t>
            </a:r>
          </a:p>
          <a:p>
            <a:pPr lvl="1"/>
            <a:r>
              <a:rPr lang="en-US" sz="2000" dirty="0">
                <a:latin typeface="Segoe UI Light" panose="020B0502040204020203" pitchFamily="34" charset="0"/>
              </a:rPr>
              <a:t>Seattle Pedestrian Advisory Board December 14</a:t>
            </a:r>
            <a:endParaRPr lang="en-US" dirty="0">
              <a:latin typeface="Segoe UI Light" panose="020B0502040204020203" pitchFamily="34" charset="0"/>
            </a:endParaRPr>
          </a:p>
          <a:p>
            <a:endParaRPr lang="en-US" sz="2400" dirty="0">
              <a:latin typeface="Segoe UI Light" panose="020B0502040204020203" pitchFamily="34" charset="0"/>
            </a:endParaRPr>
          </a:p>
          <a:p>
            <a:r>
              <a:rPr lang="en-US" sz="2400" dirty="0">
                <a:latin typeface="Segoe UI Light" panose="020B0502040204020203" pitchFamily="34" charset="0"/>
              </a:rPr>
              <a:t>State Environmental Policy Act (SEPA) and Determination of Non-Significance (DNS) </a:t>
            </a:r>
          </a:p>
          <a:p>
            <a:endParaRPr lang="en-US" sz="2400" dirty="0">
              <a:latin typeface="Segoe UI Light" panose="020B0502040204020203" pitchFamily="34" charset="0"/>
            </a:endParaRPr>
          </a:p>
          <a:p>
            <a:r>
              <a:rPr lang="en-US" sz="2400" dirty="0">
                <a:latin typeface="Segoe UI Light" panose="020B0502040204020203" pitchFamily="34" charset="0"/>
              </a:rPr>
              <a:t>Council adoption early 2017 (anticipated)</a:t>
            </a:r>
          </a:p>
          <a:p>
            <a:pPr lvl="1"/>
            <a:r>
              <a:rPr lang="en-US" sz="2000" dirty="0">
                <a:latin typeface="Segoe UI Light" panose="020B0502040204020203" pitchFamily="34" charset="0"/>
              </a:rPr>
              <a:t>Planning Commission provide support for the PMP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3" t="1937" r="15594" b="-32"/>
          <a:stretch/>
        </p:blipFill>
        <p:spPr>
          <a:xfrm>
            <a:off x="5044440" y="0"/>
            <a:ext cx="4099560" cy="686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10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82" y="1600200"/>
            <a:ext cx="8839200" cy="160545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Segoe UI Light" panose="020B0502040204020203" pitchFamily="34" charset="0"/>
                <a:ea typeface="Kozuka Gothic Pro L" pitchFamily="34" charset="-128"/>
                <a:hlinkClick r:id="rId3"/>
              </a:rPr>
              <a:t>ian.macek@seattle.gov</a:t>
            </a:r>
            <a:r>
              <a:rPr lang="en-US" dirty="0">
                <a:latin typeface="Segoe UI Light" panose="020B0502040204020203" pitchFamily="34" charset="0"/>
                <a:ea typeface="Kozuka Gothic Pro L" pitchFamily="34" charset="-128"/>
              </a:rPr>
              <a:t> | (206) 733-7576</a:t>
            </a:r>
          </a:p>
          <a:p>
            <a:pPr marL="0" indent="0" algn="ctr">
              <a:buNone/>
            </a:pPr>
            <a:r>
              <a:rPr lang="en-US" dirty="0">
                <a:latin typeface="Segoe UI Light" panose="020B0502040204020203" pitchFamily="34" charset="0"/>
                <a:ea typeface="Kozuka Gothic Pro L" pitchFamily="34" charset="-128"/>
                <a:hlinkClick r:id="rId4"/>
              </a:rPr>
              <a:t>tracy.krawczyk@seattle.gov</a:t>
            </a:r>
            <a:r>
              <a:rPr lang="en-US" dirty="0">
                <a:latin typeface="Segoe UI Light" panose="020B0502040204020203" pitchFamily="34" charset="0"/>
                <a:ea typeface="Kozuka Gothic Pro L" pitchFamily="34" charset="-128"/>
              </a:rPr>
              <a:t> | (206) 733-9329</a:t>
            </a:r>
          </a:p>
          <a:p>
            <a:pPr marL="0" indent="0" algn="ctr">
              <a:buNone/>
            </a:pPr>
            <a:r>
              <a:rPr lang="en-US" dirty="0">
                <a:latin typeface="Segoe UI Light" panose="020B0502040204020203" pitchFamily="34" charset="0"/>
                <a:ea typeface="Kozuka Gothic Pro L" pitchFamily="34" charset="-128"/>
              </a:rPr>
              <a:t> </a:t>
            </a:r>
            <a:r>
              <a:rPr lang="en-US" sz="2800" dirty="0">
                <a:latin typeface="Segoe UI Light" panose="020B0502040204020203" pitchFamily="34" charset="0"/>
                <a:ea typeface="Kozuka Gothic Pro L" pitchFamily="34" charset="-128"/>
              </a:rPr>
              <a:t>http://www.seattle.gov/transportation/pedMasterPlan.htm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429001"/>
            <a:ext cx="9143999" cy="685799"/>
          </a:xfrm>
          <a:prstGeom prst="rect">
            <a:avLst/>
          </a:prstGeom>
          <a:solidFill>
            <a:srgbClr val="1690D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Kozuka Gothic Pro L" pitchFamily="34" charset="-128"/>
              </a:rPr>
              <a:t>http://www.seattle.gov/transportation</a:t>
            </a:r>
          </a:p>
        </p:txBody>
      </p:sp>
      <p:pic>
        <p:nvPicPr>
          <p:cNvPr id="7" name="Picture 2" descr="P:\PIO\Schwartz\sdotlog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6"/>
          <a:stretch/>
        </p:blipFill>
        <p:spPr bwMode="auto">
          <a:xfrm>
            <a:off x="6955064" y="5681038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entralctpost.files.wordpress.com/2013/10/twitter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89414"/>
            <a:ext cx="768386" cy="7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msjc.edu/StudentServices/StudentGovernmentAssociation/District%20Committees%2020112012/facebook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29" y="4504708"/>
            <a:ext cx="717453" cy="7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http://philipgoddardphotography.co.uk/wp-content/uploads/2013/12/logo-flick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08" y="4500537"/>
            <a:ext cx="721623" cy="7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http://www.ceministries.org/Images/content/1847/62794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86" y="4514880"/>
            <a:ext cx="717452" cy="71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01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Our mission, vision, and core values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3200400"/>
            <a:ext cx="76962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0000"/>
                </a:solidFill>
                <a:latin typeface="Segoe UI Light" panose="020B0502040204020203" pitchFamily="34" charset="0"/>
              </a:rPr>
              <a:t>Committed to </a:t>
            </a:r>
            <a:r>
              <a:rPr lang="en-US" sz="24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core values </a:t>
            </a:r>
            <a:r>
              <a:rPr lang="en-US" sz="2400" dirty="0">
                <a:solidFill>
                  <a:srgbClr val="000000"/>
                </a:solidFill>
                <a:latin typeface="Segoe UI Light" panose="020B0502040204020203" pitchFamily="34" charset="0"/>
              </a:rPr>
              <a:t>to create a city that is: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0000"/>
              </a:solidFill>
              <a:latin typeface="Segoe UI Light" panose="020B05020402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Segoe UI Light" panose="020B0502040204020203" pitchFamily="34" charset="0"/>
              </a:rPr>
              <a:t>Safe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Segoe UI Light" panose="020B0502040204020203" pitchFamily="34" charset="0"/>
              </a:rPr>
              <a:t>Interconnected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Segoe UI Light" panose="020B0502040204020203" pitchFamily="34" charset="0"/>
              </a:rPr>
              <a:t>Affordable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Segoe UI Light" panose="020B0502040204020203" pitchFamily="34" charset="0"/>
              </a:rPr>
              <a:t>Vibrant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Segoe UI Light" panose="020B0502040204020203" pitchFamily="34" charset="0"/>
              </a:rPr>
              <a:t>Innovative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0000"/>
              </a:solidFill>
              <a:latin typeface="Segoe UI Ligh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0000"/>
                </a:solidFill>
                <a:latin typeface="Segoe UI Light" panose="020B0502040204020203" pitchFamily="34" charset="0"/>
              </a:rPr>
              <a:t>for 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057401"/>
            <a:ext cx="4456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Mission: </a:t>
            </a:r>
            <a:r>
              <a:rPr lang="en-US" sz="2400" dirty="0">
                <a:solidFill>
                  <a:srgbClr val="000000"/>
                </a:solidFill>
                <a:latin typeface="Segoe UI Light" panose="020B0502040204020203" pitchFamily="34" charset="0"/>
              </a:rPr>
              <a:t>deliver a high-quality </a:t>
            </a:r>
          </a:p>
          <a:p>
            <a:r>
              <a:rPr lang="en-US" sz="2400" dirty="0">
                <a:solidFill>
                  <a:srgbClr val="000000"/>
                </a:solidFill>
                <a:latin typeface="Segoe UI Light" panose="020B0502040204020203" pitchFamily="34" charset="0"/>
              </a:rPr>
              <a:t>transportation system for Seattle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2057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Vision: </a:t>
            </a:r>
            <a:r>
              <a:rPr lang="en-US" sz="2400" dirty="0">
                <a:solidFill>
                  <a:srgbClr val="000000"/>
                </a:solidFill>
                <a:latin typeface="Segoe UI Light" panose="020B0502040204020203" pitchFamily="34" charset="0"/>
              </a:rPr>
              <a:t>connected people, places, and products</a:t>
            </a:r>
          </a:p>
        </p:txBody>
      </p:sp>
    </p:spTree>
    <p:extLst>
      <p:ext uri="{BB962C8B-B14F-4D97-AF65-F5344CB8AC3E}">
        <p14:creationId xmlns:p14="http://schemas.microsoft.com/office/powerpoint/2010/main" val="283333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86038" cy="4773543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Blueprint to provide walking improvements</a:t>
            </a:r>
          </a:p>
          <a:p>
            <a:pPr>
              <a:spcAft>
                <a:spcPts val="600"/>
              </a:spcAft>
            </a:pP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Data-driven prioritization of funding</a:t>
            </a:r>
          </a:p>
          <a:p>
            <a:pPr>
              <a:spcAft>
                <a:spcPts val="1200"/>
              </a:spcAft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D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esigned to focus resources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to improve access to transit and schools</a:t>
            </a: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6" name="Snip Single Corner Rectangle 5"/>
          <p:cNvSpPr/>
          <p:nvPr/>
        </p:nvSpPr>
        <p:spPr>
          <a:xfrm>
            <a:off x="5116530" y="5435029"/>
            <a:ext cx="688369" cy="164387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34" y="947532"/>
            <a:ext cx="4191854" cy="542582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Snip Single Corner Rectangle 5"/>
          <p:cNvSpPr/>
          <p:nvPr/>
        </p:nvSpPr>
        <p:spPr>
          <a:xfrm>
            <a:off x="4813851" y="5076102"/>
            <a:ext cx="1361661" cy="523314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9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32774"/>
            <a:ext cx="4514850" cy="5689600"/>
          </a:xfrm>
        </p:spPr>
        <p:txBody>
          <a:bodyPr anchor="t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Vision: </a:t>
            </a:r>
            <a:r>
              <a:rPr lang="en-US" sz="2400" dirty="0">
                <a:latin typeface="Segoe UI Light" panose="020B0502040204020203" pitchFamily="34" charset="0"/>
              </a:rPr>
              <a:t>Seattle is the most walkable city in the Nation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Goals: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Safety: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Reduce the number and severity of crashes involving pedestrians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Equity: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Make Seattle a more walkable and accessible city for all through equity in public engagement, service delivery, accessibility, and capital investments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Vibrancy: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Develop a connected pedestrian environment that sustains healthy communities and supports a vibrant economy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Health: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Get more people moving to improve health and increase mobility</a:t>
            </a:r>
          </a:p>
        </p:txBody>
      </p:sp>
      <p:pic>
        <p:nvPicPr>
          <p:cNvPr id="4" name="Picture 2" descr="C:\Users\maceki\Desktop\Pedestrian Pics\16280206212_771cd3a18c_o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71"/>
          <a:stretch/>
        </p:blipFill>
        <p:spPr bwMode="auto">
          <a:xfrm>
            <a:off x="4824907" y="-16822"/>
            <a:ext cx="4319093" cy="687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Policy framework</a:t>
            </a:r>
          </a:p>
        </p:txBody>
      </p:sp>
    </p:spTree>
    <p:extLst>
      <p:ext uri="{BB962C8B-B14F-4D97-AF65-F5344CB8AC3E}">
        <p14:creationId xmlns:p14="http://schemas.microsoft.com/office/powerpoint/2010/main" val="278934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5" r="19486"/>
          <a:stretch/>
        </p:blipFill>
        <p:spPr>
          <a:xfrm>
            <a:off x="4800600" y="0"/>
            <a:ext cx="4388005" cy="6865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95" y="171896"/>
            <a:ext cx="8229600" cy="694766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Update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55" y="1334449"/>
            <a:ext cx="3847672" cy="485533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Assessment of progress since 2009</a:t>
            </a:r>
          </a:p>
          <a:p>
            <a:pPr>
              <a:spcAft>
                <a:spcPts val="600"/>
              </a:spcAft>
            </a:pP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Priority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nvestment Network (PIN)</a:t>
            </a:r>
          </a:p>
          <a:p>
            <a:pPr>
              <a:spcAft>
                <a:spcPts val="600"/>
              </a:spcAft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Performance measures</a:t>
            </a:r>
          </a:p>
          <a:p>
            <a:pPr>
              <a:spcAft>
                <a:spcPts val="600"/>
              </a:spcAft>
            </a:pP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Updated strategies and actions</a:t>
            </a: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Snip Single Corner Rectangle 5"/>
          <p:cNvSpPr/>
          <p:nvPr/>
        </p:nvSpPr>
        <p:spPr>
          <a:xfrm>
            <a:off x="4800600" y="5266592"/>
            <a:ext cx="1371600" cy="387828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6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3885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Early public engagement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t="2068" r="6006" b="14763"/>
          <a:stretch/>
        </p:blipFill>
        <p:spPr>
          <a:xfrm>
            <a:off x="3416174" y="0"/>
            <a:ext cx="5709720" cy="6858000"/>
          </a:xfrm>
          <a:prstGeom prst="rect">
            <a:avLst/>
          </a:prstGeom>
        </p:spPr>
      </p:pic>
      <p:sp>
        <p:nvSpPr>
          <p:cNvPr id="8" name="Content Placeholder 6"/>
          <p:cNvSpPr>
            <a:spLocks noGrp="1"/>
          </p:cNvSpPr>
          <p:nvPr>
            <p:ph sz="half" idx="1"/>
          </p:nvPr>
        </p:nvSpPr>
        <p:spPr>
          <a:xfrm>
            <a:off x="385949" y="1528947"/>
            <a:ext cx="2927265" cy="536876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Segoe UI Light" panose="020B0502040204020203" pitchFamily="34" charset="0"/>
              </a:rPr>
              <a:t>Focus investments on:</a:t>
            </a: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</a:rPr>
              <a:t>Streets connecting families and children to schools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</a:rPr>
              <a:t>Streets connecting people to transit stops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</a:rPr>
              <a:t>Sidewalks and crossings on busy arterial streets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</a:rPr>
              <a:t>Residential streets where sidewalks are missing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</a:rPr>
              <a:t>Locations where pedestrians are injured</a:t>
            </a:r>
          </a:p>
        </p:txBody>
      </p:sp>
    </p:spTree>
    <p:extLst>
      <p:ext uri="{BB962C8B-B14F-4D97-AF65-F5344CB8AC3E}">
        <p14:creationId xmlns:p14="http://schemas.microsoft.com/office/powerpoint/2010/main" val="2432184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7443"/>
            <a:ext cx="5155096" cy="1143000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Early public engagement (cont.)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11459"/>
            <a:ext cx="4343400" cy="5029200"/>
          </a:xfrm>
        </p:spPr>
        <p:txBody>
          <a:bodyPr wrap="square">
            <a:normAutofit/>
          </a:bodyPr>
          <a:lstStyle/>
          <a:p>
            <a:pPr lvl="0"/>
            <a:endParaRPr lang="en-US" sz="2400" dirty="0">
              <a:solidFill>
                <a:prstClr val="black"/>
              </a:solidFill>
              <a:latin typeface="Segoe UI Light" panose="020B0502040204020203" pitchFamily="34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Segoe UI Light" panose="020B0502040204020203" pitchFamily="34" charset="0"/>
              </a:rPr>
              <a:t>Support for low-cost walking treatments</a:t>
            </a:r>
          </a:p>
          <a:p>
            <a:pPr lvl="0"/>
            <a:endParaRPr lang="en-US" sz="2400" dirty="0">
              <a:solidFill>
                <a:prstClr val="black"/>
              </a:solidFill>
              <a:latin typeface="Segoe UI Light" panose="020B0502040204020203" pitchFamily="34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Segoe UI Light" panose="020B0502040204020203" pitchFamily="34" charset="0"/>
              </a:rPr>
              <a:t>Received favorable reception, except shared streets</a:t>
            </a:r>
          </a:p>
          <a:p>
            <a:endParaRPr lang="en-US" sz="2400" dirty="0">
              <a:latin typeface="Segoe UI Light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6"/>
          <a:stretch/>
        </p:blipFill>
        <p:spPr>
          <a:xfrm>
            <a:off x="5486400" y="0"/>
            <a:ext cx="3657600" cy="3299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593"/>
          <a:stretch/>
        </p:blipFill>
        <p:spPr>
          <a:xfrm>
            <a:off x="5486400" y="3326884"/>
            <a:ext cx="3657600" cy="353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09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4627685" cy="1143000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Draft plan </a:t>
            </a:r>
            <a:br>
              <a:rPr lang="en-US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public comments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92191"/>
            <a:ext cx="4511040" cy="5029200"/>
          </a:xfrm>
        </p:spPr>
        <p:txBody>
          <a:bodyPr wrap="square">
            <a:normAutofit lnSpcReduction="10000"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Segoe UI Light" panose="020B0502040204020203" pitchFamily="34" charset="0"/>
              </a:rPr>
              <a:t>Support for: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</a:rPr>
              <a:t>Sidewalk and crossing improvements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</a:rPr>
              <a:t>Connections to schools and transit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</a:rPr>
              <a:t>Increased pedestrian funding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</a:rPr>
              <a:t>Expanded data collection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</a:rPr>
              <a:t>Proactive safety approach</a:t>
            </a:r>
          </a:p>
          <a:p>
            <a:pPr marL="457200" lvl="1" indent="0">
              <a:buNone/>
            </a:pPr>
            <a:endParaRPr lang="en-US" sz="2000" dirty="0">
              <a:solidFill>
                <a:prstClr val="black"/>
              </a:solidFill>
              <a:latin typeface="Segoe UI Light" panose="020B0502040204020203" pitchFamily="34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Segoe UI Light" panose="020B0502040204020203" pitchFamily="34" charset="0"/>
              </a:rPr>
              <a:t>Change requests: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</a:rPr>
              <a:t>Expand Priority Investment Network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</a:rPr>
              <a:t>Further discuss maintenance needs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</a:rPr>
              <a:t>Be realistic about funding outlook</a:t>
            </a:r>
          </a:p>
          <a:p>
            <a:pPr lvl="1"/>
            <a:endParaRPr lang="en-US" sz="2000" dirty="0">
              <a:solidFill>
                <a:prstClr val="black"/>
              </a:solidFill>
              <a:latin typeface="Segoe UI Light" panose="020B0502040204020203" pitchFamily="34" charset="0"/>
            </a:endParaRPr>
          </a:p>
          <a:p>
            <a:pPr lvl="0"/>
            <a:endParaRPr lang="en-US" sz="2400" dirty="0">
              <a:solidFill>
                <a:prstClr val="black"/>
              </a:solidFill>
              <a:latin typeface="Segoe UI Light" panose="020B0502040204020203" pitchFamily="34" charset="0"/>
            </a:endParaRPr>
          </a:p>
          <a:p>
            <a:endParaRPr lang="en-US" sz="2400" dirty="0">
              <a:latin typeface="Segoe UI Light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2" t="-123" r="4270" b="123"/>
          <a:stretch/>
        </p:blipFill>
        <p:spPr>
          <a:xfrm>
            <a:off x="4932485" y="-16822"/>
            <a:ext cx="4211515" cy="688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80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4648199" cy="1143000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Recommended  plan changes: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1838" y="1931959"/>
            <a:ext cx="3777762" cy="4667624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Segoe UI Light" panose="020B0502040204020203" pitchFamily="34" charset="0"/>
              </a:rPr>
              <a:t>No Priority Investment Network expansion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</a:rPr>
              <a:t>Additional discussion of maintenance needs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</a:rPr>
              <a:t>New actions</a:t>
            </a:r>
          </a:p>
          <a:p>
            <a:pPr lvl="1"/>
            <a:r>
              <a:rPr lang="en-US" dirty="0">
                <a:latin typeface="Segoe UI Light" panose="020B0502040204020203" pitchFamily="34" charset="0"/>
              </a:rPr>
              <a:t>Improve ability to track new pedestrian improvements</a:t>
            </a:r>
          </a:p>
          <a:p>
            <a:pPr lvl="1"/>
            <a:r>
              <a:rPr lang="en-US" dirty="0">
                <a:latin typeface="Segoe UI Light" panose="020B0502040204020203" pitchFamily="34" charset="0"/>
              </a:rPr>
              <a:t>Explore options to increase maintenance funding</a:t>
            </a:r>
          </a:p>
          <a:p>
            <a:pPr lvl="1"/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</a:rPr>
              <a:t>More explicit discussion of pedestrian needs outweighing funding</a:t>
            </a: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pPr lvl="0"/>
            <a:endParaRPr lang="en-US" dirty="0">
              <a:latin typeface="Segoe UI Light" panose="020B0502040204020203" pitchFamily="34" charset="0"/>
            </a:endParaRPr>
          </a:p>
          <a:p>
            <a:pPr lvl="0"/>
            <a:endParaRPr lang="en-US" dirty="0">
              <a:latin typeface="Segoe UI Light" panose="020B0502040204020203" pitchFamily="34" charset="0"/>
            </a:endParaRPr>
          </a:p>
          <a:p>
            <a:pPr lvl="0"/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2" descr="C:\Users\maceki\Downloads\26337491262_eb5d755c6e_o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8" b="4617"/>
          <a:stretch/>
        </p:blipFill>
        <p:spPr bwMode="auto">
          <a:xfrm rot="5400000">
            <a:off x="3534117" y="1248123"/>
            <a:ext cx="6876359" cy="434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21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5081</TotalTime>
  <Words>977</Words>
  <Application>Microsoft Office PowerPoint</Application>
  <PresentationFormat>On-screen Show (4:3)</PresentationFormat>
  <Paragraphs>262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Kozuka Gothic Pro L</vt:lpstr>
      <vt:lpstr>Arial</vt:lpstr>
      <vt:lpstr>Calibri</vt:lpstr>
      <vt:lpstr>Segoe UI</vt:lpstr>
      <vt:lpstr>Segoe UI Light</vt:lpstr>
      <vt:lpstr>Symbol</vt:lpstr>
      <vt:lpstr>Times New Roman</vt:lpstr>
      <vt:lpstr>Office Theme</vt:lpstr>
      <vt:lpstr>Pedestrian Master Plan Update</vt:lpstr>
      <vt:lpstr>Our mission, vision, and core values</vt:lpstr>
      <vt:lpstr>Plan purpose</vt:lpstr>
      <vt:lpstr>Policy framework</vt:lpstr>
      <vt:lpstr>Update focus</vt:lpstr>
      <vt:lpstr>Early public engagement</vt:lpstr>
      <vt:lpstr>Early public engagement (cont.)</vt:lpstr>
      <vt:lpstr>Draft plan  public comments</vt:lpstr>
      <vt:lpstr>Recommended  plan changes:</vt:lpstr>
      <vt:lpstr>Prioritization framework</vt:lpstr>
      <vt:lpstr>PowerPoint Presentation</vt:lpstr>
      <vt:lpstr>Prioritization: safety</vt:lpstr>
      <vt:lpstr>Prioritization: equity and health</vt:lpstr>
      <vt:lpstr>Implementing strategies and actions</vt:lpstr>
      <vt:lpstr>Performance measures</vt:lpstr>
      <vt:lpstr>Funding outlook</vt:lpstr>
      <vt:lpstr>Implementation plan</vt:lpstr>
      <vt:lpstr>Next steps</vt:lpstr>
      <vt:lpstr>Questions?</vt:lpstr>
    </vt:vector>
  </TitlesOfParts>
  <Company>City of Seattle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Pedestrian Master Plan  Technical Update</dc:title>
  <dc:creator>Ian Macek</dc:creator>
  <cp:lastModifiedBy>Macek, Ian</cp:lastModifiedBy>
  <cp:revision>341</cp:revision>
  <cp:lastPrinted>2016-12-01T17:20:38Z</cp:lastPrinted>
  <dcterms:created xsi:type="dcterms:W3CDTF">2015-07-06T23:23:05Z</dcterms:created>
  <dcterms:modified xsi:type="dcterms:W3CDTF">2016-12-08T22:54:31Z</dcterms:modified>
</cp:coreProperties>
</file>