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87" r:id="rId4"/>
    <p:sldId id="298" r:id="rId5"/>
    <p:sldId id="260" r:id="rId6"/>
    <p:sldId id="286" r:id="rId7"/>
    <p:sldId id="281" r:id="rId8"/>
    <p:sldId id="293" r:id="rId9"/>
    <p:sldId id="292" r:id="rId10"/>
    <p:sldId id="296" r:id="rId11"/>
    <p:sldId id="291" r:id="rId12"/>
    <p:sldId id="294" r:id="rId13"/>
    <p:sldId id="295" r:id="rId14"/>
    <p:sldId id="300" r:id="rId15"/>
    <p:sldId id="301" r:id="rId16"/>
    <p:sldId id="284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00A499"/>
    <a:srgbClr val="00A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7" d="100"/>
          <a:sy n="87" d="100"/>
        </p:scale>
        <p:origin x="135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25211-B4C9-4A30-A8EB-4BDB9BA3A147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3EB5DCA-8ECA-4470-B979-A5240C03A913}">
      <dgm:prSet phldrT="[Text]"/>
      <dgm:spPr/>
      <dgm:t>
        <a:bodyPr/>
        <a:lstStyle/>
        <a:p>
          <a:r>
            <a:rPr lang="en-US" dirty="0"/>
            <a:t>Racism</a:t>
          </a:r>
        </a:p>
      </dgm:t>
    </dgm:pt>
    <dgm:pt modelId="{DBC35E27-674E-49B1-877B-FC72AA8628BA}" type="parTrans" cxnId="{F45C8767-77A0-4D0A-B919-C900A606F679}">
      <dgm:prSet/>
      <dgm:spPr/>
      <dgm:t>
        <a:bodyPr/>
        <a:lstStyle/>
        <a:p>
          <a:endParaRPr lang="en-US"/>
        </a:p>
      </dgm:t>
    </dgm:pt>
    <dgm:pt modelId="{B2CFC122-60A2-431E-B8CE-4DA34ECEF773}" type="sibTrans" cxnId="{F45C8767-77A0-4D0A-B919-C900A606F679}">
      <dgm:prSet/>
      <dgm:spPr/>
      <dgm:t>
        <a:bodyPr/>
        <a:lstStyle/>
        <a:p>
          <a:endParaRPr lang="en-US"/>
        </a:p>
      </dgm:t>
    </dgm:pt>
    <dgm:pt modelId="{660D52B5-5B7E-4BFF-955A-E30859EEE001}">
      <dgm:prSet phldrT="[Text]"/>
      <dgm:spPr/>
      <dgm:t>
        <a:bodyPr/>
        <a:lstStyle/>
        <a:p>
          <a:r>
            <a:rPr lang="en-US" dirty="0"/>
            <a:t>Age</a:t>
          </a:r>
        </a:p>
      </dgm:t>
    </dgm:pt>
    <dgm:pt modelId="{450ED371-328D-4126-9457-92E5706A7086}" type="parTrans" cxnId="{338E2FAC-88D0-4F96-94E1-92C63EAEE2F4}">
      <dgm:prSet/>
      <dgm:spPr/>
      <dgm:t>
        <a:bodyPr/>
        <a:lstStyle/>
        <a:p>
          <a:endParaRPr lang="en-US"/>
        </a:p>
      </dgm:t>
    </dgm:pt>
    <dgm:pt modelId="{70DB9F25-21C9-4154-BAA7-E857D41D20D9}" type="sibTrans" cxnId="{338E2FAC-88D0-4F96-94E1-92C63EAEE2F4}">
      <dgm:prSet/>
      <dgm:spPr/>
      <dgm:t>
        <a:bodyPr/>
        <a:lstStyle/>
        <a:p>
          <a:endParaRPr lang="en-US"/>
        </a:p>
      </dgm:t>
    </dgm:pt>
    <dgm:pt modelId="{D49B4991-7C8B-4339-AD8B-2D4C23D74C4E}">
      <dgm:prSet phldrT="[Text]"/>
      <dgm:spPr/>
      <dgm:t>
        <a:bodyPr/>
        <a:lstStyle/>
        <a:p>
          <a:r>
            <a:rPr lang="en-US" dirty="0"/>
            <a:t>Location</a:t>
          </a:r>
        </a:p>
      </dgm:t>
    </dgm:pt>
    <dgm:pt modelId="{F563EDD7-0C20-4B46-A620-DA742C348AA2}" type="parTrans" cxnId="{233322A7-4011-4EC0-9869-4FCCC163DE32}">
      <dgm:prSet/>
      <dgm:spPr/>
      <dgm:t>
        <a:bodyPr/>
        <a:lstStyle/>
        <a:p>
          <a:endParaRPr lang="en-US"/>
        </a:p>
      </dgm:t>
    </dgm:pt>
    <dgm:pt modelId="{9DED2EB8-1677-40F4-9AE2-C16A668E098B}" type="sibTrans" cxnId="{233322A7-4011-4EC0-9869-4FCCC163DE32}">
      <dgm:prSet/>
      <dgm:spPr/>
      <dgm:t>
        <a:bodyPr/>
        <a:lstStyle/>
        <a:p>
          <a:endParaRPr lang="en-US"/>
        </a:p>
      </dgm:t>
    </dgm:pt>
    <dgm:pt modelId="{CADDFA5F-1F41-4890-A5E8-ABEBA41BE6C2}">
      <dgm:prSet phldrT="[Text]"/>
      <dgm:spPr/>
      <dgm:t>
        <a:bodyPr/>
        <a:lstStyle/>
        <a:p>
          <a:r>
            <a:rPr lang="en-US" dirty="0"/>
            <a:t>Occupation</a:t>
          </a:r>
        </a:p>
      </dgm:t>
    </dgm:pt>
    <dgm:pt modelId="{B25F109D-25B7-4133-A5AA-802EAEE58FF7}" type="parTrans" cxnId="{A623EFA8-D480-47BF-BAC8-03A15CF19441}">
      <dgm:prSet/>
      <dgm:spPr/>
      <dgm:t>
        <a:bodyPr/>
        <a:lstStyle/>
        <a:p>
          <a:endParaRPr lang="en-US"/>
        </a:p>
      </dgm:t>
    </dgm:pt>
    <dgm:pt modelId="{821E8C07-9373-46A6-AB31-56310DABF4A4}" type="sibTrans" cxnId="{A623EFA8-D480-47BF-BAC8-03A15CF19441}">
      <dgm:prSet/>
      <dgm:spPr/>
      <dgm:t>
        <a:bodyPr/>
        <a:lstStyle/>
        <a:p>
          <a:endParaRPr lang="en-US"/>
        </a:p>
      </dgm:t>
    </dgm:pt>
    <dgm:pt modelId="{29E5165F-A034-443D-B178-B859D248D9FF}">
      <dgm:prSet phldrT="[Text]"/>
      <dgm:spPr/>
      <dgm:t>
        <a:bodyPr/>
        <a:lstStyle/>
        <a:p>
          <a:r>
            <a:rPr lang="en-US" dirty="0"/>
            <a:t>Health</a:t>
          </a:r>
        </a:p>
      </dgm:t>
    </dgm:pt>
    <dgm:pt modelId="{13C0C058-C9E1-4FCE-A168-3ADB8A625AF8}" type="parTrans" cxnId="{E5185A36-FC72-451D-8F8F-514645EE63E0}">
      <dgm:prSet/>
      <dgm:spPr/>
      <dgm:t>
        <a:bodyPr/>
        <a:lstStyle/>
        <a:p>
          <a:endParaRPr lang="en-US"/>
        </a:p>
      </dgm:t>
    </dgm:pt>
    <dgm:pt modelId="{62CB9C4D-FFA0-4020-846B-14D1025A8764}" type="sibTrans" cxnId="{E5185A36-FC72-451D-8F8F-514645EE63E0}">
      <dgm:prSet/>
      <dgm:spPr/>
      <dgm:t>
        <a:bodyPr/>
        <a:lstStyle/>
        <a:p>
          <a:endParaRPr lang="en-US"/>
        </a:p>
      </dgm:t>
    </dgm:pt>
    <dgm:pt modelId="{EAE12329-4DA2-43B6-A0AF-F20AE09C4003}">
      <dgm:prSet phldrT="[Text]"/>
      <dgm:spPr/>
      <dgm:t>
        <a:bodyPr/>
        <a:lstStyle/>
        <a:p>
          <a:r>
            <a:rPr lang="en-US" dirty="0"/>
            <a:t>Income</a:t>
          </a:r>
        </a:p>
      </dgm:t>
    </dgm:pt>
    <dgm:pt modelId="{F8E2A909-0234-4BFA-A995-866686BB5826}" type="parTrans" cxnId="{737146A3-7FFF-45BC-97E2-E2860C27C8E2}">
      <dgm:prSet/>
      <dgm:spPr/>
      <dgm:t>
        <a:bodyPr/>
        <a:lstStyle/>
        <a:p>
          <a:endParaRPr lang="en-US"/>
        </a:p>
      </dgm:t>
    </dgm:pt>
    <dgm:pt modelId="{7C814ACC-5EDD-441E-8522-33E1EA0FC728}" type="sibTrans" cxnId="{737146A3-7FFF-45BC-97E2-E2860C27C8E2}">
      <dgm:prSet/>
      <dgm:spPr/>
      <dgm:t>
        <a:bodyPr/>
        <a:lstStyle/>
        <a:p>
          <a:endParaRPr lang="en-US"/>
        </a:p>
      </dgm:t>
    </dgm:pt>
    <dgm:pt modelId="{398B3A8D-F7A2-4EBA-95D5-095D57B9998D}">
      <dgm:prSet phldrT="[Text]"/>
      <dgm:spPr/>
      <dgm:t>
        <a:bodyPr/>
        <a:lstStyle/>
        <a:p>
          <a:r>
            <a:rPr lang="en-US" dirty="0"/>
            <a:t>Living Conditions</a:t>
          </a:r>
        </a:p>
      </dgm:t>
    </dgm:pt>
    <dgm:pt modelId="{588A746C-3EE9-4A2B-950C-D68F9AE8E363}" type="parTrans" cxnId="{2EBD1CF6-AC4B-4A7D-BCBF-E5240487864F}">
      <dgm:prSet/>
      <dgm:spPr/>
      <dgm:t>
        <a:bodyPr/>
        <a:lstStyle/>
        <a:p>
          <a:endParaRPr lang="en-US"/>
        </a:p>
      </dgm:t>
    </dgm:pt>
    <dgm:pt modelId="{3EA9EA23-64E9-4B16-BDFD-DCBB0D1EC2E2}" type="sibTrans" cxnId="{2EBD1CF6-AC4B-4A7D-BCBF-E5240487864F}">
      <dgm:prSet/>
      <dgm:spPr/>
      <dgm:t>
        <a:bodyPr/>
        <a:lstStyle/>
        <a:p>
          <a:endParaRPr lang="en-US"/>
        </a:p>
      </dgm:t>
    </dgm:pt>
    <dgm:pt modelId="{555FDDF0-AB5A-4050-A06F-743B4AC2EC79}">
      <dgm:prSet phldrT="[Text]"/>
      <dgm:spPr/>
      <dgm:t>
        <a:bodyPr/>
        <a:lstStyle/>
        <a:p>
          <a:r>
            <a:rPr lang="en-US" dirty="0"/>
            <a:t>Language Barriers</a:t>
          </a:r>
        </a:p>
      </dgm:t>
    </dgm:pt>
    <dgm:pt modelId="{3F2C8B28-8247-43A9-8936-12645D26FD76}" type="parTrans" cxnId="{9A870757-0841-4E63-A7FA-CB417F7D48C4}">
      <dgm:prSet/>
      <dgm:spPr/>
      <dgm:t>
        <a:bodyPr/>
        <a:lstStyle/>
        <a:p>
          <a:endParaRPr lang="en-US"/>
        </a:p>
      </dgm:t>
    </dgm:pt>
    <dgm:pt modelId="{24B8BDE8-42A3-42A3-85DF-5AF344680039}" type="sibTrans" cxnId="{9A870757-0841-4E63-A7FA-CB417F7D48C4}">
      <dgm:prSet/>
      <dgm:spPr/>
      <dgm:t>
        <a:bodyPr/>
        <a:lstStyle/>
        <a:p>
          <a:endParaRPr lang="en-US"/>
        </a:p>
      </dgm:t>
    </dgm:pt>
    <dgm:pt modelId="{542A4240-FC98-46CC-88C3-F153D22BB2F8}" type="pres">
      <dgm:prSet presAssocID="{F9625211-B4C9-4A30-A8EB-4BDB9BA3A147}" presName="Name0" presStyleCnt="0">
        <dgm:presLayoutVars>
          <dgm:dir/>
          <dgm:resizeHandles val="exact"/>
        </dgm:presLayoutVars>
      </dgm:prSet>
      <dgm:spPr/>
    </dgm:pt>
    <dgm:pt modelId="{65227451-F304-4A63-AA4F-3BBE5E0CAE95}" type="pres">
      <dgm:prSet presAssocID="{F9625211-B4C9-4A30-A8EB-4BDB9BA3A147}" presName="cycle" presStyleCnt="0"/>
      <dgm:spPr/>
    </dgm:pt>
    <dgm:pt modelId="{4FB47BD3-324B-4A0C-88E1-130BA46E2081}" type="pres">
      <dgm:prSet presAssocID="{13EB5DCA-8ECA-4470-B979-A5240C03A913}" presName="nodeFirstNode" presStyleLbl="node1" presStyleIdx="0" presStyleCnt="8">
        <dgm:presLayoutVars>
          <dgm:bulletEnabled val="1"/>
        </dgm:presLayoutVars>
      </dgm:prSet>
      <dgm:spPr/>
    </dgm:pt>
    <dgm:pt modelId="{E7E77F53-8EA7-4D68-AF43-9E9FD8B3D738}" type="pres">
      <dgm:prSet presAssocID="{B2CFC122-60A2-431E-B8CE-4DA34ECEF773}" presName="sibTransFirstNode" presStyleLbl="bgShp" presStyleIdx="0" presStyleCnt="1"/>
      <dgm:spPr/>
    </dgm:pt>
    <dgm:pt modelId="{D126C33B-8221-4593-A275-0508F45D94D1}" type="pres">
      <dgm:prSet presAssocID="{EAE12329-4DA2-43B6-A0AF-F20AE09C4003}" presName="nodeFollowingNodes" presStyleLbl="node1" presStyleIdx="1" presStyleCnt="8">
        <dgm:presLayoutVars>
          <dgm:bulletEnabled val="1"/>
        </dgm:presLayoutVars>
      </dgm:prSet>
      <dgm:spPr/>
    </dgm:pt>
    <dgm:pt modelId="{4AD0728D-0D79-4E94-94B1-142A46C4BBBC}" type="pres">
      <dgm:prSet presAssocID="{398B3A8D-F7A2-4EBA-95D5-095D57B9998D}" presName="nodeFollowingNodes" presStyleLbl="node1" presStyleIdx="2" presStyleCnt="8">
        <dgm:presLayoutVars>
          <dgm:bulletEnabled val="1"/>
        </dgm:presLayoutVars>
      </dgm:prSet>
      <dgm:spPr/>
    </dgm:pt>
    <dgm:pt modelId="{4F5E8D6B-B0CE-4952-BE70-1DB4FD17F819}" type="pres">
      <dgm:prSet presAssocID="{660D52B5-5B7E-4BFF-955A-E30859EEE001}" presName="nodeFollowingNodes" presStyleLbl="node1" presStyleIdx="3" presStyleCnt="8">
        <dgm:presLayoutVars>
          <dgm:bulletEnabled val="1"/>
        </dgm:presLayoutVars>
      </dgm:prSet>
      <dgm:spPr/>
    </dgm:pt>
    <dgm:pt modelId="{A59F2E83-D524-4904-80C1-CA6B0B6DFEDE}" type="pres">
      <dgm:prSet presAssocID="{D49B4991-7C8B-4339-AD8B-2D4C23D74C4E}" presName="nodeFollowingNodes" presStyleLbl="node1" presStyleIdx="4" presStyleCnt="8">
        <dgm:presLayoutVars>
          <dgm:bulletEnabled val="1"/>
        </dgm:presLayoutVars>
      </dgm:prSet>
      <dgm:spPr/>
    </dgm:pt>
    <dgm:pt modelId="{C5050BCC-7BE6-42F7-A4F3-8D6D2D2218DF}" type="pres">
      <dgm:prSet presAssocID="{CADDFA5F-1F41-4890-A5E8-ABEBA41BE6C2}" presName="nodeFollowingNodes" presStyleLbl="node1" presStyleIdx="5" presStyleCnt="8">
        <dgm:presLayoutVars>
          <dgm:bulletEnabled val="1"/>
        </dgm:presLayoutVars>
      </dgm:prSet>
      <dgm:spPr/>
    </dgm:pt>
    <dgm:pt modelId="{B471A9E5-3365-460D-8D8B-14DDD9E91807}" type="pres">
      <dgm:prSet presAssocID="{29E5165F-A034-443D-B178-B859D248D9FF}" presName="nodeFollowingNodes" presStyleLbl="node1" presStyleIdx="6" presStyleCnt="8">
        <dgm:presLayoutVars>
          <dgm:bulletEnabled val="1"/>
        </dgm:presLayoutVars>
      </dgm:prSet>
      <dgm:spPr/>
    </dgm:pt>
    <dgm:pt modelId="{1C25AAB7-8555-4FD8-9E97-3EA72C052539}" type="pres">
      <dgm:prSet presAssocID="{555FDDF0-AB5A-4050-A06F-743B4AC2EC79}" presName="nodeFollowingNodes" presStyleLbl="node1" presStyleIdx="7" presStyleCnt="8">
        <dgm:presLayoutVars>
          <dgm:bulletEnabled val="1"/>
        </dgm:presLayoutVars>
      </dgm:prSet>
      <dgm:spPr/>
    </dgm:pt>
  </dgm:ptLst>
  <dgm:cxnLst>
    <dgm:cxn modelId="{4E8B2F4F-4B3F-4D77-837E-DA5997946D5F}" type="presOf" srcId="{F9625211-B4C9-4A30-A8EB-4BDB9BA3A147}" destId="{542A4240-FC98-46CC-88C3-F153D22BB2F8}" srcOrd="0" destOrd="0" presId="urn:microsoft.com/office/officeart/2005/8/layout/cycle3"/>
    <dgm:cxn modelId="{A623EFA8-D480-47BF-BAC8-03A15CF19441}" srcId="{F9625211-B4C9-4A30-A8EB-4BDB9BA3A147}" destId="{CADDFA5F-1F41-4890-A5E8-ABEBA41BE6C2}" srcOrd="5" destOrd="0" parTransId="{B25F109D-25B7-4133-A5AA-802EAEE58FF7}" sibTransId="{821E8C07-9373-46A6-AB31-56310DABF4A4}"/>
    <dgm:cxn modelId="{F45C8767-77A0-4D0A-B919-C900A606F679}" srcId="{F9625211-B4C9-4A30-A8EB-4BDB9BA3A147}" destId="{13EB5DCA-8ECA-4470-B979-A5240C03A913}" srcOrd="0" destOrd="0" parTransId="{DBC35E27-674E-49B1-877B-FC72AA8628BA}" sibTransId="{B2CFC122-60A2-431E-B8CE-4DA34ECEF773}"/>
    <dgm:cxn modelId="{DE95A496-04C7-4017-A529-D6570F54F892}" type="presOf" srcId="{CADDFA5F-1F41-4890-A5E8-ABEBA41BE6C2}" destId="{C5050BCC-7BE6-42F7-A4F3-8D6D2D2218DF}" srcOrd="0" destOrd="0" presId="urn:microsoft.com/office/officeart/2005/8/layout/cycle3"/>
    <dgm:cxn modelId="{2EBD1CF6-AC4B-4A7D-BCBF-E5240487864F}" srcId="{F9625211-B4C9-4A30-A8EB-4BDB9BA3A147}" destId="{398B3A8D-F7A2-4EBA-95D5-095D57B9998D}" srcOrd="2" destOrd="0" parTransId="{588A746C-3EE9-4A2B-950C-D68F9AE8E363}" sibTransId="{3EA9EA23-64E9-4B16-BDFD-DCBB0D1EC2E2}"/>
    <dgm:cxn modelId="{C15BD829-3A3E-46BA-BDA6-4543E46BA490}" type="presOf" srcId="{555FDDF0-AB5A-4050-A06F-743B4AC2EC79}" destId="{1C25AAB7-8555-4FD8-9E97-3EA72C052539}" srcOrd="0" destOrd="0" presId="urn:microsoft.com/office/officeart/2005/8/layout/cycle3"/>
    <dgm:cxn modelId="{5EE0FEFF-67DC-4674-B01A-04664CD76B32}" type="presOf" srcId="{13EB5DCA-8ECA-4470-B979-A5240C03A913}" destId="{4FB47BD3-324B-4A0C-88E1-130BA46E2081}" srcOrd="0" destOrd="0" presId="urn:microsoft.com/office/officeart/2005/8/layout/cycle3"/>
    <dgm:cxn modelId="{233322A7-4011-4EC0-9869-4FCCC163DE32}" srcId="{F9625211-B4C9-4A30-A8EB-4BDB9BA3A147}" destId="{D49B4991-7C8B-4339-AD8B-2D4C23D74C4E}" srcOrd="4" destOrd="0" parTransId="{F563EDD7-0C20-4B46-A620-DA742C348AA2}" sibTransId="{9DED2EB8-1677-40F4-9AE2-C16A668E098B}"/>
    <dgm:cxn modelId="{338E2FAC-88D0-4F96-94E1-92C63EAEE2F4}" srcId="{F9625211-B4C9-4A30-A8EB-4BDB9BA3A147}" destId="{660D52B5-5B7E-4BFF-955A-E30859EEE001}" srcOrd="3" destOrd="0" parTransId="{450ED371-328D-4126-9457-92E5706A7086}" sibTransId="{70DB9F25-21C9-4154-BAA7-E857D41D20D9}"/>
    <dgm:cxn modelId="{35A2000F-9137-47E6-8A0F-73A3E8C896F9}" type="presOf" srcId="{EAE12329-4DA2-43B6-A0AF-F20AE09C4003}" destId="{D126C33B-8221-4593-A275-0508F45D94D1}" srcOrd="0" destOrd="0" presId="urn:microsoft.com/office/officeart/2005/8/layout/cycle3"/>
    <dgm:cxn modelId="{9A870757-0841-4E63-A7FA-CB417F7D48C4}" srcId="{F9625211-B4C9-4A30-A8EB-4BDB9BA3A147}" destId="{555FDDF0-AB5A-4050-A06F-743B4AC2EC79}" srcOrd="7" destOrd="0" parTransId="{3F2C8B28-8247-43A9-8936-12645D26FD76}" sibTransId="{24B8BDE8-42A3-42A3-85DF-5AF344680039}"/>
    <dgm:cxn modelId="{737146A3-7FFF-45BC-97E2-E2860C27C8E2}" srcId="{F9625211-B4C9-4A30-A8EB-4BDB9BA3A147}" destId="{EAE12329-4DA2-43B6-A0AF-F20AE09C4003}" srcOrd="1" destOrd="0" parTransId="{F8E2A909-0234-4BFA-A995-866686BB5826}" sibTransId="{7C814ACC-5EDD-441E-8522-33E1EA0FC728}"/>
    <dgm:cxn modelId="{E5185A36-FC72-451D-8F8F-514645EE63E0}" srcId="{F9625211-B4C9-4A30-A8EB-4BDB9BA3A147}" destId="{29E5165F-A034-443D-B178-B859D248D9FF}" srcOrd="6" destOrd="0" parTransId="{13C0C058-C9E1-4FCE-A168-3ADB8A625AF8}" sibTransId="{62CB9C4D-FFA0-4020-846B-14D1025A8764}"/>
    <dgm:cxn modelId="{3ED7204B-8D7E-4444-BA73-C37D6354F3C7}" type="presOf" srcId="{398B3A8D-F7A2-4EBA-95D5-095D57B9998D}" destId="{4AD0728D-0D79-4E94-94B1-142A46C4BBBC}" srcOrd="0" destOrd="0" presId="urn:microsoft.com/office/officeart/2005/8/layout/cycle3"/>
    <dgm:cxn modelId="{A09D0D96-B5FB-491C-A9B9-634F46D15840}" type="presOf" srcId="{B2CFC122-60A2-431E-B8CE-4DA34ECEF773}" destId="{E7E77F53-8EA7-4D68-AF43-9E9FD8B3D738}" srcOrd="0" destOrd="0" presId="urn:microsoft.com/office/officeart/2005/8/layout/cycle3"/>
    <dgm:cxn modelId="{C2F07A0C-AAB2-4BD6-BC12-05CFFDE13919}" type="presOf" srcId="{D49B4991-7C8B-4339-AD8B-2D4C23D74C4E}" destId="{A59F2E83-D524-4904-80C1-CA6B0B6DFEDE}" srcOrd="0" destOrd="0" presId="urn:microsoft.com/office/officeart/2005/8/layout/cycle3"/>
    <dgm:cxn modelId="{9C69771E-BDD7-4E04-9079-ABB213F1AC50}" type="presOf" srcId="{660D52B5-5B7E-4BFF-955A-E30859EEE001}" destId="{4F5E8D6B-B0CE-4952-BE70-1DB4FD17F819}" srcOrd="0" destOrd="0" presId="urn:microsoft.com/office/officeart/2005/8/layout/cycle3"/>
    <dgm:cxn modelId="{EE67D644-9470-48C6-911B-B09D37032E9E}" type="presOf" srcId="{29E5165F-A034-443D-B178-B859D248D9FF}" destId="{B471A9E5-3365-460D-8D8B-14DDD9E91807}" srcOrd="0" destOrd="0" presId="urn:microsoft.com/office/officeart/2005/8/layout/cycle3"/>
    <dgm:cxn modelId="{E31406AD-6094-47A2-B31A-C868C7F8D3CC}" type="presParOf" srcId="{542A4240-FC98-46CC-88C3-F153D22BB2F8}" destId="{65227451-F304-4A63-AA4F-3BBE5E0CAE95}" srcOrd="0" destOrd="0" presId="urn:microsoft.com/office/officeart/2005/8/layout/cycle3"/>
    <dgm:cxn modelId="{65DEBAB6-D6C9-44CB-8602-A2663488510D}" type="presParOf" srcId="{65227451-F304-4A63-AA4F-3BBE5E0CAE95}" destId="{4FB47BD3-324B-4A0C-88E1-130BA46E2081}" srcOrd="0" destOrd="0" presId="urn:microsoft.com/office/officeart/2005/8/layout/cycle3"/>
    <dgm:cxn modelId="{F00CCFE8-F0E2-4FE8-9A0F-8DA21D4CEADE}" type="presParOf" srcId="{65227451-F304-4A63-AA4F-3BBE5E0CAE95}" destId="{E7E77F53-8EA7-4D68-AF43-9E9FD8B3D738}" srcOrd="1" destOrd="0" presId="urn:microsoft.com/office/officeart/2005/8/layout/cycle3"/>
    <dgm:cxn modelId="{71A94F59-FEC4-4895-87B2-F82F87773C16}" type="presParOf" srcId="{65227451-F304-4A63-AA4F-3BBE5E0CAE95}" destId="{D126C33B-8221-4593-A275-0508F45D94D1}" srcOrd="2" destOrd="0" presId="urn:microsoft.com/office/officeart/2005/8/layout/cycle3"/>
    <dgm:cxn modelId="{9AF7BD85-7882-441E-862B-D7776B789610}" type="presParOf" srcId="{65227451-F304-4A63-AA4F-3BBE5E0CAE95}" destId="{4AD0728D-0D79-4E94-94B1-142A46C4BBBC}" srcOrd="3" destOrd="0" presId="urn:microsoft.com/office/officeart/2005/8/layout/cycle3"/>
    <dgm:cxn modelId="{5C1076BD-0DEB-437F-BF32-CF618495CFDF}" type="presParOf" srcId="{65227451-F304-4A63-AA4F-3BBE5E0CAE95}" destId="{4F5E8D6B-B0CE-4952-BE70-1DB4FD17F819}" srcOrd="4" destOrd="0" presId="urn:microsoft.com/office/officeart/2005/8/layout/cycle3"/>
    <dgm:cxn modelId="{FCA3FF3C-CAFD-41E2-A38C-67A503E9B0A0}" type="presParOf" srcId="{65227451-F304-4A63-AA4F-3BBE5E0CAE95}" destId="{A59F2E83-D524-4904-80C1-CA6B0B6DFEDE}" srcOrd="5" destOrd="0" presId="urn:microsoft.com/office/officeart/2005/8/layout/cycle3"/>
    <dgm:cxn modelId="{3FFCDF15-E280-4D63-B3D6-374DD1A097E6}" type="presParOf" srcId="{65227451-F304-4A63-AA4F-3BBE5E0CAE95}" destId="{C5050BCC-7BE6-42F7-A4F3-8D6D2D2218DF}" srcOrd="6" destOrd="0" presId="urn:microsoft.com/office/officeart/2005/8/layout/cycle3"/>
    <dgm:cxn modelId="{A0BBF7FE-93DA-4314-8B9B-39615A9F7E87}" type="presParOf" srcId="{65227451-F304-4A63-AA4F-3BBE5E0CAE95}" destId="{B471A9E5-3365-460D-8D8B-14DDD9E91807}" srcOrd="7" destOrd="0" presId="urn:microsoft.com/office/officeart/2005/8/layout/cycle3"/>
    <dgm:cxn modelId="{1F9A3684-EDFF-4F2E-8AF4-4B4EAC15F2D9}" type="presParOf" srcId="{65227451-F304-4A63-AA4F-3BBE5E0CAE95}" destId="{1C25AAB7-8555-4FD8-9E97-3EA72C052539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77F53-8EA7-4D68-AF43-9E9FD8B3D738}">
      <dsp:nvSpPr>
        <dsp:cNvPr id="0" name=""/>
        <dsp:cNvSpPr/>
      </dsp:nvSpPr>
      <dsp:spPr>
        <a:xfrm>
          <a:off x="1689740" y="-39597"/>
          <a:ext cx="4792333" cy="4792333"/>
        </a:xfrm>
        <a:prstGeom prst="circularArrow">
          <a:avLst>
            <a:gd name="adj1" fmla="val 5544"/>
            <a:gd name="adj2" fmla="val 330680"/>
            <a:gd name="adj3" fmla="val 14639169"/>
            <a:gd name="adj4" fmla="val 16879952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47BD3-324B-4A0C-88E1-130BA46E2081}">
      <dsp:nvSpPr>
        <dsp:cNvPr id="0" name=""/>
        <dsp:cNvSpPr/>
      </dsp:nvSpPr>
      <dsp:spPr>
        <a:xfrm>
          <a:off x="3405587" y="2848"/>
          <a:ext cx="1360639" cy="6803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Racism</a:t>
          </a:r>
        </a:p>
      </dsp:txBody>
      <dsp:txXfrm>
        <a:off x="3438797" y="36058"/>
        <a:ext cx="1294219" cy="613899"/>
      </dsp:txXfrm>
    </dsp:sp>
    <dsp:sp modelId="{D126C33B-8221-4593-A275-0508F45D94D1}">
      <dsp:nvSpPr>
        <dsp:cNvPr id="0" name=""/>
        <dsp:cNvSpPr/>
      </dsp:nvSpPr>
      <dsp:spPr>
        <a:xfrm>
          <a:off x="4850658" y="601416"/>
          <a:ext cx="1360639" cy="6803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Income</a:t>
          </a:r>
        </a:p>
      </dsp:txBody>
      <dsp:txXfrm>
        <a:off x="4883868" y="634626"/>
        <a:ext cx="1294219" cy="613899"/>
      </dsp:txXfrm>
    </dsp:sp>
    <dsp:sp modelId="{4AD0728D-0D79-4E94-94B1-142A46C4BBBC}">
      <dsp:nvSpPr>
        <dsp:cNvPr id="0" name=""/>
        <dsp:cNvSpPr/>
      </dsp:nvSpPr>
      <dsp:spPr>
        <a:xfrm>
          <a:off x="5449226" y="2046487"/>
          <a:ext cx="1360639" cy="6803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Living Conditions</a:t>
          </a:r>
        </a:p>
      </dsp:txBody>
      <dsp:txXfrm>
        <a:off x="5482436" y="2079697"/>
        <a:ext cx="1294219" cy="613899"/>
      </dsp:txXfrm>
    </dsp:sp>
    <dsp:sp modelId="{4F5E8D6B-B0CE-4952-BE70-1DB4FD17F819}">
      <dsp:nvSpPr>
        <dsp:cNvPr id="0" name=""/>
        <dsp:cNvSpPr/>
      </dsp:nvSpPr>
      <dsp:spPr>
        <a:xfrm>
          <a:off x="4850658" y="3491558"/>
          <a:ext cx="1360639" cy="6803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Age</a:t>
          </a:r>
        </a:p>
      </dsp:txBody>
      <dsp:txXfrm>
        <a:off x="4883868" y="3524768"/>
        <a:ext cx="1294219" cy="613899"/>
      </dsp:txXfrm>
    </dsp:sp>
    <dsp:sp modelId="{A59F2E83-D524-4904-80C1-CA6B0B6DFEDE}">
      <dsp:nvSpPr>
        <dsp:cNvPr id="0" name=""/>
        <dsp:cNvSpPr/>
      </dsp:nvSpPr>
      <dsp:spPr>
        <a:xfrm>
          <a:off x="3405587" y="4090126"/>
          <a:ext cx="1360639" cy="68031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Location</a:t>
          </a:r>
        </a:p>
      </dsp:txBody>
      <dsp:txXfrm>
        <a:off x="3438797" y="4123336"/>
        <a:ext cx="1294219" cy="613899"/>
      </dsp:txXfrm>
    </dsp:sp>
    <dsp:sp modelId="{C5050BCC-7BE6-42F7-A4F3-8D6D2D2218DF}">
      <dsp:nvSpPr>
        <dsp:cNvPr id="0" name=""/>
        <dsp:cNvSpPr/>
      </dsp:nvSpPr>
      <dsp:spPr>
        <a:xfrm>
          <a:off x="1960516" y="3491558"/>
          <a:ext cx="1360639" cy="6803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Occupation</a:t>
          </a:r>
        </a:p>
      </dsp:txBody>
      <dsp:txXfrm>
        <a:off x="1993726" y="3524768"/>
        <a:ext cx="1294219" cy="613899"/>
      </dsp:txXfrm>
    </dsp:sp>
    <dsp:sp modelId="{B471A9E5-3365-460D-8D8B-14DDD9E91807}">
      <dsp:nvSpPr>
        <dsp:cNvPr id="0" name=""/>
        <dsp:cNvSpPr/>
      </dsp:nvSpPr>
      <dsp:spPr>
        <a:xfrm>
          <a:off x="1361948" y="2046487"/>
          <a:ext cx="1360639" cy="6803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Health</a:t>
          </a:r>
        </a:p>
      </dsp:txBody>
      <dsp:txXfrm>
        <a:off x="1395158" y="2079697"/>
        <a:ext cx="1294219" cy="613899"/>
      </dsp:txXfrm>
    </dsp:sp>
    <dsp:sp modelId="{1C25AAB7-8555-4FD8-9E97-3EA72C052539}">
      <dsp:nvSpPr>
        <dsp:cNvPr id="0" name=""/>
        <dsp:cNvSpPr/>
      </dsp:nvSpPr>
      <dsp:spPr>
        <a:xfrm>
          <a:off x="1960516" y="601416"/>
          <a:ext cx="1360639" cy="6803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Language Barriers</a:t>
          </a:r>
        </a:p>
      </dsp:txBody>
      <dsp:txXfrm>
        <a:off x="1993726" y="634626"/>
        <a:ext cx="1294219" cy="613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92D7D8-556D-4056-B48A-637169E1E764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7D10E0-5009-45F9-8083-6EE4048F5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65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ADB9E1-A660-4BC5-BCA4-BB4DCD01557C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6EED1D-03FB-4E19-BF12-12A48980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5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45F1-5DEB-45BB-BFF9-963DD8C2BA6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499D-FA6B-4A90-808F-078B57A98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8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45F1-5DEB-45BB-BFF9-963DD8C2BA6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499D-FA6B-4A90-808F-078B57A98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45F1-5DEB-45BB-BFF9-963DD8C2BA6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499D-FA6B-4A90-808F-078B57A98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45F1-5DEB-45BB-BFF9-963DD8C2BA6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499D-FA6B-4A90-808F-078B57A98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45F1-5DEB-45BB-BFF9-963DD8C2BA6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499D-FA6B-4A90-808F-078B57A98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2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45F1-5DEB-45BB-BFF9-963DD8C2BA6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499D-FA6B-4A90-808F-078B57A98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45F1-5DEB-45BB-BFF9-963DD8C2BA6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499D-FA6B-4A90-808F-078B57A98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0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45F1-5DEB-45BB-BFF9-963DD8C2BA6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499D-FA6B-4A90-808F-078B57A98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45F1-5DEB-45BB-BFF9-963DD8C2BA6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499D-FA6B-4A90-808F-078B57A98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9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45F1-5DEB-45BB-BFF9-963DD8C2BA6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499D-FA6B-4A90-808F-078B57A98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2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45F1-5DEB-45BB-BFF9-963DD8C2BA6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499D-FA6B-4A90-808F-078B57A98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8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E45F1-5DEB-45BB-BFF9-963DD8C2BA6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8499D-FA6B-4A90-808F-078B57A98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3581400"/>
            <a:ext cx="5105400" cy="1231392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latin typeface="Franklin Gothic Medium Cond" panose="020B0606030402020204" pitchFamily="34" charset="0"/>
              </a:rPr>
              <a:t>Preparing for Climate 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495800"/>
            <a:ext cx="6400800" cy="16002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2400" dirty="0">
                <a:solidFill>
                  <a:srgbClr val="63666A"/>
                </a:solidFill>
              </a:rPr>
              <a:t>Presentation to the Planning Commission</a:t>
            </a:r>
          </a:p>
          <a:p>
            <a:pPr algn="r"/>
            <a:endParaRPr lang="en-US" sz="2400" dirty="0">
              <a:solidFill>
                <a:srgbClr val="63666A"/>
              </a:solidFill>
            </a:endParaRPr>
          </a:p>
          <a:p>
            <a:pPr algn="r"/>
            <a:r>
              <a:rPr lang="en-US" sz="2400" dirty="0">
                <a:solidFill>
                  <a:srgbClr val="63666A"/>
                </a:solidFill>
              </a:rPr>
              <a:t>Seattle Office of Sustainability &amp; Environment</a:t>
            </a:r>
          </a:p>
          <a:p>
            <a:pPr algn="r"/>
            <a:r>
              <a:rPr lang="en-US" sz="2400" dirty="0">
                <a:solidFill>
                  <a:srgbClr val="63666A"/>
                </a:solidFill>
              </a:rPr>
              <a:t>Tracy Morgenstern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6" y="414527"/>
            <a:ext cx="3332087" cy="313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33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-152400"/>
            <a:ext cx="9220200" cy="1143000"/>
          </a:xfrm>
          <a:prstGeom prst="rect">
            <a:avLst/>
          </a:prstGeom>
          <a:solidFill>
            <a:srgbClr val="00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Land Use Actions -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95400"/>
            <a:ext cx="8229600" cy="4983163"/>
          </a:xfrm>
          <a:noFill/>
        </p:spPr>
        <p:txBody>
          <a:bodyPr>
            <a:normAutofit/>
          </a:bodyPr>
          <a:lstStyle/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dirty="0"/>
              <a:t>Mitigate heat islands (trees, GSI,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dirty="0"/>
              <a:t>Incorporate preparedness and passive survivability into planning and </a:t>
            </a:r>
            <a:r>
              <a:rPr lang="en-US" dirty="0" err="1"/>
              <a:t>dev’t</a:t>
            </a:r>
            <a:r>
              <a:rPr lang="en-US" dirty="0"/>
              <a:t> processes</a:t>
            </a:r>
          </a:p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dirty="0"/>
              <a:t>Incent or require building upgrades to improve preparedness (passive cooling, energy storage, daylighting, </a:t>
            </a:r>
            <a:r>
              <a:rPr lang="en-US"/>
              <a:t>passive survivability, etc.)</a:t>
            </a:r>
            <a:endParaRPr lang="en-US" dirty="0"/>
          </a:p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dirty="0"/>
              <a:t>Consider impacts on communities of color and prioritize programs to mitigate those impacts</a:t>
            </a:r>
          </a:p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endParaRPr lang="en-US" dirty="0"/>
          </a:p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endParaRPr lang="en-US" dirty="0"/>
          </a:p>
          <a:p>
            <a:pPr marL="0" lvl="0" indent="0">
              <a:buClr>
                <a:srgbClr val="00A499"/>
              </a:buClr>
              <a:buSzPct val="50000"/>
              <a:buNone/>
            </a:pPr>
            <a:endParaRPr lang="en-US" dirty="0"/>
          </a:p>
          <a:p>
            <a:pPr lvl="0"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endParaRPr lang="en-US" sz="5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15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-152400"/>
            <a:ext cx="9220200" cy="1143000"/>
          </a:xfrm>
          <a:prstGeom prst="rect">
            <a:avLst/>
          </a:prstGeom>
          <a:solidFill>
            <a:srgbClr val="00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Land Use Actions - Floodplain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95400"/>
            <a:ext cx="8229600" cy="4983163"/>
          </a:xfrm>
          <a:noFill/>
        </p:spPr>
        <p:txBody>
          <a:bodyPr>
            <a:normAutofit/>
          </a:bodyPr>
          <a:lstStyle/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dirty="0"/>
              <a:t>Evaluate benefits/costs of participating in CRS</a:t>
            </a:r>
          </a:p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dirty="0"/>
              <a:t>Review Floodplain Ordinance &amp; update maps</a:t>
            </a:r>
          </a:p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dirty="0"/>
              <a:t>Consider rolling easements in next Shoreline Master Plan update</a:t>
            </a:r>
          </a:p>
          <a:p>
            <a:pPr marL="0" lvl="0" indent="0">
              <a:buClr>
                <a:srgbClr val="00A499"/>
              </a:buClr>
              <a:buSzPct val="50000"/>
              <a:buNone/>
            </a:pPr>
            <a:endParaRPr lang="en-US" dirty="0"/>
          </a:p>
          <a:p>
            <a:pPr lvl="0"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endParaRPr lang="en-US" sz="5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657600"/>
            <a:ext cx="5791200" cy="33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7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-152400"/>
            <a:ext cx="9220200" cy="1143000"/>
          </a:xfrm>
          <a:prstGeom prst="rect">
            <a:avLst/>
          </a:prstGeom>
          <a:solidFill>
            <a:srgbClr val="00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Land Use Actions – Landslide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95400"/>
            <a:ext cx="8229600" cy="4983163"/>
          </a:xfrm>
          <a:noFill/>
        </p:spPr>
        <p:txBody>
          <a:bodyPr>
            <a:normAutofit/>
          </a:bodyPr>
          <a:lstStyle/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dirty="0"/>
              <a:t>Maintain citywide landslide data resource </a:t>
            </a:r>
          </a:p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dirty="0"/>
              <a:t>Update the Landslide study</a:t>
            </a:r>
          </a:p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dirty="0"/>
              <a:t>Evaluate mechanisms to support private drainage improvements</a:t>
            </a:r>
          </a:p>
          <a:p>
            <a:pPr marL="0" lvl="0" indent="0">
              <a:buClr>
                <a:srgbClr val="00A499"/>
              </a:buClr>
              <a:buSzPct val="50000"/>
              <a:buNone/>
            </a:pPr>
            <a:endParaRPr lang="en-US" dirty="0"/>
          </a:p>
          <a:p>
            <a:pPr lvl="0"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endParaRPr lang="en-US" sz="5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771166"/>
            <a:ext cx="4572000" cy="303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92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-152400"/>
            <a:ext cx="9220200" cy="1143000"/>
          </a:xfrm>
          <a:prstGeom prst="rect">
            <a:avLst/>
          </a:prstGeom>
          <a:solidFill>
            <a:srgbClr val="00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Built Environment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95400"/>
            <a:ext cx="8229600" cy="4983163"/>
          </a:xfrm>
          <a:noFill/>
        </p:spPr>
        <p:txBody>
          <a:bodyPr>
            <a:normAutofit lnSpcReduction="10000"/>
          </a:bodyPr>
          <a:lstStyle/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dirty="0"/>
              <a:t>Evaluate code opportunities to minimize energy use, particularly passive envelope strategies</a:t>
            </a:r>
          </a:p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dirty="0"/>
              <a:t>Evaluate ASHRAE cooling temperature design standards</a:t>
            </a:r>
          </a:p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dirty="0"/>
              <a:t>Support efficiency upgrades including use of heat pumps which also provide cooling</a:t>
            </a:r>
          </a:p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dirty="0"/>
              <a:t>Encourage use of shade trees</a:t>
            </a:r>
          </a:p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dirty="0"/>
              <a:t>Support adoption of heat pumps in community gathering places</a:t>
            </a:r>
          </a:p>
          <a:p>
            <a:pPr marL="0" indent="0">
              <a:buClr>
                <a:srgbClr val="00A499"/>
              </a:buClr>
              <a:buSzPct val="50000"/>
              <a:buNone/>
            </a:pPr>
            <a:endParaRPr lang="en-US" dirty="0"/>
          </a:p>
          <a:p>
            <a:pPr marL="0" lvl="0" indent="0">
              <a:buClr>
                <a:srgbClr val="00A499"/>
              </a:buClr>
              <a:buSzPct val="50000"/>
              <a:buNone/>
            </a:pPr>
            <a:endParaRPr lang="en-US" dirty="0"/>
          </a:p>
          <a:p>
            <a:pPr lvl="0"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endParaRPr lang="en-US" sz="5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62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0"/>
            <a:ext cx="9144000" cy="1143000"/>
          </a:xfrm>
          <a:prstGeom prst="rect">
            <a:avLst/>
          </a:prstGeom>
          <a:solidFill>
            <a:srgbClr val="00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Equity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831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/>
              <a:t>Reduce disproportionate climate risk and help ensure that the benefits and burdens of preparedness strategies are equitably shared:</a:t>
            </a:r>
          </a:p>
          <a:p>
            <a:pPr lvl="0"/>
            <a:r>
              <a:rPr lang="en-US" sz="2800" dirty="0"/>
              <a:t>Prioritize actions that help communities of color and lower income communities moderate potential impacts and cope with the consequences of climate change.</a:t>
            </a:r>
          </a:p>
          <a:p>
            <a:pPr lvl="0"/>
            <a:r>
              <a:rPr lang="en-US" sz="2800" dirty="0"/>
              <a:t>Empower frontline communities as leaders in the planning process.</a:t>
            </a:r>
          </a:p>
          <a:p>
            <a:pPr marL="0" indent="0">
              <a:buClr>
                <a:srgbClr val="00A499"/>
              </a:buClr>
              <a:buSzPct val="50000"/>
              <a:buNone/>
            </a:pPr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40034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0"/>
            <a:ext cx="9144000" cy="1143000"/>
          </a:xfrm>
          <a:prstGeom prst="rect">
            <a:avLst/>
          </a:prstGeom>
          <a:solidFill>
            <a:srgbClr val="00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Equity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83163"/>
          </a:xfrm>
        </p:spPr>
        <p:txBody>
          <a:bodyPr>
            <a:normAutofit fontScale="92500"/>
          </a:bodyPr>
          <a:lstStyle/>
          <a:p>
            <a:pPr lvl="0">
              <a:buClr>
                <a:srgbClr val="00A499"/>
              </a:buClr>
              <a:buFont typeface="Wingdings" panose="05000000000000000000" pitchFamily="2" charset="2"/>
              <a:buChar char="S"/>
            </a:pPr>
            <a:r>
              <a:rPr lang="en-US" sz="2800" dirty="0"/>
              <a:t>Develop an equitable climate preparedness planning tool to help:</a:t>
            </a:r>
          </a:p>
          <a:p>
            <a:pPr lvl="1">
              <a:buClr>
                <a:srgbClr val="00A499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Identify who is benefiting/burdened by climate change and adaptation strategies</a:t>
            </a:r>
          </a:p>
          <a:p>
            <a:pPr lvl="1">
              <a:buClr>
                <a:srgbClr val="00A499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Identify equitable adaptation strategies that function at the root causes of disproportionate vulnerability</a:t>
            </a:r>
          </a:p>
          <a:p>
            <a:pPr lvl="1">
              <a:buClr>
                <a:srgbClr val="00A499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Conduct community-driven planning</a:t>
            </a:r>
          </a:p>
          <a:p>
            <a:pPr lvl="0">
              <a:buClr>
                <a:srgbClr val="00A499"/>
              </a:buClr>
              <a:buFont typeface="Wingdings" panose="05000000000000000000" pitchFamily="2" charset="2"/>
              <a:buChar char="S"/>
            </a:pPr>
            <a:r>
              <a:rPr lang="en-US" sz="2800" dirty="0"/>
              <a:t>Prioritize designated EEI Focus Areas and Populations.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S"/>
            </a:pPr>
            <a:r>
              <a:rPr lang="en-US" sz="2800" dirty="0"/>
              <a:t>Design planning processes to include community as partners, sharing decision-making power.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S"/>
            </a:pPr>
            <a:r>
              <a:rPr lang="en-US" sz="2800" dirty="0"/>
              <a:t>Foster social cohesion, a key factor in community resilience, through engagement and planning processes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4735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043" y="5181600"/>
            <a:ext cx="64008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63666A"/>
                </a:solidFill>
              </a:rPr>
              <a:t>Seattle Office of Sustainability &amp; Environment</a:t>
            </a:r>
          </a:p>
          <a:p>
            <a:r>
              <a:rPr lang="en-US" sz="2400" dirty="0">
                <a:solidFill>
                  <a:srgbClr val="63666A"/>
                </a:solidFill>
              </a:rPr>
              <a:t>www.seattle.gov/environment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43" y="2743200"/>
            <a:ext cx="2438400" cy="22951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12954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Questions &amp; Comments</a:t>
            </a:r>
          </a:p>
        </p:txBody>
      </p:sp>
    </p:spTree>
    <p:extLst>
      <p:ext uri="{BB962C8B-B14F-4D97-AF65-F5344CB8AC3E}">
        <p14:creationId xmlns:p14="http://schemas.microsoft.com/office/powerpoint/2010/main" val="314893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sz="4400" dirty="0"/>
              <a:t>Temperature </a:t>
            </a:r>
          </a:p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sz="4400" dirty="0"/>
              <a:t>Precipitation</a:t>
            </a:r>
          </a:p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sz="4400" dirty="0"/>
              <a:t>Sea level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http://cloud1.wsbcdn.com/blog/wp-content/uploads/2012/12/HighTide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54966"/>
            <a:ext cx="5105400" cy="33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-152400"/>
            <a:ext cx="9220200" cy="1143000"/>
          </a:xfrm>
          <a:prstGeom prst="rect">
            <a:avLst/>
          </a:prstGeom>
          <a:solidFill>
            <a:srgbClr val="00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Climate Change in the Pacific </a:t>
            </a:r>
            <a:r>
              <a:rPr lang="en-US" sz="4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Northwest</a:t>
            </a:r>
          </a:p>
        </p:txBody>
      </p:sp>
    </p:spTree>
    <p:extLst>
      <p:ext uri="{BB962C8B-B14F-4D97-AF65-F5344CB8AC3E}">
        <p14:creationId xmlns:p14="http://schemas.microsoft.com/office/powerpoint/2010/main" val="62733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-152400"/>
            <a:ext cx="9372600" cy="1143000"/>
          </a:xfrm>
          <a:prstGeom prst="rect">
            <a:avLst/>
          </a:prstGeom>
          <a:solidFill>
            <a:srgbClr val="00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Equitable Climate Preparedness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945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Clr>
                <a:srgbClr val="00A499"/>
              </a:buClr>
              <a:buSzPct val="50000"/>
              <a:buNone/>
            </a:pPr>
            <a:r>
              <a:rPr lang="en-US" sz="3000" dirty="0"/>
              <a:t>“The effects of climate change threaten everyone, but they do not threaten all people equally.” </a:t>
            </a:r>
          </a:p>
          <a:p>
            <a:pPr marL="0" indent="0">
              <a:buClr>
                <a:srgbClr val="00A499"/>
              </a:buClr>
              <a:buSzPct val="50000"/>
              <a:buNone/>
            </a:pPr>
            <a:endParaRPr lang="en-US" sz="1400" dirty="0"/>
          </a:p>
          <a:p>
            <a:pPr marL="0" indent="0">
              <a:buClr>
                <a:srgbClr val="00A499"/>
              </a:buClr>
              <a:buSzPct val="50000"/>
              <a:buNone/>
            </a:pPr>
            <a:r>
              <a:rPr lang="en-US" sz="3000" dirty="0"/>
              <a:t>“The voices of frontline communities, the ones most impacted, usually don’t make it to the airwaves.”</a:t>
            </a:r>
          </a:p>
          <a:p>
            <a:pPr>
              <a:buClr>
                <a:srgbClr val="00A499"/>
              </a:buClr>
              <a:buSzPct val="50000"/>
              <a:buFontTx/>
              <a:buChar char="-"/>
            </a:pPr>
            <a:endParaRPr lang="en-US" sz="2000" i="1" dirty="0"/>
          </a:p>
          <a:p>
            <a:pPr>
              <a:buClr>
                <a:srgbClr val="00A499"/>
              </a:buClr>
              <a:buSzPct val="50000"/>
              <a:buFontTx/>
              <a:buChar char="-"/>
            </a:pPr>
            <a:r>
              <a:rPr lang="en-US" sz="2000" i="1" dirty="0"/>
              <a:t>Jacqui Patterson, Director</a:t>
            </a:r>
          </a:p>
          <a:p>
            <a:pPr marL="0" indent="0">
              <a:buClr>
                <a:srgbClr val="00A499"/>
              </a:buClr>
              <a:buSzPct val="50000"/>
              <a:buNone/>
            </a:pPr>
            <a:r>
              <a:rPr lang="en-US" sz="2000" i="1" dirty="0"/>
              <a:t>NAACP Climate Justice Initiative</a:t>
            </a: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962400"/>
            <a:ext cx="19812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514985" y="1828800"/>
          <a:ext cx="8171815" cy="4773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Factors</a:t>
            </a:r>
          </a:p>
        </p:txBody>
      </p:sp>
    </p:spTree>
    <p:extLst>
      <p:ext uri="{BB962C8B-B14F-4D97-AF65-F5344CB8AC3E}">
        <p14:creationId xmlns:p14="http://schemas.microsoft.com/office/powerpoint/2010/main" val="400784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-152400"/>
            <a:ext cx="9372600" cy="1143000"/>
          </a:xfrm>
          <a:prstGeom prst="rect">
            <a:avLst/>
          </a:prstGeom>
          <a:solidFill>
            <a:srgbClr val="00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Planning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sz="3000" b="1" dirty="0">
                <a:solidFill>
                  <a:srgbClr val="00A499"/>
                </a:solidFill>
              </a:rPr>
              <a:t>EQUITY</a:t>
            </a:r>
            <a:r>
              <a:rPr lang="en-US" sz="3000" dirty="0">
                <a:solidFill>
                  <a:srgbClr val="00A499"/>
                </a:solidFill>
              </a:rPr>
              <a:t>: </a:t>
            </a:r>
            <a:r>
              <a:rPr lang="en-US" sz="3000" dirty="0"/>
              <a:t>Prioritize actions that reduce risk and enhance resilience for communities with disproportionate climate risk.</a:t>
            </a:r>
          </a:p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endParaRPr lang="en-US" sz="3000" dirty="0"/>
          </a:p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sz="3000" b="1" dirty="0">
                <a:solidFill>
                  <a:srgbClr val="00A499"/>
                </a:solidFill>
              </a:rPr>
              <a:t>CO-BENEFITS</a:t>
            </a:r>
            <a:r>
              <a:rPr lang="en-US" sz="3000" dirty="0">
                <a:solidFill>
                  <a:srgbClr val="00A499"/>
                </a:solidFill>
              </a:rPr>
              <a:t>: </a:t>
            </a:r>
            <a:r>
              <a:rPr lang="en-US" sz="3000" dirty="0"/>
              <a:t>Design and implement resilience strategies that advance community goals.</a:t>
            </a:r>
          </a:p>
          <a:p>
            <a:pPr marL="0" indent="0">
              <a:buClr>
                <a:srgbClr val="00A499"/>
              </a:buClr>
              <a:buSzPct val="50000"/>
              <a:buNone/>
            </a:pPr>
            <a:endParaRPr lang="en-US" sz="3000" dirty="0"/>
          </a:p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sz="3000" b="1" dirty="0">
                <a:solidFill>
                  <a:srgbClr val="00A499"/>
                </a:solidFill>
              </a:rPr>
              <a:t>NATURAL SYSTEMS</a:t>
            </a:r>
            <a:r>
              <a:rPr lang="en-US" sz="3000" dirty="0">
                <a:solidFill>
                  <a:srgbClr val="00A499"/>
                </a:solidFill>
              </a:rPr>
              <a:t>: </a:t>
            </a:r>
            <a:r>
              <a:rPr lang="en-US" sz="3000" dirty="0"/>
              <a:t>Use nature-based solutions that leverage ecosystem services and foster natural systems resilience.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8170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-152400"/>
            <a:ext cx="9372600" cy="1143000"/>
          </a:xfrm>
          <a:prstGeom prst="rect">
            <a:avLst/>
          </a:prstGeom>
          <a:solidFill>
            <a:srgbClr val="00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Citywide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/>
              <a:t>Sea level rise capital projects guidance</a:t>
            </a:r>
          </a:p>
          <a:p>
            <a:r>
              <a:rPr lang="en-US" dirty="0"/>
              <a:t>Equitable climate preparedness planning and evaluation tool</a:t>
            </a:r>
          </a:p>
          <a:p>
            <a:pPr lvl="1"/>
            <a:r>
              <a:rPr lang="en-US" dirty="0"/>
              <a:t>Strategies </a:t>
            </a:r>
          </a:p>
          <a:p>
            <a:pPr lvl="1"/>
            <a:r>
              <a:rPr lang="en-US" dirty="0"/>
              <a:t>Community-driven planning</a:t>
            </a:r>
          </a:p>
          <a:p>
            <a:pPr lvl="0"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endParaRPr lang="en-US" sz="500" dirty="0"/>
          </a:p>
          <a:p>
            <a:pPr lvl="0"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endParaRPr lang="en-US" sz="500" dirty="0"/>
          </a:p>
          <a:p>
            <a:pPr lvl="0"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endParaRPr lang="en-US" dirty="0"/>
          </a:p>
          <a:p>
            <a:pPr lvl="0"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endParaRPr lang="en-US" sz="5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78179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2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-152400"/>
            <a:ext cx="9372600" cy="1143000"/>
          </a:xfrm>
          <a:prstGeom prst="rect">
            <a:avLst/>
          </a:prstGeom>
          <a:solidFill>
            <a:srgbClr val="00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Sectors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95400"/>
            <a:ext cx="8229600" cy="4525963"/>
          </a:xfrm>
          <a:noFill/>
        </p:spPr>
        <p:txBody>
          <a:bodyPr>
            <a:normAutofit/>
          </a:bodyPr>
          <a:lstStyle/>
          <a:p>
            <a:pPr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dirty="0"/>
              <a:t>Transportation</a:t>
            </a:r>
          </a:p>
          <a:p>
            <a:pPr lvl="0"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dirty="0"/>
              <a:t>Land Use &amp; the Built Environment</a:t>
            </a:r>
          </a:p>
          <a:p>
            <a:pPr lvl="0"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endParaRPr lang="en-US" sz="500" dirty="0"/>
          </a:p>
          <a:p>
            <a:pPr lvl="0"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dirty="0"/>
              <a:t>City Buildings </a:t>
            </a:r>
          </a:p>
          <a:p>
            <a:pPr lvl="0"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dirty="0"/>
              <a:t>Parks</a:t>
            </a:r>
          </a:p>
          <a:p>
            <a:pPr lvl="0"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endParaRPr lang="en-US" sz="500" dirty="0"/>
          </a:p>
          <a:p>
            <a:pPr lvl="0"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dirty="0"/>
              <a:t>Drainage &amp; Water Supply</a:t>
            </a:r>
          </a:p>
          <a:p>
            <a:pPr lvl="0"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dirty="0"/>
              <a:t>Electricity</a:t>
            </a:r>
          </a:p>
          <a:p>
            <a:pPr lvl="0"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r>
              <a:rPr lang="en-US" dirty="0"/>
              <a:t>Community Preparedness</a:t>
            </a:r>
          </a:p>
          <a:p>
            <a:pPr lvl="0"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endParaRPr lang="en-US" sz="500" dirty="0"/>
          </a:p>
          <a:p>
            <a:pPr lvl="0"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endParaRPr lang="en-US" sz="500" dirty="0"/>
          </a:p>
          <a:p>
            <a:pPr lvl="0"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endParaRPr lang="en-US" dirty="0"/>
          </a:p>
          <a:p>
            <a:pPr lvl="0"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endParaRPr lang="en-US" sz="5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i.usatoday.net/news/_photos/2009/07/30/seatt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73537"/>
            <a:ext cx="3578224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0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-152400"/>
            <a:ext cx="9220200" cy="1143000"/>
          </a:xfrm>
          <a:prstGeom prst="rect">
            <a:avLst/>
          </a:prstGeom>
          <a:solidFill>
            <a:srgbClr val="00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Land Use &amp; Built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2925763"/>
          </a:xfrm>
          <a:noFill/>
        </p:spPr>
        <p:txBody>
          <a:bodyPr>
            <a:normAutofit/>
          </a:bodyPr>
          <a:lstStyle/>
          <a:p>
            <a:pPr>
              <a:buClr>
                <a:srgbClr val="00A499"/>
              </a:buClr>
              <a:buSzPct val="50000"/>
            </a:pPr>
            <a:r>
              <a:rPr lang="en-US" sz="3600" dirty="0"/>
              <a:t>Flooding</a:t>
            </a:r>
          </a:p>
          <a:p>
            <a:pPr>
              <a:buClr>
                <a:srgbClr val="00A499"/>
              </a:buClr>
              <a:buSzPct val="50000"/>
            </a:pPr>
            <a:r>
              <a:rPr lang="en-US" sz="3600" dirty="0"/>
              <a:t>Landslides</a:t>
            </a:r>
          </a:p>
          <a:p>
            <a:pPr lvl="0"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endParaRPr lang="en-US" sz="5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9583" t="15926" r="20417" b="6297"/>
          <a:stretch/>
        </p:blipFill>
        <p:spPr>
          <a:xfrm>
            <a:off x="2590800" y="2175294"/>
            <a:ext cx="637467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41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-152400"/>
            <a:ext cx="9220200" cy="1143000"/>
          </a:xfrm>
          <a:prstGeom prst="rect">
            <a:avLst/>
          </a:prstGeom>
          <a:solidFill>
            <a:srgbClr val="00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Land Use &amp; Built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2925763"/>
          </a:xfrm>
          <a:noFill/>
        </p:spPr>
        <p:txBody>
          <a:bodyPr>
            <a:normAutofit/>
          </a:bodyPr>
          <a:lstStyle/>
          <a:p>
            <a:pPr>
              <a:buClr>
                <a:srgbClr val="00A499"/>
              </a:buClr>
              <a:buSzPct val="50000"/>
            </a:pPr>
            <a:r>
              <a:rPr lang="en-US" sz="3600" dirty="0"/>
              <a:t>Energy Management &amp; Cooling</a:t>
            </a:r>
          </a:p>
          <a:p>
            <a:pPr lvl="0">
              <a:buClr>
                <a:srgbClr val="00A499"/>
              </a:buClr>
              <a:buSzPct val="50000"/>
              <a:buFont typeface="Wingdings" panose="05000000000000000000" pitchFamily="2" charset="2"/>
              <a:buChar char="S"/>
            </a:pPr>
            <a:endParaRPr lang="en-US" sz="5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6000"/>
            <a:ext cx="6659592" cy="42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69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8717</TotalTime>
  <Words>481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Franklin Gothic Medium Cond</vt:lpstr>
      <vt:lpstr>Wingdings</vt:lpstr>
      <vt:lpstr>Office Theme</vt:lpstr>
      <vt:lpstr>Preparing for Climate Change</vt:lpstr>
      <vt:lpstr>Climate Change in the Pacific Northwest</vt:lpstr>
      <vt:lpstr>Equitable Climate Preparedness</vt:lpstr>
      <vt:lpstr>Vulnerability Factors</vt:lpstr>
      <vt:lpstr>Planning Priorities</vt:lpstr>
      <vt:lpstr>Citywide Actions</vt:lpstr>
      <vt:lpstr>Sectors</vt:lpstr>
      <vt:lpstr>Land Use &amp; Built Environment</vt:lpstr>
      <vt:lpstr>Land Use &amp; Built Environment</vt:lpstr>
      <vt:lpstr>Land Use Actions - Planning</vt:lpstr>
      <vt:lpstr>Land Use Actions - Floodplain</vt:lpstr>
      <vt:lpstr>Land Use Actions – Landslide Hazards</vt:lpstr>
      <vt:lpstr>Built Environment Actions</vt:lpstr>
      <vt:lpstr>Equity Goals</vt:lpstr>
      <vt:lpstr>Equity Actions</vt:lpstr>
      <vt:lpstr>PowerPoint Presentation</vt:lpstr>
    </vt:vector>
  </TitlesOfParts>
  <Company>City of Seattle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Neutral, Climate Ready Seattle’s Climate Protection Planning</dc:title>
  <dc:creator>Morgenstern, Tracy</dc:creator>
  <cp:lastModifiedBy>Morgenstern, Tracy</cp:lastModifiedBy>
  <cp:revision>81</cp:revision>
  <cp:lastPrinted>2016-07-08T00:26:08Z</cp:lastPrinted>
  <dcterms:created xsi:type="dcterms:W3CDTF">2015-03-11T17:22:23Z</dcterms:created>
  <dcterms:modified xsi:type="dcterms:W3CDTF">2016-11-08T01:31:03Z</dcterms:modified>
</cp:coreProperties>
</file>