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6" r:id="rId2"/>
    <p:sldId id="257" r:id="rId3"/>
    <p:sldId id="268" r:id="rId4"/>
    <p:sldId id="269" r:id="rId5"/>
    <p:sldId id="270" r:id="rId6"/>
    <p:sldId id="271" r:id="rId7"/>
    <p:sldId id="285" r:id="rId8"/>
    <p:sldId id="279" r:id="rId9"/>
    <p:sldId id="274" r:id="rId10"/>
    <p:sldId id="281" r:id="rId11"/>
    <p:sldId id="283" r:id="rId12"/>
    <p:sldId id="284" r:id="rId13"/>
    <p:sldId id="275" r:id="rId14"/>
    <p:sldId id="280" r:id="rId15"/>
    <p:sldId id="286" r:id="rId1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, Jesseca" initials="B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85592" autoAdjust="0"/>
  </p:normalViewPr>
  <p:slideViewPr>
    <p:cSldViewPr snapToGrid="0">
      <p:cViewPr varScale="1">
        <p:scale>
          <a:sx n="83" d="100"/>
          <a:sy n="83" d="100"/>
        </p:scale>
        <p:origin x="-660" y="-9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971F0-46BC-4CFB-9DD3-CE468482E602}" type="doc">
      <dgm:prSet loTypeId="urn:microsoft.com/office/officeart/2005/8/layout/hProcess11" loCatId="process" qsTypeId="urn:microsoft.com/office/officeart/2005/8/quickstyle/simple2" qsCatId="simple" csTypeId="urn:microsoft.com/office/officeart/2005/8/colors/accent1_1" csCatId="accent1" phldr="1"/>
      <dgm:spPr/>
    </dgm:pt>
    <dgm:pt modelId="{954D0EE2-5643-4D35-AB8D-A63C4A77C9BD}">
      <dgm:prSet phldrT="[Text]"/>
      <dgm:spPr/>
      <dgm:t>
        <a:bodyPr/>
        <a:lstStyle/>
        <a:p>
          <a:pPr>
            <a:lnSpc>
              <a:spcPct val="85000"/>
            </a:lnSpc>
            <a:spcAft>
              <a:spcPts val="400"/>
            </a:spcAft>
          </a:pPr>
          <a:r>
            <a:rPr lang="en-US" b="1" dirty="0" smtClean="0"/>
            <a:t>Presentations &amp; Discussion </a:t>
          </a:r>
        </a:p>
        <a:p>
          <a:pPr>
            <a:lnSpc>
              <a:spcPct val="85000"/>
            </a:lnSpc>
            <a:spcAft>
              <a:spcPts val="400"/>
            </a:spcAft>
          </a:pPr>
          <a:r>
            <a:rPr lang="en-US" dirty="0" smtClean="0"/>
            <a:t>December 2015 - March 2016</a:t>
          </a:r>
          <a:endParaRPr lang="en-US" dirty="0"/>
        </a:p>
      </dgm:t>
    </dgm:pt>
    <dgm:pt modelId="{9D43073B-BAFD-4B66-9433-7402C7A1A9D9}" type="parTrans" cxnId="{BBF4DCA9-4F93-48FC-B8F6-DE4E1B313859}">
      <dgm:prSet/>
      <dgm:spPr/>
      <dgm:t>
        <a:bodyPr/>
        <a:lstStyle/>
        <a:p>
          <a:endParaRPr lang="en-US"/>
        </a:p>
      </dgm:t>
    </dgm:pt>
    <dgm:pt modelId="{FF88DCD4-9C20-41EE-964A-7C85352B6C38}" type="sibTrans" cxnId="{BBF4DCA9-4F93-48FC-B8F6-DE4E1B313859}">
      <dgm:prSet/>
      <dgm:spPr/>
      <dgm:t>
        <a:bodyPr/>
        <a:lstStyle/>
        <a:p>
          <a:endParaRPr lang="en-US"/>
        </a:p>
      </dgm:t>
    </dgm:pt>
    <dgm:pt modelId="{5F1876B6-C6A9-4A19-B2EE-071AE0F1F85F}">
      <dgm:prSet/>
      <dgm:spPr/>
      <dgm:t>
        <a:bodyPr/>
        <a:lstStyle/>
        <a:p>
          <a:pPr>
            <a:lnSpc>
              <a:spcPct val="85000"/>
            </a:lnSpc>
            <a:spcAft>
              <a:spcPts val="400"/>
            </a:spcAft>
          </a:pPr>
          <a:r>
            <a:rPr lang="en-US" b="1" dirty="0" smtClean="0"/>
            <a:t>Open House </a:t>
          </a:r>
          <a:r>
            <a:rPr lang="en-US" dirty="0" smtClean="0"/>
            <a:t>March 2016</a:t>
          </a:r>
        </a:p>
      </dgm:t>
    </dgm:pt>
    <dgm:pt modelId="{43C08DE9-D4CD-401F-9134-C9CBC054A4FE}" type="parTrans" cxnId="{0AA56DB2-D9AF-4B19-9F78-7FBC6BB7EEE5}">
      <dgm:prSet/>
      <dgm:spPr/>
      <dgm:t>
        <a:bodyPr/>
        <a:lstStyle/>
        <a:p>
          <a:endParaRPr lang="en-US"/>
        </a:p>
      </dgm:t>
    </dgm:pt>
    <dgm:pt modelId="{C9BD6898-DD14-4067-A330-8D0E8E060CE8}" type="sibTrans" cxnId="{0AA56DB2-D9AF-4B19-9F78-7FBC6BB7EEE5}">
      <dgm:prSet/>
      <dgm:spPr/>
      <dgm:t>
        <a:bodyPr/>
        <a:lstStyle/>
        <a:p>
          <a:endParaRPr lang="en-US"/>
        </a:p>
      </dgm:t>
    </dgm:pt>
    <dgm:pt modelId="{4E2780D8-584F-4FCE-91C3-F23DEFAD8E0B}">
      <dgm:prSet/>
      <dgm:spPr/>
      <dgm:t>
        <a:bodyPr/>
        <a:lstStyle/>
        <a:p>
          <a:pPr>
            <a:lnSpc>
              <a:spcPct val="85000"/>
            </a:lnSpc>
            <a:spcAft>
              <a:spcPts val="400"/>
            </a:spcAft>
          </a:pPr>
          <a:r>
            <a:rPr lang="en-US" b="1" dirty="0" smtClean="0"/>
            <a:t>Legislation to Council </a:t>
          </a:r>
        </a:p>
        <a:p>
          <a:pPr>
            <a:lnSpc>
              <a:spcPct val="85000"/>
            </a:lnSpc>
            <a:spcAft>
              <a:spcPts val="400"/>
            </a:spcAft>
          </a:pPr>
          <a:r>
            <a:rPr lang="en-US" dirty="0" smtClean="0"/>
            <a:t>May/June 2016</a:t>
          </a:r>
        </a:p>
      </dgm:t>
    </dgm:pt>
    <dgm:pt modelId="{1D85897C-3641-41BF-B160-30BC4FBAE0D4}" type="parTrans" cxnId="{A15DDEBD-C241-41D6-AA1E-08F1FD0D8AD2}">
      <dgm:prSet/>
      <dgm:spPr/>
      <dgm:t>
        <a:bodyPr/>
        <a:lstStyle/>
        <a:p>
          <a:endParaRPr lang="en-US"/>
        </a:p>
      </dgm:t>
    </dgm:pt>
    <dgm:pt modelId="{26F858BE-3BFA-4FC9-86FE-3476CB732F8E}" type="sibTrans" cxnId="{A15DDEBD-C241-41D6-AA1E-08F1FD0D8AD2}">
      <dgm:prSet/>
      <dgm:spPr/>
      <dgm:t>
        <a:bodyPr/>
        <a:lstStyle/>
        <a:p>
          <a:endParaRPr lang="en-US"/>
        </a:p>
      </dgm:t>
    </dgm:pt>
    <dgm:pt modelId="{DADC4222-BCAF-45B4-9DFF-F23FDF97F7EC}">
      <dgm:prSet/>
      <dgm:spPr/>
      <dgm:t>
        <a:bodyPr/>
        <a:lstStyle/>
        <a:p>
          <a:pPr>
            <a:lnSpc>
              <a:spcPct val="85000"/>
            </a:lnSpc>
            <a:spcAft>
              <a:spcPts val="400"/>
            </a:spcAft>
          </a:pPr>
          <a:r>
            <a:rPr lang="en-US" b="1" dirty="0" smtClean="0"/>
            <a:t>Potential Adoption </a:t>
          </a:r>
          <a:r>
            <a:rPr lang="en-US" dirty="0" smtClean="0"/>
            <a:t>September 2016</a:t>
          </a:r>
        </a:p>
      </dgm:t>
    </dgm:pt>
    <dgm:pt modelId="{DE448EFE-0FF6-4644-B16E-04063DDFDB24}" type="parTrans" cxnId="{AFBEF834-0736-415F-B381-9D6E9445B5DF}">
      <dgm:prSet/>
      <dgm:spPr/>
      <dgm:t>
        <a:bodyPr/>
        <a:lstStyle/>
        <a:p>
          <a:endParaRPr lang="en-US"/>
        </a:p>
      </dgm:t>
    </dgm:pt>
    <dgm:pt modelId="{0162B738-32CD-4A73-8CC7-3F2219231306}" type="sibTrans" cxnId="{AFBEF834-0736-415F-B381-9D6E9445B5DF}">
      <dgm:prSet/>
      <dgm:spPr/>
      <dgm:t>
        <a:bodyPr/>
        <a:lstStyle/>
        <a:p>
          <a:endParaRPr lang="en-US"/>
        </a:p>
      </dgm:t>
    </dgm:pt>
    <dgm:pt modelId="{94703F24-FD9B-4556-91D9-50FBE0D14656}" type="pres">
      <dgm:prSet presAssocID="{828971F0-46BC-4CFB-9DD3-CE468482E602}" presName="Name0" presStyleCnt="0">
        <dgm:presLayoutVars>
          <dgm:dir/>
          <dgm:resizeHandles val="exact"/>
        </dgm:presLayoutVars>
      </dgm:prSet>
      <dgm:spPr/>
    </dgm:pt>
    <dgm:pt modelId="{85A60C77-DC96-441A-8223-4FAE9BD20486}" type="pres">
      <dgm:prSet presAssocID="{828971F0-46BC-4CFB-9DD3-CE468482E602}" presName="arrow" presStyleLbl="bgShp" presStyleIdx="0" presStyleCnt="1"/>
      <dgm:spPr/>
    </dgm:pt>
    <dgm:pt modelId="{6628E28B-E610-4F2B-8E9C-0B4F26475E68}" type="pres">
      <dgm:prSet presAssocID="{828971F0-46BC-4CFB-9DD3-CE468482E602}" presName="points" presStyleCnt="0"/>
      <dgm:spPr/>
    </dgm:pt>
    <dgm:pt modelId="{4A82EA97-8E9A-4EEE-9A1A-1F6ADB901BAE}" type="pres">
      <dgm:prSet presAssocID="{954D0EE2-5643-4D35-AB8D-A63C4A77C9BD}" presName="compositeA" presStyleCnt="0"/>
      <dgm:spPr/>
    </dgm:pt>
    <dgm:pt modelId="{A28BD45F-CC60-4A67-B602-11E812E0AE77}" type="pres">
      <dgm:prSet presAssocID="{954D0EE2-5643-4D35-AB8D-A63C4A77C9B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6EF4-458D-43DC-A709-014B04E617B3}" type="pres">
      <dgm:prSet presAssocID="{954D0EE2-5643-4D35-AB8D-A63C4A77C9BD}" presName="circleA" presStyleLbl="node1" presStyleIdx="0" presStyleCnt="4"/>
      <dgm:spPr/>
    </dgm:pt>
    <dgm:pt modelId="{0E25FFF4-AD0E-4418-A6F5-1E5A5838EAF6}" type="pres">
      <dgm:prSet presAssocID="{954D0EE2-5643-4D35-AB8D-A63C4A77C9BD}" presName="spaceA" presStyleCnt="0"/>
      <dgm:spPr/>
    </dgm:pt>
    <dgm:pt modelId="{8475AD04-E4B5-4847-94B6-A77D330E5220}" type="pres">
      <dgm:prSet presAssocID="{FF88DCD4-9C20-41EE-964A-7C85352B6C38}" presName="space" presStyleCnt="0"/>
      <dgm:spPr/>
    </dgm:pt>
    <dgm:pt modelId="{BE803F2F-4429-4CFC-AD98-21323B443C98}" type="pres">
      <dgm:prSet presAssocID="{5F1876B6-C6A9-4A19-B2EE-071AE0F1F85F}" presName="compositeB" presStyleCnt="0"/>
      <dgm:spPr/>
    </dgm:pt>
    <dgm:pt modelId="{35F94D1D-0E32-405B-98B5-EF7130C96E84}" type="pres">
      <dgm:prSet presAssocID="{5F1876B6-C6A9-4A19-B2EE-071AE0F1F85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47F9D-2C7C-4DE4-B2D8-941705667BAD}" type="pres">
      <dgm:prSet presAssocID="{5F1876B6-C6A9-4A19-B2EE-071AE0F1F85F}" presName="circleB" presStyleLbl="node1" presStyleIdx="1" presStyleCnt="4"/>
      <dgm:spPr/>
    </dgm:pt>
    <dgm:pt modelId="{94AE73F3-74E8-4414-918F-6C94499B302F}" type="pres">
      <dgm:prSet presAssocID="{5F1876B6-C6A9-4A19-B2EE-071AE0F1F85F}" presName="spaceB" presStyleCnt="0"/>
      <dgm:spPr/>
    </dgm:pt>
    <dgm:pt modelId="{AC992151-49B6-4DB0-99BD-7606E20A458C}" type="pres">
      <dgm:prSet presAssocID="{C9BD6898-DD14-4067-A330-8D0E8E060CE8}" presName="space" presStyleCnt="0"/>
      <dgm:spPr/>
    </dgm:pt>
    <dgm:pt modelId="{9A5D216F-08C6-469F-9A8C-863D9658F745}" type="pres">
      <dgm:prSet presAssocID="{4E2780D8-584F-4FCE-91C3-F23DEFAD8E0B}" presName="compositeA" presStyleCnt="0"/>
      <dgm:spPr/>
    </dgm:pt>
    <dgm:pt modelId="{F7B4BF3C-F8EC-4CBC-853D-F49AF16F5394}" type="pres">
      <dgm:prSet presAssocID="{4E2780D8-584F-4FCE-91C3-F23DEFAD8E0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EBBBD-4B38-4883-B903-6F8BACD3E683}" type="pres">
      <dgm:prSet presAssocID="{4E2780D8-584F-4FCE-91C3-F23DEFAD8E0B}" presName="circleA" presStyleLbl="node1" presStyleIdx="2" presStyleCnt="4"/>
      <dgm:spPr/>
    </dgm:pt>
    <dgm:pt modelId="{89847C8C-31C7-4768-833C-BEB16385254F}" type="pres">
      <dgm:prSet presAssocID="{4E2780D8-584F-4FCE-91C3-F23DEFAD8E0B}" presName="spaceA" presStyleCnt="0"/>
      <dgm:spPr/>
    </dgm:pt>
    <dgm:pt modelId="{70380CEF-4248-4F4C-BFD5-0B0C46C33F30}" type="pres">
      <dgm:prSet presAssocID="{26F858BE-3BFA-4FC9-86FE-3476CB732F8E}" presName="space" presStyleCnt="0"/>
      <dgm:spPr/>
    </dgm:pt>
    <dgm:pt modelId="{189924C4-A4B9-47D8-A28F-FF218EE2B50C}" type="pres">
      <dgm:prSet presAssocID="{DADC4222-BCAF-45B4-9DFF-F23FDF97F7EC}" presName="compositeB" presStyleCnt="0"/>
      <dgm:spPr/>
    </dgm:pt>
    <dgm:pt modelId="{D94F5CA8-2D86-4569-808F-9E6DEB9602D6}" type="pres">
      <dgm:prSet presAssocID="{DADC4222-BCAF-45B4-9DFF-F23FDF97F7E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13551-5E5C-41F9-9E88-6D091E613740}" type="pres">
      <dgm:prSet presAssocID="{DADC4222-BCAF-45B4-9DFF-F23FDF97F7EC}" presName="circleB" presStyleLbl="node1" presStyleIdx="3" presStyleCnt="4"/>
      <dgm:spPr/>
    </dgm:pt>
    <dgm:pt modelId="{10A875A5-1297-4580-8B69-8481B6E34A1E}" type="pres">
      <dgm:prSet presAssocID="{DADC4222-BCAF-45B4-9DFF-F23FDF97F7EC}" presName="spaceB" presStyleCnt="0"/>
      <dgm:spPr/>
    </dgm:pt>
  </dgm:ptLst>
  <dgm:cxnLst>
    <dgm:cxn modelId="{8310BF77-48A3-4BD3-83CC-F10BFB7C2CD2}" type="presOf" srcId="{828971F0-46BC-4CFB-9DD3-CE468482E602}" destId="{94703F24-FD9B-4556-91D9-50FBE0D14656}" srcOrd="0" destOrd="0" presId="urn:microsoft.com/office/officeart/2005/8/layout/hProcess11"/>
    <dgm:cxn modelId="{577ECCDE-74A7-44E5-93C1-A926DF06BE18}" type="presOf" srcId="{5F1876B6-C6A9-4A19-B2EE-071AE0F1F85F}" destId="{35F94D1D-0E32-405B-98B5-EF7130C96E84}" srcOrd="0" destOrd="0" presId="urn:microsoft.com/office/officeart/2005/8/layout/hProcess11"/>
    <dgm:cxn modelId="{0AA56DB2-D9AF-4B19-9F78-7FBC6BB7EEE5}" srcId="{828971F0-46BC-4CFB-9DD3-CE468482E602}" destId="{5F1876B6-C6A9-4A19-B2EE-071AE0F1F85F}" srcOrd="1" destOrd="0" parTransId="{43C08DE9-D4CD-401F-9134-C9CBC054A4FE}" sibTransId="{C9BD6898-DD14-4067-A330-8D0E8E060CE8}"/>
    <dgm:cxn modelId="{BBF4DCA9-4F93-48FC-B8F6-DE4E1B313859}" srcId="{828971F0-46BC-4CFB-9DD3-CE468482E602}" destId="{954D0EE2-5643-4D35-AB8D-A63C4A77C9BD}" srcOrd="0" destOrd="0" parTransId="{9D43073B-BAFD-4B66-9433-7402C7A1A9D9}" sibTransId="{FF88DCD4-9C20-41EE-964A-7C85352B6C38}"/>
    <dgm:cxn modelId="{72BA6AEF-9A2F-4FC9-BEE2-71D61382F6A8}" type="presOf" srcId="{954D0EE2-5643-4D35-AB8D-A63C4A77C9BD}" destId="{A28BD45F-CC60-4A67-B602-11E812E0AE77}" srcOrd="0" destOrd="0" presId="urn:microsoft.com/office/officeart/2005/8/layout/hProcess11"/>
    <dgm:cxn modelId="{A15DDEBD-C241-41D6-AA1E-08F1FD0D8AD2}" srcId="{828971F0-46BC-4CFB-9DD3-CE468482E602}" destId="{4E2780D8-584F-4FCE-91C3-F23DEFAD8E0B}" srcOrd="2" destOrd="0" parTransId="{1D85897C-3641-41BF-B160-30BC4FBAE0D4}" sibTransId="{26F858BE-3BFA-4FC9-86FE-3476CB732F8E}"/>
    <dgm:cxn modelId="{AFBEF834-0736-415F-B381-9D6E9445B5DF}" srcId="{828971F0-46BC-4CFB-9DD3-CE468482E602}" destId="{DADC4222-BCAF-45B4-9DFF-F23FDF97F7EC}" srcOrd="3" destOrd="0" parTransId="{DE448EFE-0FF6-4644-B16E-04063DDFDB24}" sibTransId="{0162B738-32CD-4A73-8CC7-3F2219231306}"/>
    <dgm:cxn modelId="{1FBF944F-5D0D-4CF2-92DD-07535869BB9C}" type="presOf" srcId="{DADC4222-BCAF-45B4-9DFF-F23FDF97F7EC}" destId="{D94F5CA8-2D86-4569-808F-9E6DEB9602D6}" srcOrd="0" destOrd="0" presId="urn:microsoft.com/office/officeart/2005/8/layout/hProcess11"/>
    <dgm:cxn modelId="{64EBBB68-4610-4D13-9DF3-04432C22A257}" type="presOf" srcId="{4E2780D8-584F-4FCE-91C3-F23DEFAD8E0B}" destId="{F7B4BF3C-F8EC-4CBC-853D-F49AF16F5394}" srcOrd="0" destOrd="0" presId="urn:microsoft.com/office/officeart/2005/8/layout/hProcess11"/>
    <dgm:cxn modelId="{4C71B65A-F021-471E-9170-3F1FC9323F4B}" type="presParOf" srcId="{94703F24-FD9B-4556-91D9-50FBE0D14656}" destId="{85A60C77-DC96-441A-8223-4FAE9BD20486}" srcOrd="0" destOrd="0" presId="urn:microsoft.com/office/officeart/2005/8/layout/hProcess11"/>
    <dgm:cxn modelId="{996D4D8A-F261-494F-8532-850D07A30491}" type="presParOf" srcId="{94703F24-FD9B-4556-91D9-50FBE0D14656}" destId="{6628E28B-E610-4F2B-8E9C-0B4F26475E68}" srcOrd="1" destOrd="0" presId="urn:microsoft.com/office/officeart/2005/8/layout/hProcess11"/>
    <dgm:cxn modelId="{A242DD22-6FCD-4974-92F5-538A5C13F98F}" type="presParOf" srcId="{6628E28B-E610-4F2B-8E9C-0B4F26475E68}" destId="{4A82EA97-8E9A-4EEE-9A1A-1F6ADB901BAE}" srcOrd="0" destOrd="0" presId="urn:microsoft.com/office/officeart/2005/8/layout/hProcess11"/>
    <dgm:cxn modelId="{69DF1458-80E3-4058-BCC1-6AA795E0928D}" type="presParOf" srcId="{4A82EA97-8E9A-4EEE-9A1A-1F6ADB901BAE}" destId="{A28BD45F-CC60-4A67-B602-11E812E0AE77}" srcOrd="0" destOrd="0" presId="urn:microsoft.com/office/officeart/2005/8/layout/hProcess11"/>
    <dgm:cxn modelId="{4BC43956-9FDC-4A4F-AE45-5F9F50E4DAB6}" type="presParOf" srcId="{4A82EA97-8E9A-4EEE-9A1A-1F6ADB901BAE}" destId="{7DD66EF4-458D-43DC-A709-014B04E617B3}" srcOrd="1" destOrd="0" presId="urn:microsoft.com/office/officeart/2005/8/layout/hProcess11"/>
    <dgm:cxn modelId="{924F726D-C8A8-4C4B-B923-2461F4520841}" type="presParOf" srcId="{4A82EA97-8E9A-4EEE-9A1A-1F6ADB901BAE}" destId="{0E25FFF4-AD0E-4418-A6F5-1E5A5838EAF6}" srcOrd="2" destOrd="0" presId="urn:microsoft.com/office/officeart/2005/8/layout/hProcess11"/>
    <dgm:cxn modelId="{11B1C6A8-EE40-4FD0-8589-7F76E8EFF5DE}" type="presParOf" srcId="{6628E28B-E610-4F2B-8E9C-0B4F26475E68}" destId="{8475AD04-E4B5-4847-94B6-A77D330E5220}" srcOrd="1" destOrd="0" presId="urn:microsoft.com/office/officeart/2005/8/layout/hProcess11"/>
    <dgm:cxn modelId="{937E3B80-F720-4D46-B8A4-8B1E1B284D36}" type="presParOf" srcId="{6628E28B-E610-4F2B-8E9C-0B4F26475E68}" destId="{BE803F2F-4429-4CFC-AD98-21323B443C98}" srcOrd="2" destOrd="0" presId="urn:microsoft.com/office/officeart/2005/8/layout/hProcess11"/>
    <dgm:cxn modelId="{9E54C7C1-B174-461F-BC2C-43E5F1E72F97}" type="presParOf" srcId="{BE803F2F-4429-4CFC-AD98-21323B443C98}" destId="{35F94D1D-0E32-405B-98B5-EF7130C96E84}" srcOrd="0" destOrd="0" presId="urn:microsoft.com/office/officeart/2005/8/layout/hProcess11"/>
    <dgm:cxn modelId="{E5EEBF35-FB06-40CB-886A-8FCAF8A853A0}" type="presParOf" srcId="{BE803F2F-4429-4CFC-AD98-21323B443C98}" destId="{C3B47F9D-2C7C-4DE4-B2D8-941705667BAD}" srcOrd="1" destOrd="0" presId="urn:microsoft.com/office/officeart/2005/8/layout/hProcess11"/>
    <dgm:cxn modelId="{96E798B3-195A-4E79-A451-F855A4C0265D}" type="presParOf" srcId="{BE803F2F-4429-4CFC-AD98-21323B443C98}" destId="{94AE73F3-74E8-4414-918F-6C94499B302F}" srcOrd="2" destOrd="0" presId="urn:microsoft.com/office/officeart/2005/8/layout/hProcess11"/>
    <dgm:cxn modelId="{00904FA1-1B08-470A-B20B-342D6B518ABC}" type="presParOf" srcId="{6628E28B-E610-4F2B-8E9C-0B4F26475E68}" destId="{AC992151-49B6-4DB0-99BD-7606E20A458C}" srcOrd="3" destOrd="0" presId="urn:microsoft.com/office/officeart/2005/8/layout/hProcess11"/>
    <dgm:cxn modelId="{19452635-5B0E-40C2-AA2F-0A3B426B42A3}" type="presParOf" srcId="{6628E28B-E610-4F2B-8E9C-0B4F26475E68}" destId="{9A5D216F-08C6-469F-9A8C-863D9658F745}" srcOrd="4" destOrd="0" presId="urn:microsoft.com/office/officeart/2005/8/layout/hProcess11"/>
    <dgm:cxn modelId="{8A0CDAFB-F3D3-4968-99E3-B96F5B1BF442}" type="presParOf" srcId="{9A5D216F-08C6-469F-9A8C-863D9658F745}" destId="{F7B4BF3C-F8EC-4CBC-853D-F49AF16F5394}" srcOrd="0" destOrd="0" presId="urn:microsoft.com/office/officeart/2005/8/layout/hProcess11"/>
    <dgm:cxn modelId="{C26655EC-720C-4392-B2B8-7A453E56ED45}" type="presParOf" srcId="{9A5D216F-08C6-469F-9A8C-863D9658F745}" destId="{D24EBBBD-4B38-4883-B903-6F8BACD3E683}" srcOrd="1" destOrd="0" presId="urn:microsoft.com/office/officeart/2005/8/layout/hProcess11"/>
    <dgm:cxn modelId="{F02E878E-D62A-47F7-82CF-C699BA3BB605}" type="presParOf" srcId="{9A5D216F-08C6-469F-9A8C-863D9658F745}" destId="{89847C8C-31C7-4768-833C-BEB16385254F}" srcOrd="2" destOrd="0" presId="urn:microsoft.com/office/officeart/2005/8/layout/hProcess11"/>
    <dgm:cxn modelId="{B0C9AA6A-6E9D-473D-8660-7A99E59A5396}" type="presParOf" srcId="{6628E28B-E610-4F2B-8E9C-0B4F26475E68}" destId="{70380CEF-4248-4F4C-BFD5-0B0C46C33F30}" srcOrd="5" destOrd="0" presId="urn:microsoft.com/office/officeart/2005/8/layout/hProcess11"/>
    <dgm:cxn modelId="{7CA990F9-327E-4436-AB28-2B9087C6A6B6}" type="presParOf" srcId="{6628E28B-E610-4F2B-8E9C-0B4F26475E68}" destId="{189924C4-A4B9-47D8-A28F-FF218EE2B50C}" srcOrd="6" destOrd="0" presId="urn:microsoft.com/office/officeart/2005/8/layout/hProcess11"/>
    <dgm:cxn modelId="{BB71E381-4309-42E2-A0E7-83426B29E4A4}" type="presParOf" srcId="{189924C4-A4B9-47D8-A28F-FF218EE2B50C}" destId="{D94F5CA8-2D86-4569-808F-9E6DEB9602D6}" srcOrd="0" destOrd="0" presId="urn:microsoft.com/office/officeart/2005/8/layout/hProcess11"/>
    <dgm:cxn modelId="{B7673EAF-2D30-43C5-931F-984AC12271F7}" type="presParOf" srcId="{189924C4-A4B9-47D8-A28F-FF218EE2B50C}" destId="{BB313551-5E5C-41F9-9E88-6D091E613740}" srcOrd="1" destOrd="0" presId="urn:microsoft.com/office/officeart/2005/8/layout/hProcess11"/>
    <dgm:cxn modelId="{422F1A6C-2309-4B98-8FF3-4315E133FC38}" type="presParOf" srcId="{189924C4-A4B9-47D8-A28F-FF218EE2B50C}" destId="{10A875A5-1297-4580-8B69-8481B6E34A1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60C77-DC96-441A-8223-4FAE9BD20486}">
      <dsp:nvSpPr>
        <dsp:cNvPr id="0" name=""/>
        <dsp:cNvSpPr/>
      </dsp:nvSpPr>
      <dsp:spPr>
        <a:xfrm>
          <a:off x="0" y="1341119"/>
          <a:ext cx="9597061" cy="17881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BD45F-CC60-4A67-B602-11E812E0AE77}">
      <dsp:nvSpPr>
        <dsp:cNvPr id="0" name=""/>
        <dsp:cNvSpPr/>
      </dsp:nvSpPr>
      <dsp:spPr>
        <a:xfrm>
          <a:off x="4322" y="0"/>
          <a:ext cx="2079207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b="1" kern="1200" dirty="0" smtClean="0"/>
            <a:t>Presentations &amp; Discussion </a:t>
          </a:r>
        </a:p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kern="1200" dirty="0" smtClean="0"/>
            <a:t>December 2015 - March 2016</a:t>
          </a:r>
          <a:endParaRPr lang="en-US" sz="2100" kern="1200" dirty="0"/>
        </a:p>
      </dsp:txBody>
      <dsp:txXfrm>
        <a:off x="4322" y="0"/>
        <a:ext cx="2079207" cy="1788160"/>
      </dsp:txXfrm>
    </dsp:sp>
    <dsp:sp modelId="{7DD66EF4-458D-43DC-A709-014B04E617B3}">
      <dsp:nvSpPr>
        <dsp:cNvPr id="0" name=""/>
        <dsp:cNvSpPr/>
      </dsp:nvSpPr>
      <dsp:spPr>
        <a:xfrm>
          <a:off x="820406" y="2011680"/>
          <a:ext cx="447040" cy="447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F94D1D-0E32-405B-98B5-EF7130C96E84}">
      <dsp:nvSpPr>
        <dsp:cNvPr id="0" name=""/>
        <dsp:cNvSpPr/>
      </dsp:nvSpPr>
      <dsp:spPr>
        <a:xfrm>
          <a:off x="2187490" y="2682239"/>
          <a:ext cx="2079207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b="1" kern="1200" dirty="0" smtClean="0"/>
            <a:t>Open House </a:t>
          </a:r>
          <a:r>
            <a:rPr lang="en-US" sz="2100" kern="1200" dirty="0" smtClean="0"/>
            <a:t>March 2016</a:t>
          </a:r>
        </a:p>
      </dsp:txBody>
      <dsp:txXfrm>
        <a:off x="2187490" y="2682239"/>
        <a:ext cx="2079207" cy="1788160"/>
      </dsp:txXfrm>
    </dsp:sp>
    <dsp:sp modelId="{C3B47F9D-2C7C-4DE4-B2D8-941705667BAD}">
      <dsp:nvSpPr>
        <dsp:cNvPr id="0" name=""/>
        <dsp:cNvSpPr/>
      </dsp:nvSpPr>
      <dsp:spPr>
        <a:xfrm>
          <a:off x="3003573" y="2011680"/>
          <a:ext cx="447040" cy="447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4BF3C-F8EC-4CBC-853D-F49AF16F5394}">
      <dsp:nvSpPr>
        <dsp:cNvPr id="0" name=""/>
        <dsp:cNvSpPr/>
      </dsp:nvSpPr>
      <dsp:spPr>
        <a:xfrm>
          <a:off x="4370657" y="0"/>
          <a:ext cx="2079207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b="1" kern="1200" dirty="0" smtClean="0"/>
            <a:t>Legislation to Council </a:t>
          </a:r>
        </a:p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kern="1200" dirty="0" smtClean="0"/>
            <a:t>May/June 2016</a:t>
          </a:r>
        </a:p>
      </dsp:txBody>
      <dsp:txXfrm>
        <a:off x="4370657" y="0"/>
        <a:ext cx="2079207" cy="1788160"/>
      </dsp:txXfrm>
    </dsp:sp>
    <dsp:sp modelId="{D24EBBBD-4B38-4883-B903-6F8BACD3E683}">
      <dsp:nvSpPr>
        <dsp:cNvPr id="0" name=""/>
        <dsp:cNvSpPr/>
      </dsp:nvSpPr>
      <dsp:spPr>
        <a:xfrm>
          <a:off x="5186741" y="2011680"/>
          <a:ext cx="447040" cy="447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4F5CA8-2D86-4569-808F-9E6DEB9602D6}">
      <dsp:nvSpPr>
        <dsp:cNvPr id="0" name=""/>
        <dsp:cNvSpPr/>
      </dsp:nvSpPr>
      <dsp:spPr>
        <a:xfrm>
          <a:off x="6553824" y="2682239"/>
          <a:ext cx="2079207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85000"/>
            </a:lnSpc>
            <a:spcBef>
              <a:spcPct val="0"/>
            </a:spcBef>
            <a:spcAft>
              <a:spcPts val="400"/>
            </a:spcAft>
          </a:pPr>
          <a:r>
            <a:rPr lang="en-US" sz="2100" b="1" kern="1200" dirty="0" smtClean="0"/>
            <a:t>Potential Adoption </a:t>
          </a:r>
          <a:r>
            <a:rPr lang="en-US" sz="2100" kern="1200" dirty="0" smtClean="0"/>
            <a:t>September 2016</a:t>
          </a:r>
        </a:p>
      </dsp:txBody>
      <dsp:txXfrm>
        <a:off x="6553824" y="2682239"/>
        <a:ext cx="2079207" cy="1788160"/>
      </dsp:txXfrm>
    </dsp:sp>
    <dsp:sp modelId="{BB313551-5E5C-41F9-9E88-6D091E613740}">
      <dsp:nvSpPr>
        <dsp:cNvPr id="0" name=""/>
        <dsp:cNvSpPr/>
      </dsp:nvSpPr>
      <dsp:spPr>
        <a:xfrm>
          <a:off x="7369908" y="2011680"/>
          <a:ext cx="447040" cy="447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14AB3-0F58-46A1-88C2-FCDA1C28718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522E4-0F68-4937-8D47-6AD044E7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1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49AD0-689F-4A60-B692-4219D3E5B33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0CA043-0597-4EA3-B1BE-5C71D56A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62050"/>
            <a:ext cx="4060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Investing in Our Communities </a:t>
            </a:r>
          </a:p>
          <a:p>
            <a:r>
              <a:rPr lang="en-US" dirty="0"/>
              <a:t>Improving Transportation and Mobility – </a:t>
            </a:r>
          </a:p>
          <a:p>
            <a:r>
              <a:rPr lang="en-US" dirty="0"/>
              <a:t>Investing in Transit 85% increase this year</a:t>
            </a:r>
          </a:p>
          <a:p>
            <a:r>
              <a:rPr lang="en-US" dirty="0"/>
              <a:t>Prioritizing Safety on our roads for all users</a:t>
            </a:r>
          </a:p>
          <a:p>
            <a:r>
              <a:rPr lang="en-US" dirty="0" smtClean="0"/>
              <a:t>Advancing </a:t>
            </a:r>
            <a:r>
              <a:rPr lang="en-US" dirty="0"/>
              <a:t>Race and Social Equity – </a:t>
            </a:r>
          </a:p>
          <a:p>
            <a:r>
              <a:rPr lang="en-US" dirty="0"/>
              <a:t>Enacting Sick and Safe Leave so everyone can care for themselves or their loved ones</a:t>
            </a:r>
          </a:p>
          <a:p>
            <a:r>
              <a:rPr lang="en-US" dirty="0"/>
              <a:t>Removing barriers for employment, housing and City services</a:t>
            </a:r>
          </a:p>
          <a:p>
            <a:r>
              <a:rPr lang="en-US" dirty="0"/>
              <a:t>Improving Access to Preschool </a:t>
            </a:r>
          </a:p>
          <a:p>
            <a:r>
              <a:rPr lang="en-US" dirty="0"/>
              <a:t>Making way for 2,000 more kids to attend preschool an effective way to close the achievement gap</a:t>
            </a:r>
          </a:p>
          <a:p>
            <a:r>
              <a:rPr lang="en-US" dirty="0"/>
              <a:t>Improving Parks –</a:t>
            </a:r>
          </a:p>
          <a:p>
            <a:r>
              <a:rPr lang="en-US" dirty="0"/>
              <a:t> Improving equipment and user experience and prioritizing investments in the areas our city growing most.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A043-0597-4EA3-B1BE-5C71D56A6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A043-0597-4EA3-B1BE-5C71D56A6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4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examples of buildings $ and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A043-0597-4EA3-B1BE-5C71D56A61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examples of buildings $ and number</a:t>
            </a:r>
          </a:p>
          <a:p>
            <a:r>
              <a:rPr lang="en-US" baseline="0" dirty="0" smtClean="0"/>
              <a:t>Think it is important to comment on the legal frame again, like those that have been successfully implemented in other local 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A043-0597-4EA3-B1BE-5C71D56A61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Reiterate that the proposal</a:t>
            </a:r>
            <a:r>
              <a:rPr lang="en-US" baseline="0" dirty="0" smtClean="0"/>
              <a:t> will be rolled out in February after the community input.  It is important to let them know that this is how we </a:t>
            </a:r>
            <a:r>
              <a:rPr lang="en-US" baseline="0" smtClean="0"/>
              <a:t>will shape and then report back!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A043-0597-4EA3-B1BE-5C71D56A61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3433863"/>
            <a:ext cx="10058399" cy="957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7CC1-5648-4685-A663-74D254CED9BD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421D-CD29-460C-A72E-7B10BCEB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0"/>
            <a:ext cx="10058399" cy="957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4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3EE0-C0FC-49EF-942D-21E0DC94156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6512-088C-4325-94D3-D7ED153B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631931"/>
            <a:ext cx="7543800" cy="2705947"/>
          </a:xfrm>
        </p:spPr>
        <p:txBody>
          <a:bodyPr>
            <a:normAutofit/>
          </a:bodyPr>
          <a:lstStyle/>
          <a:p>
            <a:r>
              <a:rPr lang="en-US" dirty="0" smtClean="0"/>
              <a:t>City of Seattle Mandatory Housing Affordability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276620"/>
            <a:ext cx="7543800" cy="187653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program of Seattle’s </a:t>
            </a:r>
          </a:p>
          <a:p>
            <a:r>
              <a:rPr lang="en-US" dirty="0" smtClean="0"/>
              <a:t>Housing Affordability and Livability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Tower Example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0371" y="1093788"/>
            <a:ext cx="8674100" cy="58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maximum floor plate by 1,000 square feet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\mo_2014\Data\HALA TEAM\Downtown-SLU implementaiton\3 SEPA\Massing Study\Model images\Residential proposed back edges_annotat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/>
          <a:stretch/>
        </p:blipFill>
        <p:spPr bwMode="auto">
          <a:xfrm>
            <a:off x="285750" y="1971227"/>
            <a:ext cx="9395460" cy="51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Tower Example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0371" y="1093788"/>
            <a:ext cx="8674100" cy="58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\\mo_2014\Data\HALA TEAM\Downtown-SLU implementaiton\3 SEPA\Massing Study\Model images\Commercial current back edges_annota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2257"/>
            <a:ext cx="9601200" cy="51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Tower Example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0367" y="1093784"/>
            <a:ext cx="8674100" cy="58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maximum Floor Area Ratio by 0.5 to 1.0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902305"/>
            <a:ext cx="9601200" cy="51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360" y="2542248"/>
            <a:ext cx="8674100" cy="4076332"/>
          </a:xfrm>
        </p:spPr>
        <p:txBody>
          <a:bodyPr/>
          <a:lstStyle/>
          <a:p>
            <a:pPr marL="282575" indent="-282575"/>
            <a:r>
              <a:rPr lang="en-US" dirty="0" smtClean="0"/>
              <a:t>Tower Spacing in DOC2 zones</a:t>
            </a:r>
          </a:p>
          <a:p>
            <a:pPr marL="282575" indent="-282575"/>
            <a:r>
              <a:rPr lang="en-US" dirty="0" smtClean="0"/>
              <a:t>Tower Coverage in SLU zones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to be studied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308" y="1321987"/>
            <a:ext cx="899353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issues will also be studied as part of the implementation process in 2016: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 b="29716"/>
          <a:stretch/>
        </p:blipFill>
        <p:spPr>
          <a:xfrm>
            <a:off x="0" y="5212080"/>
            <a:ext cx="10058400" cy="256032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2849175"/>
              </p:ext>
            </p:extLst>
          </p:nvPr>
        </p:nvGraphicFramePr>
        <p:xfrm>
          <a:off x="230670" y="1005109"/>
          <a:ext cx="959706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57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outside Downtown/SLU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9" y="4472905"/>
            <a:ext cx="4762286" cy="2947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4"/>
          <a:stretch/>
        </p:blipFill>
        <p:spPr>
          <a:xfrm>
            <a:off x="5318575" y="1211294"/>
            <a:ext cx="4299995" cy="3274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6515"/>
          <a:stretch/>
        </p:blipFill>
        <p:spPr>
          <a:xfrm>
            <a:off x="5318575" y="4639211"/>
            <a:ext cx="4299995" cy="278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4827" b="15314"/>
          <a:stretch/>
        </p:blipFill>
        <p:spPr>
          <a:xfrm>
            <a:off x="451419" y="1211294"/>
            <a:ext cx="4762286" cy="3152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0471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Our Communities.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Contributions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919" y="1233484"/>
            <a:ext cx="684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 development is already required to contribute to:</a:t>
            </a:r>
            <a:endParaRPr lang="en-US" sz="2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00" y="4839232"/>
            <a:ext cx="6462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Impact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 to fund open space and transportation improvements.  Draft proposal out for public discussion in Spring 2016.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545" y="2136865"/>
            <a:ext cx="5966460" cy="2549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Transportation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Streetscape Improvements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Utility Improvements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Child care, open space, historic preservation, farm &amp; forest preservation (through Incentive Zoning)</a:t>
            </a:r>
            <a:endParaRPr lang="en-US" i="1" dirty="0" smtClean="0"/>
          </a:p>
        </p:txBody>
      </p:sp>
      <p:pic>
        <p:nvPicPr>
          <p:cNvPr id="12" name="Picture 11" descr="140_40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7051" y="5486400"/>
            <a:ext cx="2981349" cy="2286000"/>
          </a:xfrm>
          <a:prstGeom prst="rect">
            <a:avLst/>
          </a:prstGeom>
        </p:spPr>
      </p:pic>
      <p:pic>
        <p:nvPicPr>
          <p:cNvPr id="1026" name="Picture 2" descr="http://www.seattle.gov/transportation/images/ppmp_mercer_photos_clip_image002_June2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9224" b="3018"/>
          <a:stretch/>
        </p:blipFill>
        <p:spPr bwMode="auto">
          <a:xfrm>
            <a:off x="7077051" y="2968862"/>
            <a:ext cx="3165145" cy="25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6558" t="10193" r="2607" b="3169"/>
          <a:stretch/>
        </p:blipFill>
        <p:spPr bwMode="auto">
          <a:xfrm>
            <a:off x="7069865" y="971549"/>
            <a:ext cx="3131820" cy="224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2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5768" y="1256983"/>
            <a:ext cx="9206865" cy="394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 new program to create affordable housing units as we grow.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600" dirty="0" smtClean="0"/>
              <a:t>Requiring that all NEW multi-family residential and commercial development contribute to affordable housing 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600" dirty="0" smtClean="0"/>
              <a:t>Providing additional </a:t>
            </a:r>
            <a:r>
              <a:rPr lang="en-US" sz="2600" dirty="0"/>
              <a:t>development capacity </a:t>
            </a:r>
            <a:r>
              <a:rPr lang="en-US" sz="2600" dirty="0" smtClean="0"/>
              <a:t>to </a:t>
            </a:r>
            <a:r>
              <a:rPr lang="en-US" sz="2600" dirty="0"/>
              <a:t>offset the cost of these requirements </a:t>
            </a:r>
            <a:endParaRPr lang="en-US" sz="26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600" dirty="0" smtClean="0"/>
              <a:t>Utilizing a state-approved approach used by other local cities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MHA Program?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6109"/>
          <a:stretch/>
        </p:blipFill>
        <p:spPr>
          <a:xfrm>
            <a:off x="3547273" y="5309024"/>
            <a:ext cx="3398835" cy="2463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1516" r="20150" b="14812"/>
          <a:stretch/>
        </p:blipFill>
        <p:spPr>
          <a:xfrm>
            <a:off x="6949440" y="5309024"/>
            <a:ext cx="3110232" cy="246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r="4454"/>
          <a:stretch/>
        </p:blipFill>
        <p:spPr>
          <a:xfrm>
            <a:off x="-22860" y="5309023"/>
            <a:ext cx="3566160" cy="24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360" y="1691323"/>
            <a:ext cx="8674100" cy="2594927"/>
          </a:xfrm>
        </p:spPr>
        <p:txBody>
          <a:bodyPr/>
          <a:lstStyle/>
          <a:p>
            <a:r>
              <a:rPr lang="en-US" dirty="0" smtClean="0"/>
              <a:t>MHA-Commercial Structure (Complete)</a:t>
            </a:r>
          </a:p>
          <a:p>
            <a:r>
              <a:rPr lang="en-US" dirty="0" smtClean="0"/>
              <a:t>MHA-Residential Structure (</a:t>
            </a:r>
            <a:r>
              <a:rPr lang="en-US" dirty="0" smtClean="0"/>
              <a:t>Spring/Summer </a:t>
            </a:r>
            <a:r>
              <a:rPr lang="en-US" dirty="0" smtClean="0"/>
              <a:t>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Implementation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308" y="1202242"/>
            <a:ext cx="89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Framework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118" y="3004886"/>
            <a:ext cx="89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 Changes and Implementation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371" y="3501390"/>
            <a:ext cx="8674100" cy="2594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Downtown, SLU, select neighborhoods (Summer 2016)</a:t>
            </a:r>
          </a:p>
          <a:p>
            <a:r>
              <a:rPr lang="en-US" dirty="0" smtClean="0"/>
              <a:t>Remaining Areas (Spring 2017)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b="36875"/>
          <a:stretch/>
        </p:blipFill>
        <p:spPr>
          <a:xfrm>
            <a:off x="0" y="4846320"/>
            <a:ext cx="100584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360" y="1805623"/>
            <a:ext cx="8674100" cy="49323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MHA program should:</a:t>
            </a:r>
          </a:p>
          <a:p>
            <a:pPr marL="282575" indent="-282575">
              <a:lnSpc>
                <a:spcPct val="8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Aim to generate 6,000 affordable units toward the 20,000 unit goal</a:t>
            </a:r>
          </a:p>
          <a:p>
            <a:pPr marL="282575" indent="-282575">
              <a:lnSpc>
                <a:spcPct val="85000"/>
              </a:lnSpc>
              <a:spcBef>
                <a:spcPts val="0"/>
              </a:spcBef>
            </a:pPr>
            <a:r>
              <a:rPr lang="en-US" dirty="0" smtClean="0"/>
              <a:t>Target households making less than 60% of Area Median Income </a:t>
            </a:r>
          </a:p>
          <a:p>
            <a:pPr marL="282575" indent="0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($38,000 for one person and $54,000 for a family of four)</a:t>
            </a:r>
          </a:p>
          <a:p>
            <a:pPr marL="282575" indent="-282575">
              <a:lnSpc>
                <a:spcPct val="8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Build upon existing Incentive Zoning program</a:t>
            </a:r>
          </a:p>
          <a:p>
            <a:pPr marL="282575" indent="-282575">
              <a:lnSpc>
                <a:spcPct val="8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E</a:t>
            </a:r>
            <a:r>
              <a:rPr lang="en-US" dirty="0" smtClean="0"/>
              <a:t>ncourage a mix of performance and payment</a:t>
            </a:r>
          </a:p>
          <a:p>
            <a:pPr marL="282575" indent="-282575">
              <a:lnSpc>
                <a:spcPct val="8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Apply broadly while considering specific exceptions for historic areas, lakefront blocks, or the shoreline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Requirements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08" y="1202242"/>
            <a:ext cx="89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1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Downtown/SLU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360" y="2198913"/>
            <a:ext cx="8674100" cy="4744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vary by zone: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25116"/>
              </p:ext>
            </p:extLst>
          </p:nvPr>
        </p:nvGraphicFramePr>
        <p:xfrm>
          <a:off x="619244" y="3088548"/>
          <a:ext cx="8819913" cy="165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89"/>
                <a:gridCol w="3628366"/>
                <a:gridCol w="3197658"/>
              </a:tblGrid>
              <a:tr h="725424">
                <a:tc>
                  <a:txBody>
                    <a:bodyPr/>
                    <a:lstStyle/>
                    <a:p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Payment Option</a:t>
                      </a:r>
                    </a:p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(Per Square Foot)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Performance Option (Percentage)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</a:tr>
              <a:tr h="42028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Commercial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$8</a:t>
                      </a:r>
                      <a:r>
                        <a:rPr lang="en-US" sz="2200" baseline="0" dirty="0" smtClean="0">
                          <a:latin typeface="+mn-lt"/>
                          <a:cs typeface="Arial" panose="020B0604020202020204" pitchFamily="34" charset="0"/>
                        </a:rPr>
                        <a:t> to 18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5% to 11%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</a:tr>
              <a:tr h="42028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Residential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$5 to 13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r>
                        <a:rPr lang="en-US" sz="2200" baseline="0" dirty="0" smtClean="0">
                          <a:latin typeface="+mn-lt"/>
                          <a:cs typeface="Arial" panose="020B0604020202020204" pitchFamily="34" charset="0"/>
                        </a:rPr>
                        <a:t> to 5%</a:t>
                      </a:r>
                      <a:endParaRPr lang="en-US" sz="2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Requirements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08" y="1202242"/>
            <a:ext cx="89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Proposal for Downtown &amp; South Lake Union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2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50" y="150471"/>
            <a:ext cx="92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Tower Example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27732" r="45022" b="46005"/>
          <a:stretch/>
        </p:blipFill>
        <p:spPr>
          <a:xfrm>
            <a:off x="9294471" y="193873"/>
            <a:ext cx="605180" cy="625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0371" y="1093788"/>
            <a:ext cx="8674100" cy="58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\\mo_2014\Data\HALA TEAM\Downtown-SLU implementaiton\3 SEPA\Massing Study\Model images\Residential current back edges_annota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0769"/>
            <a:ext cx="9601200" cy="51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1346</TotalTime>
  <Words>551</Words>
  <Application>Microsoft Office PowerPoint</Application>
  <PresentationFormat>Custom</PresentationFormat>
  <Paragraphs>87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City of Seattle Mandatory Housing Affordability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Downtown/SLU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outside Downtown/SLU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Brand, Jesseca</dc:creator>
  <cp:lastModifiedBy>Brennon Staley</cp:lastModifiedBy>
  <cp:revision>69</cp:revision>
  <cp:lastPrinted>2015-12-01T22:45:47Z</cp:lastPrinted>
  <dcterms:created xsi:type="dcterms:W3CDTF">2015-10-15T14:54:15Z</dcterms:created>
  <dcterms:modified xsi:type="dcterms:W3CDTF">2016-01-27T23:26:27Z</dcterms:modified>
</cp:coreProperties>
</file>