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63" r:id="rId4"/>
    <p:sldId id="264" r:id="rId5"/>
    <p:sldId id="268" r:id="rId6"/>
    <p:sldId id="269" r:id="rId7"/>
    <p:sldId id="266" r:id="rId8"/>
    <p:sldId id="273" r:id="rId9"/>
    <p:sldId id="267" r:id="rId10"/>
    <p:sldId id="271" r:id="rId11"/>
    <p:sldId id="257" r:id="rId12"/>
    <p:sldId id="258" r:id="rId13"/>
    <p:sldId id="259" r:id="rId14"/>
    <p:sldId id="260" r:id="rId15"/>
    <p:sldId id="261" r:id="rId16"/>
    <p:sldId id="262"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B44441-4B43-419F-89ED-79E1664E1B36}" type="datetimeFigureOut">
              <a:rPr lang="en-US" smtClean="0"/>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EEB25-D4AD-4CD2-83B4-450EFAEC186C}" type="slidenum">
              <a:rPr lang="en-US" smtClean="0"/>
              <a:t>‹#›</a:t>
            </a:fld>
            <a:endParaRPr lang="en-US"/>
          </a:p>
        </p:txBody>
      </p:sp>
    </p:spTree>
    <p:extLst>
      <p:ext uri="{BB962C8B-B14F-4D97-AF65-F5344CB8AC3E}">
        <p14:creationId xmlns:p14="http://schemas.microsoft.com/office/powerpoint/2010/main" val="1691140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44441-4B43-419F-89ED-79E1664E1B36}" type="datetimeFigureOut">
              <a:rPr lang="en-US" smtClean="0"/>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EEB25-D4AD-4CD2-83B4-450EFAEC186C}" type="slidenum">
              <a:rPr lang="en-US" smtClean="0"/>
              <a:t>‹#›</a:t>
            </a:fld>
            <a:endParaRPr lang="en-US"/>
          </a:p>
        </p:txBody>
      </p:sp>
    </p:spTree>
    <p:extLst>
      <p:ext uri="{BB962C8B-B14F-4D97-AF65-F5344CB8AC3E}">
        <p14:creationId xmlns:p14="http://schemas.microsoft.com/office/powerpoint/2010/main" val="3831567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44441-4B43-419F-89ED-79E1664E1B36}" type="datetimeFigureOut">
              <a:rPr lang="en-US" smtClean="0"/>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EEB25-D4AD-4CD2-83B4-450EFAEC186C}" type="slidenum">
              <a:rPr lang="en-US" smtClean="0"/>
              <a:t>‹#›</a:t>
            </a:fld>
            <a:endParaRPr lang="en-US"/>
          </a:p>
        </p:txBody>
      </p:sp>
    </p:spTree>
    <p:extLst>
      <p:ext uri="{BB962C8B-B14F-4D97-AF65-F5344CB8AC3E}">
        <p14:creationId xmlns:p14="http://schemas.microsoft.com/office/powerpoint/2010/main" val="883719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44441-4B43-419F-89ED-79E1664E1B36}" type="datetimeFigureOut">
              <a:rPr lang="en-US" smtClean="0"/>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EEB25-D4AD-4CD2-83B4-450EFAEC186C}" type="slidenum">
              <a:rPr lang="en-US" smtClean="0"/>
              <a:t>‹#›</a:t>
            </a:fld>
            <a:endParaRPr lang="en-US"/>
          </a:p>
        </p:txBody>
      </p:sp>
    </p:spTree>
    <p:extLst>
      <p:ext uri="{BB962C8B-B14F-4D97-AF65-F5344CB8AC3E}">
        <p14:creationId xmlns:p14="http://schemas.microsoft.com/office/powerpoint/2010/main" val="2108081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B44441-4B43-419F-89ED-79E1664E1B36}" type="datetimeFigureOut">
              <a:rPr lang="en-US" smtClean="0"/>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EEB25-D4AD-4CD2-83B4-450EFAEC186C}" type="slidenum">
              <a:rPr lang="en-US" smtClean="0"/>
              <a:t>‹#›</a:t>
            </a:fld>
            <a:endParaRPr lang="en-US"/>
          </a:p>
        </p:txBody>
      </p:sp>
    </p:spTree>
    <p:extLst>
      <p:ext uri="{BB962C8B-B14F-4D97-AF65-F5344CB8AC3E}">
        <p14:creationId xmlns:p14="http://schemas.microsoft.com/office/powerpoint/2010/main" val="1021809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B44441-4B43-419F-89ED-79E1664E1B36}" type="datetimeFigureOut">
              <a:rPr lang="en-US" smtClean="0"/>
              <a:t>7/10/2014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AEEB25-D4AD-4CD2-83B4-450EFAEC186C}" type="slidenum">
              <a:rPr lang="en-US" smtClean="0"/>
              <a:t>‹#›</a:t>
            </a:fld>
            <a:endParaRPr lang="en-US"/>
          </a:p>
        </p:txBody>
      </p:sp>
    </p:spTree>
    <p:extLst>
      <p:ext uri="{BB962C8B-B14F-4D97-AF65-F5344CB8AC3E}">
        <p14:creationId xmlns:p14="http://schemas.microsoft.com/office/powerpoint/2010/main" val="4241317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B44441-4B43-419F-89ED-79E1664E1B36}" type="datetimeFigureOut">
              <a:rPr lang="en-US" smtClean="0"/>
              <a:t>7/10/2014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AEEB25-D4AD-4CD2-83B4-450EFAEC186C}" type="slidenum">
              <a:rPr lang="en-US" smtClean="0"/>
              <a:t>‹#›</a:t>
            </a:fld>
            <a:endParaRPr lang="en-US"/>
          </a:p>
        </p:txBody>
      </p:sp>
    </p:spTree>
    <p:extLst>
      <p:ext uri="{BB962C8B-B14F-4D97-AF65-F5344CB8AC3E}">
        <p14:creationId xmlns:p14="http://schemas.microsoft.com/office/powerpoint/2010/main" val="1893655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B44441-4B43-419F-89ED-79E1664E1B36}" type="datetimeFigureOut">
              <a:rPr lang="en-US" smtClean="0"/>
              <a:t>7/10/2014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AEEB25-D4AD-4CD2-83B4-450EFAEC186C}" type="slidenum">
              <a:rPr lang="en-US" smtClean="0"/>
              <a:t>‹#›</a:t>
            </a:fld>
            <a:endParaRPr lang="en-US"/>
          </a:p>
        </p:txBody>
      </p:sp>
    </p:spTree>
    <p:extLst>
      <p:ext uri="{BB962C8B-B14F-4D97-AF65-F5344CB8AC3E}">
        <p14:creationId xmlns:p14="http://schemas.microsoft.com/office/powerpoint/2010/main" val="1248038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B44441-4B43-419F-89ED-79E1664E1B36}" type="datetimeFigureOut">
              <a:rPr lang="en-US" smtClean="0"/>
              <a:t>7/10/2014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AEEB25-D4AD-4CD2-83B4-450EFAEC186C}" type="slidenum">
              <a:rPr lang="en-US" smtClean="0"/>
              <a:t>‹#›</a:t>
            </a:fld>
            <a:endParaRPr lang="en-US"/>
          </a:p>
        </p:txBody>
      </p:sp>
    </p:spTree>
    <p:extLst>
      <p:ext uri="{BB962C8B-B14F-4D97-AF65-F5344CB8AC3E}">
        <p14:creationId xmlns:p14="http://schemas.microsoft.com/office/powerpoint/2010/main" val="310472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4441-4B43-419F-89ED-79E1664E1B36}" type="datetimeFigureOut">
              <a:rPr lang="en-US" smtClean="0"/>
              <a:t>7/10/2014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AEEB25-D4AD-4CD2-83B4-450EFAEC186C}" type="slidenum">
              <a:rPr lang="en-US" smtClean="0"/>
              <a:t>‹#›</a:t>
            </a:fld>
            <a:endParaRPr lang="en-US"/>
          </a:p>
        </p:txBody>
      </p:sp>
    </p:spTree>
    <p:extLst>
      <p:ext uri="{BB962C8B-B14F-4D97-AF65-F5344CB8AC3E}">
        <p14:creationId xmlns:p14="http://schemas.microsoft.com/office/powerpoint/2010/main" val="2091859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4441-4B43-419F-89ED-79E1664E1B36}" type="datetimeFigureOut">
              <a:rPr lang="en-US" smtClean="0"/>
              <a:t>7/10/2014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AEEB25-D4AD-4CD2-83B4-450EFAEC186C}" type="slidenum">
              <a:rPr lang="en-US" smtClean="0"/>
              <a:t>‹#›</a:t>
            </a:fld>
            <a:endParaRPr lang="en-US"/>
          </a:p>
        </p:txBody>
      </p:sp>
    </p:spTree>
    <p:extLst>
      <p:ext uri="{BB962C8B-B14F-4D97-AF65-F5344CB8AC3E}">
        <p14:creationId xmlns:p14="http://schemas.microsoft.com/office/powerpoint/2010/main" val="4005951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B44441-4B43-419F-89ED-79E1664E1B36}" type="datetimeFigureOut">
              <a:rPr lang="en-US" smtClean="0"/>
              <a:t>7/10/2014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AEEB25-D4AD-4CD2-83B4-450EFAEC186C}" type="slidenum">
              <a:rPr lang="en-US" smtClean="0"/>
              <a:t>‹#›</a:t>
            </a:fld>
            <a:endParaRPr lang="en-US"/>
          </a:p>
        </p:txBody>
      </p:sp>
    </p:spTree>
    <p:extLst>
      <p:ext uri="{BB962C8B-B14F-4D97-AF65-F5344CB8AC3E}">
        <p14:creationId xmlns:p14="http://schemas.microsoft.com/office/powerpoint/2010/main" val="45873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0" y="428923"/>
            <a:ext cx="7620000"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5029200" algn="l"/>
                <a:tab pos="6286500" algn="r"/>
              </a:tabLst>
              <a:defRPr>
                <a:solidFill>
                  <a:schemeClr val="tx1"/>
                </a:solidFill>
                <a:latin typeface="Arial" pitchFamily="34" charset="0"/>
                <a:cs typeface="Arial" pitchFamily="34" charset="0"/>
              </a:defRPr>
            </a:lvl1pPr>
            <a:lvl2pPr fontAlgn="base">
              <a:spcBef>
                <a:spcPct val="0"/>
              </a:spcBef>
              <a:spcAft>
                <a:spcPct val="0"/>
              </a:spcAft>
              <a:tabLst>
                <a:tab pos="5029200" algn="l"/>
                <a:tab pos="6286500" algn="r"/>
              </a:tabLst>
              <a:defRPr>
                <a:solidFill>
                  <a:schemeClr val="tx1"/>
                </a:solidFill>
                <a:latin typeface="Arial" pitchFamily="34" charset="0"/>
                <a:cs typeface="Arial" pitchFamily="34" charset="0"/>
              </a:defRPr>
            </a:lvl2pPr>
            <a:lvl3pPr fontAlgn="base">
              <a:spcBef>
                <a:spcPct val="0"/>
              </a:spcBef>
              <a:spcAft>
                <a:spcPct val="0"/>
              </a:spcAft>
              <a:tabLst>
                <a:tab pos="5029200" algn="l"/>
                <a:tab pos="6286500" algn="r"/>
              </a:tabLst>
              <a:defRPr>
                <a:solidFill>
                  <a:schemeClr val="tx1"/>
                </a:solidFill>
                <a:latin typeface="Arial" pitchFamily="34" charset="0"/>
                <a:cs typeface="Arial" pitchFamily="34" charset="0"/>
              </a:defRPr>
            </a:lvl3pPr>
            <a:lvl4pPr fontAlgn="base">
              <a:spcBef>
                <a:spcPct val="0"/>
              </a:spcBef>
              <a:spcAft>
                <a:spcPct val="0"/>
              </a:spcAft>
              <a:tabLst>
                <a:tab pos="5029200" algn="l"/>
                <a:tab pos="6286500" algn="r"/>
              </a:tabLst>
              <a:defRPr>
                <a:solidFill>
                  <a:schemeClr val="tx1"/>
                </a:solidFill>
                <a:latin typeface="Arial" pitchFamily="34" charset="0"/>
                <a:cs typeface="Arial" pitchFamily="34" charset="0"/>
              </a:defRPr>
            </a:lvl4pPr>
            <a:lvl5pPr fontAlgn="base">
              <a:spcBef>
                <a:spcPct val="0"/>
              </a:spcBef>
              <a:spcAft>
                <a:spcPct val="0"/>
              </a:spcAft>
              <a:tabLst>
                <a:tab pos="5029200" algn="l"/>
                <a:tab pos="6286500" algn="r"/>
              </a:tabLst>
              <a:defRPr>
                <a:solidFill>
                  <a:schemeClr val="tx1"/>
                </a:solidFill>
                <a:latin typeface="Arial" pitchFamily="34" charset="0"/>
                <a:cs typeface="Arial" pitchFamily="34" charset="0"/>
              </a:defRPr>
            </a:lvl5pPr>
            <a:lvl6pPr fontAlgn="base">
              <a:spcBef>
                <a:spcPct val="0"/>
              </a:spcBef>
              <a:spcAft>
                <a:spcPct val="0"/>
              </a:spcAft>
              <a:tabLst>
                <a:tab pos="5029200" algn="l"/>
                <a:tab pos="6286500" algn="r"/>
              </a:tabLst>
              <a:defRPr>
                <a:solidFill>
                  <a:schemeClr val="tx1"/>
                </a:solidFill>
                <a:latin typeface="Arial" pitchFamily="34" charset="0"/>
                <a:cs typeface="Arial" pitchFamily="34" charset="0"/>
              </a:defRPr>
            </a:lvl6pPr>
            <a:lvl7pPr fontAlgn="base">
              <a:spcBef>
                <a:spcPct val="0"/>
              </a:spcBef>
              <a:spcAft>
                <a:spcPct val="0"/>
              </a:spcAft>
              <a:tabLst>
                <a:tab pos="5029200" algn="l"/>
                <a:tab pos="6286500" algn="r"/>
              </a:tabLst>
              <a:defRPr>
                <a:solidFill>
                  <a:schemeClr val="tx1"/>
                </a:solidFill>
                <a:latin typeface="Arial" pitchFamily="34" charset="0"/>
                <a:cs typeface="Arial" pitchFamily="34" charset="0"/>
              </a:defRPr>
            </a:lvl7pPr>
            <a:lvl8pPr fontAlgn="base">
              <a:spcBef>
                <a:spcPct val="0"/>
              </a:spcBef>
              <a:spcAft>
                <a:spcPct val="0"/>
              </a:spcAft>
              <a:tabLst>
                <a:tab pos="5029200" algn="l"/>
                <a:tab pos="6286500" algn="r"/>
              </a:tabLst>
              <a:defRPr>
                <a:solidFill>
                  <a:schemeClr val="tx1"/>
                </a:solidFill>
                <a:latin typeface="Arial" pitchFamily="34" charset="0"/>
                <a:cs typeface="Arial" pitchFamily="34" charset="0"/>
              </a:defRPr>
            </a:lvl8pPr>
            <a:lvl9pPr fontAlgn="base">
              <a:spcBef>
                <a:spcPct val="0"/>
              </a:spcBef>
              <a:spcAft>
                <a:spcPct val="0"/>
              </a:spcAft>
              <a:tabLst>
                <a:tab pos="5029200" algn="l"/>
                <a:tab pos="6286500" algn="r"/>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5029200" algn="l"/>
                <a:tab pos="6286500" algn="r"/>
              </a:tabLst>
            </a:pPr>
            <a:r>
              <a:rPr kumimoji="0" lang="en-US" altLang="en-US" sz="12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r>
            <a:br>
              <a:rPr kumimoji="0" lang="en-US" altLang="en-US" sz="12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lang="en-US" sz="1600" b="1" cap="all" spc="80" dirty="0" smtClean="0">
                <a:effectLst/>
                <a:latin typeface="Calibri"/>
                <a:ea typeface="Times New Roman"/>
                <a:cs typeface="Times New Roman"/>
              </a:rPr>
              <a:t>SEATTLE PLANNING COMMISSION</a:t>
            </a:r>
            <a:endParaRPr lang="en-US" sz="1600" b="1" cap="all" spc="80" dirty="0" smtClean="0">
              <a:effectLst/>
              <a:latin typeface="Franklin Gothic Medium"/>
              <a:ea typeface="Times New Roman"/>
              <a:cs typeface="Times New Roman"/>
            </a:endParaRPr>
          </a:p>
          <a:p>
            <a:pPr algn="ctr">
              <a:spcBef>
                <a:spcPts val="0"/>
              </a:spcBef>
              <a:spcAft>
                <a:spcPts val="0"/>
              </a:spcAft>
              <a:tabLst>
                <a:tab pos="3171825" algn="l"/>
              </a:tabLst>
            </a:pPr>
            <a:r>
              <a:rPr lang="en-US" sz="1200" b="1" dirty="0" smtClean="0">
                <a:effectLst/>
                <a:latin typeface="Calibri"/>
                <a:ea typeface="Times New Roman"/>
                <a:cs typeface="Times New Roman"/>
              </a:rPr>
              <a:t>Thursday, July 10, 2014</a:t>
            </a:r>
            <a:endParaRPr lang="en-US" sz="1200" b="1" dirty="0" smtClean="0">
              <a:effectLst/>
              <a:latin typeface="Franklin Gothic Medium"/>
              <a:ea typeface="Times New Roman"/>
              <a:cs typeface="Times New Roman"/>
            </a:endParaRPr>
          </a:p>
          <a:p>
            <a:pPr algn="ctr">
              <a:spcBef>
                <a:spcPts val="0"/>
              </a:spcBef>
              <a:spcAft>
                <a:spcPts val="0"/>
              </a:spcAft>
              <a:tabLst>
                <a:tab pos="3171825" algn="l"/>
              </a:tabLst>
            </a:pPr>
            <a:r>
              <a:rPr lang="en-US" sz="1200" b="1" dirty="0" smtClean="0">
                <a:effectLst/>
                <a:latin typeface="Calibri"/>
                <a:ea typeface="Times New Roman"/>
                <a:cs typeface="Times New Roman"/>
              </a:rPr>
              <a:t>3:00 – 5:30 PM</a:t>
            </a:r>
            <a:endParaRPr lang="en-US" sz="1200" b="1" dirty="0" smtClean="0">
              <a:effectLst/>
              <a:latin typeface="Franklin Gothic Medium"/>
              <a:ea typeface="Times New Roman"/>
              <a:cs typeface="Times New Roman"/>
            </a:endParaRPr>
          </a:p>
          <a:p>
            <a:pPr algn="ctr">
              <a:spcBef>
                <a:spcPts val="0"/>
              </a:spcBef>
              <a:spcAft>
                <a:spcPts val="0"/>
              </a:spcAft>
              <a:tabLst>
                <a:tab pos="3171825" algn="l"/>
              </a:tabLst>
            </a:pPr>
            <a:r>
              <a:rPr lang="en-US" sz="1200" b="1" dirty="0" smtClean="0">
                <a:effectLst/>
                <a:latin typeface="Calibri"/>
                <a:ea typeface="Times New Roman"/>
                <a:cs typeface="Times New Roman"/>
              </a:rPr>
              <a:t>City Hall, Room L280</a:t>
            </a:r>
            <a:endParaRPr lang="en-US" sz="1200" b="1" dirty="0" smtClean="0">
              <a:effectLst/>
              <a:latin typeface="Franklin Gothic Medium"/>
              <a:ea typeface="Times New Roman"/>
              <a:cs typeface="Times New Roman"/>
            </a:endParaRPr>
          </a:p>
          <a:p>
            <a:pPr>
              <a:spcBef>
                <a:spcPts val="0"/>
              </a:spcBef>
              <a:spcAft>
                <a:spcPts val="0"/>
              </a:spcAft>
              <a:tabLst>
                <a:tab pos="3171825" algn="l"/>
              </a:tabLst>
            </a:pPr>
            <a:r>
              <a:rPr lang="en-US" sz="800" dirty="0" smtClean="0">
                <a:effectLst/>
                <a:latin typeface="Calibri"/>
                <a:ea typeface="Times New Roman"/>
                <a:cs typeface="Times New Roman"/>
              </a:rPr>
              <a:t> </a:t>
            </a:r>
            <a:endParaRPr lang="en-US" sz="1200" dirty="0" smtClean="0">
              <a:effectLst/>
              <a:latin typeface="Garamond"/>
              <a:ea typeface="Times New Roman"/>
              <a:cs typeface="Times New Roman"/>
            </a:endParaRPr>
          </a:p>
          <a:p>
            <a:pPr>
              <a:spcBef>
                <a:spcPts val="0"/>
              </a:spcBef>
              <a:spcAft>
                <a:spcPts val="0"/>
              </a:spcAft>
              <a:tabLst>
                <a:tab pos="3171825" algn="l"/>
              </a:tabLst>
            </a:pPr>
            <a:r>
              <a:rPr lang="en-US" sz="1200" dirty="0" smtClean="0">
                <a:effectLst/>
                <a:latin typeface="Calibri"/>
                <a:ea typeface="Times New Roman"/>
                <a:cs typeface="Times New Roman"/>
              </a:rPr>
              <a:t> </a:t>
            </a:r>
            <a:endParaRPr lang="en-US" sz="1200" dirty="0" smtClean="0">
              <a:effectLst/>
              <a:latin typeface="Garamond"/>
              <a:ea typeface="Times New Roman"/>
              <a:cs typeface="Times New Roman"/>
            </a:endParaRPr>
          </a:p>
          <a:p>
            <a:pPr algn="ctr">
              <a:spcBef>
                <a:spcPts val="0"/>
              </a:spcBef>
              <a:spcAft>
                <a:spcPts val="0"/>
              </a:spcAft>
              <a:tabLst>
                <a:tab pos="3171825" algn="l"/>
              </a:tabLst>
            </a:pPr>
            <a:r>
              <a:rPr lang="en-US" sz="1600" b="1" cap="all" spc="80" dirty="0" smtClean="0">
                <a:effectLst/>
                <a:latin typeface="Calibri"/>
                <a:ea typeface="Times New Roman"/>
                <a:cs typeface="Times New Roman"/>
              </a:rPr>
              <a:t>Draft AGENDA </a:t>
            </a:r>
            <a:br>
              <a:rPr lang="en-US" sz="1600" b="1" cap="all" spc="80" dirty="0" smtClean="0">
                <a:effectLst/>
                <a:latin typeface="Calibri"/>
                <a:ea typeface="Times New Roman"/>
                <a:cs typeface="Times New Roman"/>
              </a:rPr>
            </a:br>
            <a:r>
              <a:rPr lang="en-US" sz="1200" b="0" i="1" cap="all" spc="80" dirty="0" smtClean="0">
                <a:effectLst/>
                <a:latin typeface="Calibri"/>
                <a:ea typeface="Times New Roman"/>
                <a:cs typeface="Times New Roman"/>
              </a:rPr>
              <a:t>revised 7/8/14</a:t>
            </a:r>
            <a:endParaRPr lang="en-US" sz="1600" b="1" cap="all" spc="80" dirty="0" smtClean="0">
              <a:effectLst/>
              <a:latin typeface="Franklin Gothic Medium"/>
              <a:ea typeface="Times New Roman"/>
              <a:cs typeface="Times New Roman"/>
            </a:endParaRPr>
          </a:p>
          <a:p>
            <a:pPr>
              <a:spcBef>
                <a:spcPts val="0"/>
              </a:spcBef>
              <a:spcAft>
                <a:spcPts val="0"/>
              </a:spcAft>
              <a:tabLst>
                <a:tab pos="3171825" algn="l"/>
              </a:tabLst>
            </a:pPr>
            <a:r>
              <a:rPr lang="en-US" sz="1200" dirty="0" smtClean="0">
                <a:effectLst/>
                <a:latin typeface="Calibri"/>
                <a:ea typeface="Times New Roman"/>
                <a:cs typeface="Times New Roman"/>
              </a:rPr>
              <a:t> </a:t>
            </a:r>
            <a:endParaRPr lang="en-US" sz="1200" dirty="0" smtClean="0">
              <a:effectLst/>
              <a:latin typeface="Garamond"/>
              <a:ea typeface="Times New Roman"/>
              <a:cs typeface="Times New Roman"/>
            </a:endParaRPr>
          </a:p>
          <a:p>
            <a:pPr>
              <a:spcBef>
                <a:spcPts val="0"/>
              </a:spcBef>
              <a:spcAft>
                <a:spcPts val="0"/>
              </a:spcAft>
              <a:tabLst>
                <a:tab pos="5029200" algn="l"/>
                <a:tab pos="3171825" algn="l"/>
                <a:tab pos="5029200" algn="l"/>
              </a:tabLst>
            </a:pPr>
            <a:r>
              <a:rPr lang="en-US" sz="1400" b="1" dirty="0" smtClean="0">
                <a:solidFill>
                  <a:srgbClr val="404040"/>
                </a:solidFill>
                <a:effectLst/>
                <a:latin typeface="Calibri"/>
                <a:ea typeface="Times New Roman"/>
                <a:cs typeface="Times New Roman"/>
              </a:rPr>
              <a:t> </a:t>
            </a:r>
            <a:endParaRPr lang="en-US" sz="1400" dirty="0" smtClean="0">
              <a:solidFill>
                <a:srgbClr val="404040"/>
              </a:solidFill>
              <a:effectLst/>
              <a:latin typeface="Garamond"/>
              <a:ea typeface="Times New Roman"/>
              <a:cs typeface="Times New Roman"/>
            </a:endParaRPr>
          </a:p>
          <a:p>
            <a:pPr fontAlgn="t">
              <a:spcBef>
                <a:spcPts val="0"/>
              </a:spcBef>
              <a:spcAft>
                <a:spcPts val="0"/>
              </a:spcAft>
              <a:tabLst>
                <a:tab pos="6286500" algn="r"/>
              </a:tabLst>
            </a:pPr>
            <a:r>
              <a:rPr lang="en-US" sz="1400" b="1" dirty="0" smtClean="0">
                <a:solidFill>
                  <a:srgbClr val="000000"/>
                </a:solidFill>
                <a:effectLst/>
                <a:latin typeface="Calibri"/>
                <a:ea typeface="Times New Roman"/>
                <a:cs typeface="Times New Roman"/>
              </a:rPr>
              <a:t>Chair's Report and Minutes Approval	3:00 – 3:15 PM</a:t>
            </a:r>
          </a:p>
          <a:p>
            <a:pPr fontAlgn="t">
              <a:spcBef>
                <a:spcPts val="0"/>
              </a:spcBef>
              <a:spcAft>
                <a:spcPts val="0"/>
              </a:spcAft>
              <a:tabLst>
                <a:tab pos="6286500" algn="r"/>
              </a:tabLst>
            </a:pPr>
            <a:endParaRPr lang="en-US" sz="1400" dirty="0" smtClean="0">
              <a:effectLst/>
              <a:latin typeface="Garamond"/>
              <a:ea typeface="Times New Roman"/>
              <a:cs typeface="Times New Roman"/>
            </a:endParaRPr>
          </a:p>
          <a:p>
            <a:pPr fontAlgn="t">
              <a:spcBef>
                <a:spcPts val="0"/>
              </a:spcBef>
              <a:spcAft>
                <a:spcPts val="0"/>
              </a:spcAft>
              <a:tabLst>
                <a:tab pos="6286500" algn="r"/>
              </a:tabLst>
            </a:pPr>
            <a:r>
              <a:rPr lang="en-US" sz="1400" b="1" dirty="0" smtClean="0">
                <a:solidFill>
                  <a:srgbClr val="000000"/>
                </a:solidFill>
                <a:effectLst/>
                <a:latin typeface="Calibri"/>
                <a:ea typeface="Times New Roman"/>
                <a:cs typeface="Times New Roman"/>
              </a:rPr>
              <a:t>Update:  Nathan Torgelson, Deputy Director DPD	3:15 – 3:35 PM</a:t>
            </a:r>
            <a:br>
              <a:rPr lang="en-US" sz="1400" b="1" dirty="0" smtClean="0">
                <a:solidFill>
                  <a:srgbClr val="000000"/>
                </a:solidFill>
                <a:effectLst/>
                <a:latin typeface="Calibri"/>
                <a:ea typeface="Times New Roman"/>
                <a:cs typeface="Times New Roman"/>
              </a:rPr>
            </a:br>
            <a:endParaRPr lang="en-US" sz="1400" b="1" dirty="0" smtClean="0">
              <a:solidFill>
                <a:srgbClr val="000000"/>
              </a:solidFill>
              <a:effectLst/>
              <a:latin typeface="Calibri"/>
              <a:ea typeface="Times New Roman"/>
              <a:cs typeface="Times New Roman"/>
            </a:endParaRPr>
          </a:p>
          <a:p>
            <a:pPr fontAlgn="t">
              <a:spcBef>
                <a:spcPts val="0"/>
              </a:spcBef>
              <a:spcAft>
                <a:spcPts val="0"/>
              </a:spcAft>
              <a:tabLst>
                <a:tab pos="6286500" algn="r"/>
              </a:tabLst>
            </a:pPr>
            <a:r>
              <a:rPr lang="en-US" sz="1400" b="1" dirty="0" smtClean="0">
                <a:solidFill>
                  <a:srgbClr val="000000"/>
                </a:solidFill>
                <a:latin typeface="Calibri"/>
                <a:ea typeface="Times New Roman"/>
                <a:cs typeface="Times New Roman"/>
              </a:rPr>
              <a:t>Report Out: Future Land Use Map	3:35 – 4:05 PM</a:t>
            </a:r>
            <a:r>
              <a:rPr lang="en-US" sz="1400" b="1" dirty="0" smtClean="0">
                <a:solidFill>
                  <a:srgbClr val="000000"/>
                </a:solidFill>
                <a:effectLst/>
                <a:latin typeface="Calibri"/>
                <a:ea typeface="Times New Roman"/>
                <a:cs typeface="Times New Roman"/>
              </a:rPr>
              <a:t/>
            </a:r>
            <a:br>
              <a:rPr lang="en-US" sz="1400" b="1" dirty="0" smtClean="0">
                <a:solidFill>
                  <a:srgbClr val="000000"/>
                </a:solidFill>
                <a:effectLst/>
                <a:latin typeface="Calibri"/>
                <a:ea typeface="Times New Roman"/>
                <a:cs typeface="Times New Roman"/>
              </a:rPr>
            </a:br>
            <a:r>
              <a:rPr lang="en-US" sz="1400" b="1" dirty="0" smtClean="0">
                <a:solidFill>
                  <a:srgbClr val="000000"/>
                </a:solidFill>
                <a:effectLst/>
                <a:latin typeface="Calibri"/>
                <a:ea typeface="Times New Roman"/>
                <a:cs typeface="Times New Roman"/>
              </a:rPr>
              <a:t>Commissioner Krikawa</a:t>
            </a:r>
          </a:p>
          <a:p>
            <a:pPr fontAlgn="t">
              <a:spcBef>
                <a:spcPts val="0"/>
              </a:spcBef>
              <a:spcAft>
                <a:spcPts val="0"/>
              </a:spcAft>
              <a:tabLst>
                <a:tab pos="6286500" algn="r"/>
              </a:tabLst>
            </a:pPr>
            <a:endParaRPr lang="en-US" sz="1400" b="1" dirty="0">
              <a:solidFill>
                <a:srgbClr val="000000"/>
              </a:solidFill>
              <a:latin typeface="Calibri"/>
              <a:ea typeface="Times New Roman"/>
              <a:cs typeface="Times New Roman"/>
            </a:endParaRPr>
          </a:p>
          <a:p>
            <a:pPr fontAlgn="t">
              <a:spcBef>
                <a:spcPts val="0"/>
              </a:spcBef>
              <a:spcAft>
                <a:spcPts val="0"/>
              </a:spcAft>
              <a:tabLst>
                <a:tab pos="6286500" algn="r"/>
              </a:tabLst>
            </a:pPr>
            <a:r>
              <a:rPr lang="en-US" sz="1400" b="1" dirty="0" smtClean="0">
                <a:solidFill>
                  <a:srgbClr val="000000"/>
                </a:solidFill>
                <a:effectLst/>
                <a:latin typeface="Calibri"/>
                <a:ea typeface="Times New Roman"/>
                <a:cs typeface="Times New Roman"/>
              </a:rPr>
              <a:t>Review:	4:05 – 5:05 PM</a:t>
            </a:r>
            <a:br>
              <a:rPr lang="en-US" sz="1400" b="1" dirty="0" smtClean="0">
                <a:solidFill>
                  <a:srgbClr val="000000"/>
                </a:solidFill>
                <a:effectLst/>
                <a:latin typeface="Calibri"/>
                <a:ea typeface="Times New Roman"/>
                <a:cs typeface="Times New Roman"/>
              </a:rPr>
            </a:br>
            <a:r>
              <a:rPr lang="en-US" sz="1400" b="1" dirty="0" smtClean="0">
                <a:solidFill>
                  <a:srgbClr val="000000"/>
                </a:solidFill>
                <a:effectLst/>
                <a:latin typeface="Calibri"/>
                <a:ea typeface="Times New Roman"/>
                <a:cs typeface="Times New Roman"/>
              </a:rPr>
              <a:t>Urban Village Draft Element </a:t>
            </a:r>
            <a:endParaRPr lang="en-US" sz="1400" dirty="0" smtClean="0">
              <a:effectLst/>
              <a:latin typeface="Garamond"/>
              <a:ea typeface="Times New Roman"/>
              <a:cs typeface="Times New Roman"/>
            </a:endParaRPr>
          </a:p>
          <a:p>
            <a:pPr fontAlgn="t">
              <a:spcBef>
                <a:spcPts val="0"/>
              </a:spcBef>
              <a:spcAft>
                <a:spcPts val="0"/>
              </a:spcAft>
              <a:tabLst>
                <a:tab pos="6286500" algn="r"/>
              </a:tabLst>
            </a:pPr>
            <a:endParaRPr lang="en-US" sz="1400" b="1" dirty="0" smtClean="0">
              <a:solidFill>
                <a:srgbClr val="000000"/>
              </a:solidFill>
              <a:effectLst/>
              <a:latin typeface="Calibri"/>
              <a:ea typeface="Times New Roman"/>
              <a:cs typeface="Times New Roman"/>
            </a:endParaRPr>
          </a:p>
          <a:p>
            <a:pPr fontAlgn="t">
              <a:spcBef>
                <a:spcPts val="0"/>
              </a:spcBef>
              <a:spcAft>
                <a:spcPts val="0"/>
              </a:spcAft>
              <a:tabLst>
                <a:tab pos="6286500" algn="r"/>
              </a:tabLst>
            </a:pPr>
            <a:r>
              <a:rPr lang="en-US" sz="1400" b="1" dirty="0" smtClean="0">
                <a:solidFill>
                  <a:srgbClr val="000000"/>
                </a:solidFill>
                <a:effectLst/>
                <a:latin typeface="Calibri"/>
                <a:ea typeface="Times New Roman"/>
                <a:cs typeface="Times New Roman"/>
              </a:rPr>
              <a:t>Staff Update:	5:05 – 5:25 PM</a:t>
            </a:r>
            <a:br>
              <a:rPr lang="en-US" sz="1400" b="1" dirty="0" smtClean="0">
                <a:solidFill>
                  <a:srgbClr val="000000"/>
                </a:solidFill>
                <a:effectLst/>
                <a:latin typeface="Calibri"/>
                <a:ea typeface="Times New Roman"/>
                <a:cs typeface="Times New Roman"/>
              </a:rPr>
            </a:br>
            <a:r>
              <a:rPr lang="en-US" sz="1400" b="1" dirty="0" smtClean="0">
                <a:solidFill>
                  <a:srgbClr val="000000"/>
                </a:solidFill>
                <a:effectLst/>
                <a:latin typeface="Calibri"/>
                <a:ea typeface="Times New Roman"/>
                <a:cs typeface="Times New Roman"/>
              </a:rPr>
              <a:t>Retreat </a:t>
            </a:r>
            <a:endParaRPr lang="en-US" sz="1400" dirty="0" smtClean="0">
              <a:effectLst/>
              <a:latin typeface="Garamond"/>
              <a:ea typeface="Times New Roman"/>
              <a:cs typeface="Times New Roman"/>
            </a:endParaRPr>
          </a:p>
          <a:p>
            <a:pPr>
              <a:spcBef>
                <a:spcPts val="0"/>
              </a:spcBef>
              <a:spcAft>
                <a:spcPts val="0"/>
              </a:spcAft>
            </a:pPr>
            <a:endParaRPr lang="en-US" sz="1400" b="1" dirty="0" smtClean="0">
              <a:effectLst/>
              <a:latin typeface="Calibri"/>
              <a:ea typeface="Times New Roman"/>
              <a:cs typeface="Times New Roman"/>
            </a:endParaRPr>
          </a:p>
          <a:p>
            <a:pPr>
              <a:spcBef>
                <a:spcPts val="0"/>
              </a:spcBef>
              <a:spcAft>
                <a:spcPts val="0"/>
              </a:spcAft>
            </a:pPr>
            <a:r>
              <a:rPr lang="en-US" sz="1400" b="1" dirty="0" smtClean="0">
                <a:effectLst/>
                <a:latin typeface="Calibri"/>
                <a:ea typeface="Times New Roman"/>
                <a:cs typeface="Times New Roman"/>
              </a:rPr>
              <a:t>Public Comment 		5:25 – 5:30 PM</a:t>
            </a:r>
            <a:endParaRPr lang="en-US" sz="1400" dirty="0" smtClean="0">
              <a:effectLst/>
              <a:latin typeface="Garamond"/>
              <a:ea typeface="Times New Roman"/>
              <a:cs typeface="Times New Roman"/>
            </a:endParaRPr>
          </a:p>
          <a:p>
            <a:pPr>
              <a:spcBef>
                <a:spcPts val="0"/>
              </a:spcBef>
              <a:spcAft>
                <a:spcPts val="0"/>
              </a:spcAft>
              <a:tabLst>
                <a:tab pos="3171825" algn="l"/>
              </a:tabLst>
            </a:pPr>
            <a:r>
              <a:rPr lang="en-US" sz="1400" b="1" dirty="0" smtClean="0">
                <a:effectLst/>
                <a:latin typeface="Calibri"/>
                <a:ea typeface="Times New Roman"/>
                <a:cs typeface="Times New Roman"/>
              </a:rPr>
              <a:t> </a:t>
            </a:r>
            <a:endParaRPr lang="en-US" sz="1400" dirty="0" smtClean="0">
              <a:effectLst/>
              <a:latin typeface="Garamond"/>
              <a:ea typeface="Times New Roman"/>
              <a:cs typeface="Times New Roman"/>
            </a:endParaRPr>
          </a:p>
          <a:p>
            <a:pPr>
              <a:spcBef>
                <a:spcPts val="0"/>
              </a:spcBef>
              <a:spcAft>
                <a:spcPts val="0"/>
              </a:spcAft>
            </a:pPr>
            <a:r>
              <a:rPr lang="en-US" sz="1400" b="1" dirty="0" smtClean="0">
                <a:effectLst/>
                <a:latin typeface="Calibri"/>
                <a:ea typeface="Times New Roman"/>
                <a:cs typeface="Times New Roman"/>
              </a:rPr>
              <a:t>ADJOURN		5:30 PM</a:t>
            </a:r>
            <a:endParaRPr lang="en-US" sz="1400" dirty="0" smtClean="0">
              <a:effectLst/>
              <a:latin typeface="Garamond"/>
              <a:ea typeface="Times New Roman"/>
              <a:cs typeface="Times New Roman"/>
            </a:endParaRPr>
          </a:p>
          <a:p>
            <a:pPr>
              <a:spcBef>
                <a:spcPts val="0"/>
              </a:spcBef>
              <a:spcAft>
                <a:spcPts val="0"/>
              </a:spcAft>
            </a:pPr>
            <a:r>
              <a:rPr lang="en-US" sz="1200" dirty="0" smtClean="0">
                <a:effectLst/>
                <a:latin typeface="Garamond"/>
                <a:ea typeface="Times New Roman"/>
                <a:cs typeface="Times New Roman"/>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79377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Village Discussion</a:t>
            </a:r>
            <a:endParaRPr lang="en-US" dirty="0"/>
          </a:p>
        </p:txBody>
      </p:sp>
      <p:sp>
        <p:nvSpPr>
          <p:cNvPr id="3" name="Content Placeholder 2"/>
          <p:cNvSpPr>
            <a:spLocks noGrp="1"/>
          </p:cNvSpPr>
          <p:nvPr>
            <p:ph idx="1"/>
          </p:nvPr>
        </p:nvSpPr>
        <p:spPr/>
        <p:txBody>
          <a:bodyPr>
            <a:normAutofit/>
          </a:bodyPr>
          <a:lstStyle/>
          <a:p>
            <a:r>
              <a:rPr lang="en-US" dirty="0" smtClean="0"/>
              <a:t>First Draft of Urban Village Element completed June 2</a:t>
            </a:r>
            <a:r>
              <a:rPr lang="en-US" baseline="30000" dirty="0" smtClean="0"/>
              <a:t>nd</a:t>
            </a:r>
            <a:r>
              <a:rPr lang="en-US" dirty="0" smtClean="0"/>
              <a:t>, currently scheduled for several more drafts.</a:t>
            </a:r>
          </a:p>
          <a:p>
            <a:r>
              <a:rPr lang="en-US" dirty="0" smtClean="0"/>
              <a:t>Staff Review worksheet was prepared and sent as part of this Commission packet.</a:t>
            </a:r>
          </a:p>
          <a:p>
            <a:r>
              <a:rPr lang="en-US" dirty="0" smtClean="0"/>
              <a:t>Transit Communities and Urban Village “type” definitions will be discussed at next weeks Comp Plan Task Force meeting.</a:t>
            </a:r>
          </a:p>
        </p:txBody>
      </p:sp>
    </p:spTree>
    <p:extLst>
      <p:ext uri="{BB962C8B-B14F-4D97-AF65-F5344CB8AC3E}">
        <p14:creationId xmlns:p14="http://schemas.microsoft.com/office/powerpoint/2010/main" val="2695800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Village Discussion</a:t>
            </a:r>
            <a:endParaRPr lang="en-US" dirty="0"/>
          </a:p>
        </p:txBody>
      </p:sp>
      <p:sp>
        <p:nvSpPr>
          <p:cNvPr id="3" name="Content Placeholder 2"/>
          <p:cNvSpPr>
            <a:spLocks noGrp="1"/>
          </p:cNvSpPr>
          <p:nvPr>
            <p:ph idx="1"/>
          </p:nvPr>
        </p:nvSpPr>
        <p:spPr>
          <a:xfrm>
            <a:off x="457200" y="1447800"/>
            <a:ext cx="8229600" cy="5257800"/>
          </a:xfrm>
        </p:spPr>
        <p:txBody>
          <a:bodyPr>
            <a:normAutofit fontScale="40000" lnSpcReduction="20000"/>
          </a:bodyPr>
          <a:lstStyle/>
          <a:p>
            <a:pPr marL="0" indent="0">
              <a:buNone/>
            </a:pPr>
            <a:r>
              <a:rPr lang="en-US" sz="4000" dirty="0" smtClean="0"/>
              <a:t>Sample Goal statements to lead into chapter</a:t>
            </a:r>
          </a:p>
          <a:p>
            <a:pPr marL="0" indent="0">
              <a:buNone/>
            </a:pPr>
            <a:endParaRPr lang="en-US" dirty="0" smtClean="0"/>
          </a:p>
          <a:p>
            <a:endParaRPr lang="en-US" dirty="0"/>
          </a:p>
          <a:p>
            <a:r>
              <a:rPr lang="en-US" sz="3800" dirty="0" smtClean="0"/>
              <a:t>The </a:t>
            </a:r>
            <a:r>
              <a:rPr lang="en-US" sz="3800" dirty="0"/>
              <a:t>Urban Village Model will meet the Overall Core Value of </a:t>
            </a:r>
            <a:r>
              <a:rPr lang="en-US" sz="3800" b="1" u="sng" dirty="0"/>
              <a:t>Community</a:t>
            </a:r>
            <a:r>
              <a:rPr lang="en-US" sz="3800" dirty="0"/>
              <a:t> by striving to create places, streets, and spaces that in aggregate meet the needs of people at all stages of life are visually attractive, safe, accessible, functional, inclusive, have their own distinctive identity, and maintain or improve local character</a:t>
            </a:r>
            <a:r>
              <a:rPr lang="en-US" sz="3800" dirty="0" smtClean="0"/>
              <a:t>.</a:t>
            </a:r>
          </a:p>
          <a:p>
            <a:pPr marL="0" indent="0">
              <a:buNone/>
            </a:pPr>
            <a:endParaRPr lang="en-US" sz="3800" dirty="0"/>
          </a:p>
          <a:p>
            <a:r>
              <a:rPr lang="en-US" sz="3800" dirty="0"/>
              <a:t>The Urban Village Model will meet the Overall Core Value of </a:t>
            </a:r>
            <a:r>
              <a:rPr lang="en-US" sz="3800" b="1" u="sng" dirty="0"/>
              <a:t>Equity</a:t>
            </a:r>
            <a:r>
              <a:rPr lang="en-US" sz="3800" dirty="0"/>
              <a:t> by creating spaces that serve the needs and aspirations of all its people, promoting health, resilience, and equity within Urban Villages. New development and public investments within Urban Villages are enduring and </a:t>
            </a:r>
            <a:r>
              <a:rPr lang="en-US" sz="3800" dirty="0" smtClean="0"/>
              <a:t>inclusive.</a:t>
            </a:r>
            <a:r>
              <a:rPr lang="en-US" sz="3800" dirty="0"/>
              <a:t> </a:t>
            </a:r>
            <a:r>
              <a:rPr lang="en-US" sz="3800" dirty="0" smtClean="0"/>
              <a:t> The </a:t>
            </a:r>
            <a:r>
              <a:rPr lang="en-US" sz="3800" dirty="0"/>
              <a:t>Comprehensive Plan should work to reduce disparities by working within the urban Village, Land Use and Housing Element to ensure the Plan meets its equity goals</a:t>
            </a:r>
            <a:r>
              <a:rPr lang="en-US" sz="3800" dirty="0" smtClean="0"/>
              <a:t>.</a:t>
            </a:r>
          </a:p>
          <a:p>
            <a:pPr marL="0" indent="0">
              <a:buNone/>
            </a:pPr>
            <a:endParaRPr lang="en-US" sz="3800" dirty="0"/>
          </a:p>
          <a:p>
            <a:r>
              <a:rPr lang="en-US" sz="3800" dirty="0" smtClean="0"/>
              <a:t>The </a:t>
            </a:r>
            <a:r>
              <a:rPr lang="en-US" sz="3800" dirty="0"/>
              <a:t>Urban Village Model will meet the Overall Core Value of </a:t>
            </a:r>
            <a:r>
              <a:rPr lang="en-US" sz="3800" b="1" u="sng" dirty="0"/>
              <a:t>Environmental Stewardship</a:t>
            </a:r>
            <a:r>
              <a:rPr lang="en-US" sz="3800" dirty="0"/>
              <a:t> through more compact land use pattern to support the efficient provision of public services, improve the performance of transportation networks, preserve open space, and reduce the negative impacts of low intensity and non-contiguous development on our natural systems</a:t>
            </a:r>
            <a:r>
              <a:rPr lang="en-US" sz="3800" dirty="0" smtClean="0"/>
              <a:t>.</a:t>
            </a:r>
          </a:p>
          <a:p>
            <a:pPr marL="0" indent="0">
              <a:buNone/>
            </a:pPr>
            <a:endParaRPr lang="en-US" sz="3800" dirty="0"/>
          </a:p>
          <a:p>
            <a:r>
              <a:rPr lang="en-US" sz="3800" dirty="0"/>
              <a:t>The Urban Village Model will meet the Overall Core Value of </a:t>
            </a:r>
            <a:r>
              <a:rPr lang="en-US" sz="3800" b="1" u="sng" dirty="0"/>
              <a:t>Economic Resiliency</a:t>
            </a:r>
            <a:r>
              <a:rPr lang="en-US" sz="3800" dirty="0"/>
              <a:t> by creating jobs that are appropriate for each Village type.  By maintaining community based economies that promote living wage jobs, provide services for neighborhoods and allow for innovation and entrepreneurial growth.  </a:t>
            </a:r>
            <a:endParaRPr lang="en-US" sz="3800" dirty="0" smtClean="0"/>
          </a:p>
          <a:p>
            <a:endParaRPr lang="en-US" sz="4500" dirty="0"/>
          </a:p>
          <a:p>
            <a:pPr marL="0" indent="0">
              <a:buNone/>
            </a:pPr>
            <a:r>
              <a:rPr lang="en-US" sz="4500" dirty="0" smtClean="0">
                <a:solidFill>
                  <a:schemeClr val="accent2"/>
                </a:solidFill>
              </a:rPr>
              <a:t>Language drafted by SPC staff</a:t>
            </a:r>
          </a:p>
          <a:p>
            <a:endParaRPr lang="en-US" sz="3800" dirty="0"/>
          </a:p>
          <a:p>
            <a:endParaRPr lang="en-US" dirty="0"/>
          </a:p>
        </p:txBody>
      </p:sp>
    </p:spTree>
    <p:extLst>
      <p:ext uri="{BB962C8B-B14F-4D97-AF65-F5344CB8AC3E}">
        <p14:creationId xmlns:p14="http://schemas.microsoft.com/office/powerpoint/2010/main" val="689467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Village Discussion</a:t>
            </a:r>
            <a:endParaRPr lang="en-US" dirty="0"/>
          </a:p>
        </p:txBody>
      </p:sp>
      <p:sp>
        <p:nvSpPr>
          <p:cNvPr id="3" name="Content Placeholder 2"/>
          <p:cNvSpPr>
            <a:spLocks noGrp="1"/>
          </p:cNvSpPr>
          <p:nvPr>
            <p:ph idx="1"/>
          </p:nvPr>
        </p:nvSpPr>
        <p:spPr/>
        <p:txBody>
          <a:bodyPr>
            <a:normAutofit fontScale="55000" lnSpcReduction="20000"/>
          </a:bodyPr>
          <a:lstStyle/>
          <a:p>
            <a:r>
              <a:rPr lang="en-US" dirty="0"/>
              <a:t>Urban Village Distinctions:</a:t>
            </a:r>
          </a:p>
          <a:p>
            <a:r>
              <a:rPr lang="en-US" dirty="0"/>
              <a:t>Urban Center – Defined in draft element</a:t>
            </a:r>
          </a:p>
          <a:p>
            <a:r>
              <a:rPr lang="en-US" dirty="0"/>
              <a:t>Hub Urban Village – Defined in draft element</a:t>
            </a:r>
          </a:p>
          <a:p>
            <a:r>
              <a:rPr lang="en-US" dirty="0"/>
              <a:t>Residential Urban Village – Defined in draft element</a:t>
            </a:r>
          </a:p>
          <a:p>
            <a:r>
              <a:rPr lang="en-US" dirty="0"/>
              <a:t>Manufacturing Industrial Centers – Defined in draft </a:t>
            </a:r>
            <a:r>
              <a:rPr lang="en-US" dirty="0" smtClean="0"/>
              <a:t>element</a:t>
            </a:r>
          </a:p>
          <a:p>
            <a:pPr marL="0" indent="0">
              <a:buNone/>
            </a:pPr>
            <a:endParaRPr lang="en-US" dirty="0"/>
          </a:p>
          <a:p>
            <a:r>
              <a:rPr lang="en-US" dirty="0"/>
              <a:t>Areas Outside of Urban Villages–not defined in draft element . SPC draft below</a:t>
            </a:r>
          </a:p>
          <a:p>
            <a:pPr marL="0" indent="0">
              <a:buNone/>
            </a:pPr>
            <a:r>
              <a:rPr lang="en-US" dirty="0" smtClean="0"/>
              <a:t>Areas </a:t>
            </a:r>
            <a:r>
              <a:rPr lang="en-US" dirty="0"/>
              <a:t>Outside Urban Villages include:  Low Intensity Residential, Medium Intensity Residential and some </a:t>
            </a:r>
            <a:r>
              <a:rPr lang="en-US" b="1" dirty="0"/>
              <a:t>Mixed Use Land Uses.  These areas include major corridors like Aurora Avenue and Rainier as well as</a:t>
            </a:r>
            <a:r>
              <a:rPr lang="en-US" dirty="0"/>
              <a:t> many Single Family neighborhoods.  It is important when developing Land Use Element, Housing Element and Capital Facilities to ensure that Areas Outside Urban Villages that are currently Low Opportunity are made priority based on measurable equity outcomes . </a:t>
            </a:r>
            <a:r>
              <a:rPr lang="en-US" dirty="0" smtClean="0">
                <a:solidFill>
                  <a:schemeClr val="accent2"/>
                </a:solidFill>
              </a:rPr>
              <a:t>Language drafted by SPC staff</a:t>
            </a:r>
          </a:p>
          <a:p>
            <a:pPr marL="0" indent="0">
              <a:buNone/>
            </a:pPr>
            <a:endParaRPr lang="en-US" dirty="0" smtClean="0"/>
          </a:p>
          <a:p>
            <a:pPr marL="0" indent="0">
              <a:buNone/>
            </a:pPr>
            <a:r>
              <a:rPr lang="en-US" dirty="0" smtClean="0">
                <a:solidFill>
                  <a:schemeClr val="accent2"/>
                </a:solidFill>
              </a:rPr>
              <a:t>There </a:t>
            </a:r>
            <a:r>
              <a:rPr lang="en-US" dirty="0">
                <a:solidFill>
                  <a:schemeClr val="accent2"/>
                </a:solidFill>
              </a:rPr>
              <a:t>is not currently a goal for Areas Outside of Urban Villages.  </a:t>
            </a:r>
            <a:r>
              <a:rPr lang="en-US" dirty="0" smtClean="0">
                <a:solidFill>
                  <a:schemeClr val="accent2"/>
                </a:solidFill>
              </a:rPr>
              <a:t>Should there be?</a:t>
            </a:r>
            <a:endParaRPr lang="en-US" dirty="0"/>
          </a:p>
        </p:txBody>
      </p:sp>
    </p:spTree>
    <p:extLst>
      <p:ext uri="{BB962C8B-B14F-4D97-AF65-F5344CB8AC3E}">
        <p14:creationId xmlns:p14="http://schemas.microsoft.com/office/powerpoint/2010/main" val="3709696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Village Goal</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t>
            </a:r>
            <a:r>
              <a:rPr lang="en-US" dirty="0"/>
              <a:t>Pg. 3) UVG 1 Promote physical environments of the highest quality and emphasize the special identity of each of the city’s neighborhoods, particularly within urban centers and villages as the city grows and changes. </a:t>
            </a:r>
            <a:endParaRPr lang="en-US" dirty="0" smtClean="0"/>
          </a:p>
          <a:p>
            <a:pPr marL="0" indent="0">
              <a:buNone/>
            </a:pPr>
            <a:endParaRPr lang="en-US" dirty="0" smtClean="0">
              <a:solidFill>
                <a:schemeClr val="accent2"/>
              </a:solidFill>
            </a:endParaRPr>
          </a:p>
          <a:p>
            <a:pPr marL="0" indent="0">
              <a:buNone/>
            </a:pPr>
            <a:r>
              <a:rPr lang="en-US" dirty="0" smtClean="0">
                <a:solidFill>
                  <a:schemeClr val="accent2"/>
                </a:solidFill>
              </a:rPr>
              <a:t>This </a:t>
            </a:r>
            <a:r>
              <a:rPr lang="en-US" dirty="0">
                <a:solidFill>
                  <a:schemeClr val="accent2"/>
                </a:solidFill>
              </a:rPr>
              <a:t>is the single goal for this entire Element. Do we want to have something else reflected here</a:t>
            </a:r>
            <a:r>
              <a:rPr lang="en-US" dirty="0" smtClean="0">
                <a:solidFill>
                  <a:schemeClr val="accent2"/>
                </a:solidFill>
              </a:rPr>
              <a:t>?</a:t>
            </a:r>
            <a:endParaRPr lang="en-US" dirty="0">
              <a:solidFill>
                <a:schemeClr val="accent2"/>
              </a:solidFill>
            </a:endParaRPr>
          </a:p>
          <a:p>
            <a:endParaRPr lang="en-US" dirty="0"/>
          </a:p>
        </p:txBody>
      </p:sp>
    </p:spTree>
    <p:extLst>
      <p:ext uri="{BB962C8B-B14F-4D97-AF65-F5344CB8AC3E}">
        <p14:creationId xmlns:p14="http://schemas.microsoft.com/office/powerpoint/2010/main" val="3513899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Village:  Urban Design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GOAL</a:t>
            </a:r>
            <a:r>
              <a:rPr lang="en-US" dirty="0"/>
              <a:t>:  Maintain and enhance Seattle's character and sense of place, including its natural setting, history, human scale, and sense of community identity as the city grows and changes. </a:t>
            </a:r>
            <a:endParaRPr lang="en-US" dirty="0" smtClean="0"/>
          </a:p>
          <a:p>
            <a:pPr marL="0" indent="0">
              <a:buNone/>
            </a:pPr>
            <a:endParaRPr lang="en-US" dirty="0"/>
          </a:p>
          <a:p>
            <a:pPr marL="0" indent="0">
              <a:buNone/>
            </a:pPr>
            <a:r>
              <a:rPr lang="en-US" dirty="0" smtClean="0">
                <a:solidFill>
                  <a:schemeClr val="accent2"/>
                </a:solidFill>
              </a:rPr>
              <a:t>Do we want to talk </a:t>
            </a:r>
            <a:r>
              <a:rPr lang="en-US" dirty="0">
                <a:solidFill>
                  <a:schemeClr val="accent2"/>
                </a:solidFill>
              </a:rPr>
              <a:t>about race/culture here.  Do we want to be more explicit</a:t>
            </a:r>
            <a:r>
              <a:rPr lang="en-US" dirty="0" smtClean="0">
                <a:solidFill>
                  <a:schemeClr val="accent2"/>
                </a:solidFill>
              </a:rPr>
              <a:t>?</a:t>
            </a:r>
            <a:endParaRPr lang="en-US" dirty="0">
              <a:solidFill>
                <a:schemeClr val="accent2"/>
              </a:solidFill>
            </a:endParaRPr>
          </a:p>
          <a:p>
            <a:pPr marL="0" indent="0">
              <a:buNone/>
            </a:pPr>
            <a:endParaRPr lang="en-US" dirty="0"/>
          </a:p>
        </p:txBody>
      </p:sp>
    </p:spTree>
    <p:extLst>
      <p:ext uri="{BB962C8B-B14F-4D97-AF65-F5344CB8AC3E}">
        <p14:creationId xmlns:p14="http://schemas.microsoft.com/office/powerpoint/2010/main" val="3108809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Village: Urban Design</a:t>
            </a:r>
            <a:endParaRPr lang="en-US" dirty="0"/>
          </a:p>
        </p:txBody>
      </p:sp>
      <p:sp>
        <p:nvSpPr>
          <p:cNvPr id="3" name="Content Placeholder 2"/>
          <p:cNvSpPr>
            <a:spLocks noGrp="1"/>
          </p:cNvSpPr>
          <p:nvPr>
            <p:ph idx="1"/>
          </p:nvPr>
        </p:nvSpPr>
        <p:spPr/>
        <p:txBody>
          <a:bodyPr>
            <a:normAutofit lnSpcReduction="10000"/>
          </a:bodyPr>
          <a:lstStyle/>
          <a:p>
            <a:pPr lvl="2"/>
            <a:r>
              <a:rPr lang="en-US" b="1" dirty="0" smtClean="0"/>
              <a:t>Natural Environment</a:t>
            </a:r>
            <a:endParaRPr lang="en-US" dirty="0" smtClean="0"/>
          </a:p>
          <a:p>
            <a:pPr lvl="2"/>
            <a:r>
              <a:rPr lang="en-US" b="1" dirty="0" smtClean="0"/>
              <a:t>Built Environment</a:t>
            </a:r>
          </a:p>
          <a:p>
            <a:pPr marL="914400" lvl="2" indent="0">
              <a:buNone/>
            </a:pPr>
            <a:endParaRPr lang="en-US" dirty="0" smtClean="0"/>
          </a:p>
          <a:p>
            <a:pPr marL="914400" lvl="2" indent="0">
              <a:buNone/>
            </a:pPr>
            <a:r>
              <a:rPr lang="en-US" dirty="0" smtClean="0">
                <a:solidFill>
                  <a:schemeClr val="accent2"/>
                </a:solidFill>
              </a:rPr>
              <a:t>Do we want to talk to the role of alleys?</a:t>
            </a:r>
          </a:p>
          <a:p>
            <a:pPr marL="914400" lvl="2" indent="0">
              <a:buNone/>
            </a:pPr>
            <a:endParaRPr lang="en-US" dirty="0" smtClean="0">
              <a:solidFill>
                <a:schemeClr val="accent2"/>
              </a:solidFill>
            </a:endParaRPr>
          </a:p>
          <a:p>
            <a:pPr lvl="2"/>
            <a:r>
              <a:rPr lang="en-US" b="1" dirty="0" smtClean="0"/>
              <a:t>Open Spaces</a:t>
            </a:r>
          </a:p>
          <a:p>
            <a:pPr marL="914400" lvl="2" indent="0">
              <a:buNone/>
            </a:pPr>
            <a:r>
              <a:rPr lang="en-US" dirty="0" smtClean="0"/>
              <a:t>UD29 Consider the needs of growing demographic and ethnic groups in the design of public space. </a:t>
            </a:r>
          </a:p>
          <a:p>
            <a:pPr marL="914400" lvl="2" indent="0">
              <a:buNone/>
            </a:pPr>
            <a:endParaRPr lang="en-US" dirty="0">
              <a:solidFill>
                <a:schemeClr val="accent2"/>
              </a:solidFill>
            </a:endParaRPr>
          </a:p>
          <a:p>
            <a:pPr marL="914400" lvl="2" indent="0">
              <a:buNone/>
            </a:pPr>
            <a:r>
              <a:rPr lang="en-US" dirty="0" smtClean="0">
                <a:solidFill>
                  <a:schemeClr val="accent2"/>
                </a:solidFill>
              </a:rPr>
              <a:t>Do we want to be specific about gathering spaces/community buildings?</a:t>
            </a:r>
          </a:p>
          <a:p>
            <a:endParaRPr lang="en-US" dirty="0"/>
          </a:p>
        </p:txBody>
      </p:sp>
    </p:spTree>
    <p:extLst>
      <p:ext uri="{BB962C8B-B14F-4D97-AF65-F5344CB8AC3E}">
        <p14:creationId xmlns:p14="http://schemas.microsoft.com/office/powerpoint/2010/main" val="3856898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Village:  Designate UV</a:t>
            </a:r>
            <a:endParaRPr lang="en-US" dirty="0"/>
          </a:p>
        </p:txBody>
      </p:sp>
      <p:sp>
        <p:nvSpPr>
          <p:cNvPr id="3" name="Content Placeholder 2"/>
          <p:cNvSpPr>
            <a:spLocks noGrp="1"/>
          </p:cNvSpPr>
          <p:nvPr>
            <p:ph idx="1"/>
          </p:nvPr>
        </p:nvSpPr>
        <p:spPr>
          <a:xfrm>
            <a:off x="457200" y="1600200"/>
            <a:ext cx="8229600" cy="5029200"/>
          </a:xfrm>
        </p:spPr>
        <p:txBody>
          <a:bodyPr>
            <a:normAutofit fontScale="55000" lnSpcReduction="20000"/>
          </a:bodyPr>
          <a:lstStyle/>
          <a:p>
            <a:pPr marL="0" indent="0">
              <a:buNone/>
            </a:pPr>
            <a:r>
              <a:rPr lang="en-US" dirty="0" smtClean="0">
                <a:solidFill>
                  <a:schemeClr val="accent2"/>
                </a:solidFill>
              </a:rPr>
              <a:t>Should the language be more proactive to state where new </a:t>
            </a:r>
            <a:r>
              <a:rPr lang="en-US" dirty="0">
                <a:solidFill>
                  <a:schemeClr val="accent2"/>
                </a:solidFill>
              </a:rPr>
              <a:t>Urban Village </a:t>
            </a:r>
            <a:r>
              <a:rPr lang="en-US" dirty="0" smtClean="0">
                <a:solidFill>
                  <a:schemeClr val="accent2"/>
                </a:solidFill>
              </a:rPr>
              <a:t>should go?</a:t>
            </a:r>
            <a:endParaRPr lang="en-US" dirty="0">
              <a:solidFill>
                <a:schemeClr val="accent2"/>
              </a:solidFill>
            </a:endParaRPr>
          </a:p>
          <a:p>
            <a:pPr marL="0" indent="0">
              <a:buNone/>
            </a:pPr>
            <a:endParaRPr lang="en-US" dirty="0"/>
          </a:p>
          <a:p>
            <a:pPr marL="514350" indent="-514350">
              <a:buAutoNum type="arabicPeriod"/>
            </a:pPr>
            <a:r>
              <a:rPr lang="en-US" dirty="0" smtClean="0"/>
              <a:t>Natural </a:t>
            </a:r>
            <a:r>
              <a:rPr lang="en-US" dirty="0"/>
              <a:t>conditions, the existing development pattern, and current zoning are conducive to supporting denser, mixed-use pedestrian environments where public amenities and services can be efficiently </a:t>
            </a:r>
            <a:r>
              <a:rPr lang="en-US" dirty="0" smtClean="0"/>
              <a:t>provided</a:t>
            </a:r>
            <a:r>
              <a:rPr lang="en-US" dirty="0"/>
              <a:t>.  </a:t>
            </a:r>
          </a:p>
          <a:p>
            <a:pPr marL="0" indent="0">
              <a:buNone/>
            </a:pPr>
            <a:r>
              <a:rPr lang="en-US" dirty="0"/>
              <a:t> </a:t>
            </a:r>
          </a:p>
          <a:p>
            <a:pPr marL="514350" indent="-514350">
              <a:buAutoNum type="arabicPeriod" startAt="2"/>
            </a:pPr>
            <a:r>
              <a:rPr lang="en-US" dirty="0" smtClean="0"/>
              <a:t>Access </a:t>
            </a:r>
            <a:r>
              <a:rPr lang="en-US" dirty="0"/>
              <a:t>to transportation facilities, including public transit, is good or can be improved </a:t>
            </a:r>
            <a:endParaRPr lang="en-US" dirty="0" smtClean="0"/>
          </a:p>
          <a:p>
            <a:pPr marL="0" indent="0">
              <a:buNone/>
            </a:pPr>
            <a:endParaRPr lang="en-US" dirty="0" smtClean="0"/>
          </a:p>
          <a:p>
            <a:pPr marL="0" indent="0">
              <a:buNone/>
            </a:pPr>
            <a:r>
              <a:rPr lang="en-US" dirty="0" smtClean="0">
                <a:solidFill>
                  <a:schemeClr val="accent2"/>
                </a:solidFill>
              </a:rPr>
              <a:t>Do </a:t>
            </a:r>
            <a:r>
              <a:rPr lang="en-US" dirty="0">
                <a:solidFill>
                  <a:schemeClr val="accent2"/>
                </a:solidFill>
              </a:rPr>
              <a:t>we want to say something about based on the adopted Transit Master Plan or the Future Transit Network</a:t>
            </a:r>
            <a:r>
              <a:rPr lang="en-US" dirty="0" smtClean="0">
                <a:solidFill>
                  <a:schemeClr val="accent2"/>
                </a:solidFill>
              </a:rPr>
              <a:t>?;</a:t>
            </a:r>
            <a:endParaRPr lang="en-US" dirty="0">
              <a:solidFill>
                <a:schemeClr val="accent2"/>
              </a:solidFill>
            </a:endParaRPr>
          </a:p>
          <a:p>
            <a:pPr marL="0" indent="0">
              <a:buNone/>
            </a:pPr>
            <a:r>
              <a:rPr lang="en-US" dirty="0"/>
              <a:t> </a:t>
            </a:r>
          </a:p>
          <a:p>
            <a:pPr marL="514350" indent="-514350">
              <a:buAutoNum type="arabicPeriod" startAt="3"/>
            </a:pPr>
            <a:r>
              <a:rPr lang="en-US" dirty="0" smtClean="0"/>
              <a:t>Public </a:t>
            </a:r>
            <a:r>
              <a:rPr lang="en-US" dirty="0"/>
              <a:t>and private facilities, services and amenities, such as parks, schools, and commercial services, are available or can be provided over time; </a:t>
            </a:r>
            <a:r>
              <a:rPr lang="en-US" dirty="0" smtClean="0"/>
              <a:t>and</a:t>
            </a:r>
            <a:endParaRPr lang="en-US" dirty="0"/>
          </a:p>
          <a:p>
            <a:pPr marL="0" indent="0">
              <a:buNone/>
            </a:pPr>
            <a:r>
              <a:rPr lang="en-US" dirty="0"/>
              <a:t> </a:t>
            </a:r>
          </a:p>
          <a:p>
            <a:pPr marL="514350" indent="-514350">
              <a:buAutoNum type="arabicPeriod" startAt="4"/>
            </a:pPr>
            <a:r>
              <a:rPr lang="en-US" dirty="0" smtClean="0"/>
              <a:t>Existing </a:t>
            </a:r>
            <a:r>
              <a:rPr lang="en-US" dirty="0"/>
              <a:t>public infrastructure has capacity or potential to accommodate growth. </a:t>
            </a:r>
            <a:endParaRPr lang="en-US" dirty="0" smtClean="0"/>
          </a:p>
          <a:p>
            <a:pPr marL="514350" indent="-514350">
              <a:buAutoNum type="arabicPeriod" startAt="4"/>
            </a:pPr>
            <a:endParaRPr lang="en-US" dirty="0"/>
          </a:p>
          <a:p>
            <a:pPr marL="0" indent="0">
              <a:buNone/>
            </a:pPr>
            <a:r>
              <a:rPr lang="en-US" dirty="0" smtClean="0">
                <a:solidFill>
                  <a:schemeClr val="accent2"/>
                </a:solidFill>
              </a:rPr>
              <a:t>Do we track </a:t>
            </a:r>
            <a:r>
              <a:rPr lang="en-US" dirty="0">
                <a:solidFill>
                  <a:schemeClr val="accent2"/>
                </a:solidFill>
              </a:rPr>
              <a:t>what is adequate or able to </a:t>
            </a:r>
            <a:r>
              <a:rPr lang="en-US" dirty="0" smtClean="0">
                <a:solidFill>
                  <a:schemeClr val="accent2"/>
                </a:solidFill>
              </a:rPr>
              <a:t>accommodate?  Should we?</a:t>
            </a:r>
            <a:endParaRPr lang="en-US" dirty="0">
              <a:solidFill>
                <a:schemeClr val="accent2"/>
              </a:solidFill>
            </a:endParaRPr>
          </a:p>
          <a:p>
            <a:pPr marL="0" indent="0">
              <a:buNone/>
            </a:pPr>
            <a:r>
              <a:rPr lang="en-US" dirty="0"/>
              <a:t> </a:t>
            </a:r>
          </a:p>
          <a:p>
            <a:endParaRPr lang="en-US" dirty="0"/>
          </a:p>
        </p:txBody>
      </p:sp>
    </p:spTree>
    <p:extLst>
      <p:ext uri="{BB962C8B-B14F-4D97-AF65-F5344CB8AC3E}">
        <p14:creationId xmlns:p14="http://schemas.microsoft.com/office/powerpoint/2010/main" val="1795471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SPC Annual Retreat recap</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Conversation with john </a:t>
            </a:r>
            <a:r>
              <a:rPr lang="en-US" dirty="0" err="1" smtClean="0"/>
              <a:t>powell</a:t>
            </a:r>
            <a:endParaRPr lang="en-US" dirty="0" smtClean="0"/>
          </a:p>
          <a:p>
            <a:pPr marL="0" indent="0">
              <a:buNone/>
            </a:pPr>
            <a:endParaRPr lang="en-US" dirty="0"/>
          </a:p>
          <a:p>
            <a:pPr marL="0" indent="0">
              <a:buNone/>
            </a:pPr>
            <a:endParaRPr lang="en-US" dirty="0"/>
          </a:p>
          <a:p>
            <a:pPr marL="0" indent="0">
              <a:buNone/>
            </a:pPr>
            <a:r>
              <a:rPr lang="en-US" dirty="0"/>
              <a:t>I</a:t>
            </a:r>
            <a:r>
              <a:rPr lang="en-US" dirty="0" smtClean="0"/>
              <a:t>nitiatives and efforts:</a:t>
            </a:r>
          </a:p>
          <a:p>
            <a:pPr marL="0" indent="0">
              <a:buNone/>
            </a:pPr>
            <a:r>
              <a:rPr lang="en-US" dirty="0" smtClean="0"/>
              <a:t>	National </a:t>
            </a:r>
            <a:r>
              <a:rPr lang="en-US" dirty="0"/>
              <a:t>APA conference</a:t>
            </a:r>
          </a:p>
          <a:p>
            <a:pPr marL="0" indent="0">
              <a:buNone/>
            </a:pPr>
            <a:r>
              <a:rPr lang="en-US" dirty="0"/>
              <a:t>	 </a:t>
            </a:r>
          </a:p>
          <a:p>
            <a:pPr marL="0" indent="0">
              <a:buNone/>
            </a:pPr>
            <a:r>
              <a:rPr lang="en-US" dirty="0" smtClean="0"/>
              <a:t>	Participate </a:t>
            </a:r>
            <a:r>
              <a:rPr lang="en-US" dirty="0"/>
              <a:t>in Regional Conversations</a:t>
            </a:r>
          </a:p>
          <a:p>
            <a:pPr marL="0" indent="0">
              <a:buNone/>
            </a:pPr>
            <a:r>
              <a:rPr lang="en-US" dirty="0"/>
              <a:t>	 </a:t>
            </a:r>
          </a:p>
          <a:p>
            <a:pPr marL="0" indent="0">
              <a:buNone/>
            </a:pPr>
            <a:r>
              <a:rPr lang="en-US" dirty="0" smtClean="0"/>
              <a:t>	Economic </a:t>
            </a:r>
            <a:r>
              <a:rPr lang="en-US" dirty="0"/>
              <a:t>Development Commission</a:t>
            </a:r>
          </a:p>
          <a:p>
            <a:pPr marL="0" indent="0">
              <a:buNone/>
            </a:pPr>
            <a:r>
              <a:rPr lang="en-US" dirty="0"/>
              <a:t> </a:t>
            </a:r>
          </a:p>
          <a:p>
            <a:pPr marL="0" indent="0">
              <a:buNone/>
            </a:pPr>
            <a:r>
              <a:rPr lang="en-US" dirty="0" smtClean="0"/>
              <a:t>	Walking </a:t>
            </a:r>
            <a:r>
              <a:rPr lang="en-US" dirty="0"/>
              <a:t>Tours</a:t>
            </a:r>
          </a:p>
          <a:p>
            <a:pPr marL="0" indent="0">
              <a:buNone/>
            </a:pPr>
            <a:r>
              <a:rPr lang="en-US" dirty="0"/>
              <a:t>	 </a:t>
            </a:r>
          </a:p>
          <a:p>
            <a:pPr marL="0" indent="0">
              <a:buNone/>
            </a:pPr>
            <a:r>
              <a:rPr lang="en-US" dirty="0" smtClean="0"/>
              <a:t>	Improve </a:t>
            </a:r>
            <a:r>
              <a:rPr lang="en-US" dirty="0"/>
              <a:t>working relationships with Elected Officials</a:t>
            </a:r>
          </a:p>
          <a:p>
            <a:pPr marL="0" indent="0">
              <a:buNone/>
            </a:pPr>
            <a:endParaRPr lang="en-US" dirty="0"/>
          </a:p>
        </p:txBody>
      </p:sp>
    </p:spTree>
    <p:extLst>
      <p:ext uri="{BB962C8B-B14F-4D97-AF65-F5344CB8AC3E}">
        <p14:creationId xmlns:p14="http://schemas.microsoft.com/office/powerpoint/2010/main" val="3839092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Land Use Map Discussion</a:t>
            </a:r>
            <a:endParaRPr lang="en-US" dirty="0"/>
          </a:p>
        </p:txBody>
      </p:sp>
      <p:sp>
        <p:nvSpPr>
          <p:cNvPr id="3" name="Content Placeholder 2"/>
          <p:cNvSpPr>
            <a:spLocks noGrp="1"/>
          </p:cNvSpPr>
          <p:nvPr>
            <p:ph idx="1"/>
          </p:nvPr>
        </p:nvSpPr>
        <p:spPr/>
        <p:txBody>
          <a:bodyPr>
            <a:normAutofit/>
          </a:bodyPr>
          <a:lstStyle/>
          <a:p>
            <a:r>
              <a:rPr lang="en-US" dirty="0" smtClean="0"/>
              <a:t>LUT received a briefing from Tom Hauger on the current DPD thinking.</a:t>
            </a:r>
          </a:p>
          <a:p>
            <a:r>
              <a:rPr lang="en-US" dirty="0" smtClean="0"/>
              <a:t>LUT discussion report out today, no decision needed.</a:t>
            </a:r>
          </a:p>
          <a:p>
            <a:r>
              <a:rPr lang="en-US" dirty="0" smtClean="0"/>
              <a:t>July 24</a:t>
            </a:r>
            <a:r>
              <a:rPr lang="en-US" baseline="30000" dirty="0" smtClean="0"/>
              <a:t>th</a:t>
            </a:r>
            <a:r>
              <a:rPr lang="en-US" dirty="0" smtClean="0"/>
              <a:t> Full Commission to finalize comments on the comp plan review thus far.</a:t>
            </a:r>
          </a:p>
          <a:p>
            <a:pPr marL="457200" lvl="1" indent="0">
              <a:buNone/>
            </a:pPr>
            <a:endParaRPr lang="en-US" dirty="0" smtClean="0"/>
          </a:p>
        </p:txBody>
      </p:sp>
    </p:spTree>
    <p:extLst>
      <p:ext uri="{BB962C8B-B14F-4D97-AF65-F5344CB8AC3E}">
        <p14:creationId xmlns:p14="http://schemas.microsoft.com/office/powerpoint/2010/main" val="1194204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Land Use Map</a:t>
            </a:r>
            <a:endParaRPr lang="en-US" dirty="0"/>
          </a:p>
        </p:txBody>
      </p:sp>
      <p:sp>
        <p:nvSpPr>
          <p:cNvPr id="3" name="Content Placeholder 2"/>
          <p:cNvSpPr>
            <a:spLocks noGrp="1"/>
          </p:cNvSpPr>
          <p:nvPr>
            <p:ph idx="1"/>
          </p:nvPr>
        </p:nvSpPr>
        <p:spPr/>
        <p:txBody>
          <a:bodyPr/>
          <a:lstStyle/>
          <a:p>
            <a:r>
              <a:rPr lang="en-US" dirty="0" smtClean="0"/>
              <a:t>Recommend an existing and a Future Land Use Map to show the vision.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784526"/>
            <a:ext cx="4158391" cy="317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743200"/>
            <a:ext cx="4191000" cy="3219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1003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Land Use Map</a:t>
            </a:r>
            <a:endParaRPr lang="en-US" dirty="0"/>
          </a:p>
        </p:txBody>
      </p:sp>
      <p:sp>
        <p:nvSpPr>
          <p:cNvPr id="3" name="Content Placeholder 2"/>
          <p:cNvSpPr>
            <a:spLocks noGrp="1"/>
          </p:cNvSpPr>
          <p:nvPr>
            <p:ph idx="1"/>
          </p:nvPr>
        </p:nvSpPr>
        <p:spPr>
          <a:xfrm>
            <a:off x="457200" y="1600200"/>
            <a:ext cx="8229600" cy="5029200"/>
          </a:xfrm>
        </p:spPr>
        <p:txBody>
          <a:bodyPr>
            <a:normAutofit fontScale="55000" lnSpcReduction="20000"/>
          </a:bodyPr>
          <a:lstStyle/>
          <a:p>
            <a:r>
              <a:rPr lang="en-US" sz="4500" dirty="0" smtClean="0"/>
              <a:t>Urban Village is not a land use.</a:t>
            </a:r>
          </a:p>
          <a:p>
            <a:r>
              <a:rPr lang="en-US" sz="4500" dirty="0" smtClean="0"/>
              <a:t>Possible to show as “Mixed Use/Commercial” land use (aka red).</a:t>
            </a:r>
          </a:p>
          <a:p>
            <a:pPr marL="0" indent="0">
              <a:buNone/>
            </a:pPr>
            <a:endParaRPr lang="en-US" sz="4500" dirty="0" smtClean="0"/>
          </a:p>
          <a:p>
            <a:pPr lvl="1"/>
            <a:r>
              <a:rPr lang="en-US" sz="4500" dirty="0" smtClean="0"/>
              <a:t>Then ensure that the areas are defined to reflect vision in the Land Use Element – </a:t>
            </a:r>
          </a:p>
          <a:p>
            <a:pPr marL="457200" lvl="1" indent="0">
              <a:buNone/>
            </a:pPr>
            <a:endParaRPr lang="en-US" sz="4500" dirty="0"/>
          </a:p>
          <a:p>
            <a:pPr marL="457200" lvl="1" indent="0">
              <a:buNone/>
            </a:pPr>
            <a:r>
              <a:rPr lang="en-US" sz="4500" dirty="0" smtClean="0"/>
              <a:t>Mixed Use/Commercial</a:t>
            </a:r>
          </a:p>
          <a:p>
            <a:pPr lvl="1"/>
            <a:r>
              <a:rPr lang="en-US" b="1" dirty="0"/>
              <a:t>LU</a:t>
            </a:r>
            <a:r>
              <a:rPr lang="en-US" dirty="0"/>
              <a:t>G17 Create strong and successful commercial and mixed-use areas that encourage business creation, expansion and vitality by allowing for a mix of business activities, while maintaining compatibility with the neighborhood-serving character of business districts, and the character of surrounding areas. </a:t>
            </a:r>
          </a:p>
          <a:p>
            <a:pPr lvl="1"/>
            <a:r>
              <a:rPr lang="en-US" b="1" dirty="0" smtClean="0"/>
              <a:t>LU</a:t>
            </a:r>
            <a:r>
              <a:rPr lang="en-US" dirty="0" smtClean="0"/>
              <a:t>G18 </a:t>
            </a:r>
            <a:r>
              <a:rPr lang="en-US" dirty="0"/>
              <a:t>Support the development and maintenance of areas with a wide range of characters and functions that provide for the employ­ment, service, retail and housing needs of Seattle’s existing and future population. </a:t>
            </a:r>
          </a:p>
          <a:p>
            <a:pPr lvl="1"/>
            <a:r>
              <a:rPr lang="en-US" b="1" dirty="0"/>
              <a:t>LU</a:t>
            </a:r>
            <a:r>
              <a:rPr lang="en-US" dirty="0"/>
              <a:t>G19 Include housing as part of the mix of activi­ties accommodated in commercial areas in order to provide additional opportunities for residents to live in neighborhoods where they can walk to services and employment</a:t>
            </a:r>
            <a:r>
              <a:rPr lang="en-US" dirty="0" smtClean="0"/>
              <a:t>.</a:t>
            </a:r>
            <a:endParaRPr lang="en-US" sz="2000" dirty="0"/>
          </a:p>
        </p:txBody>
      </p:sp>
    </p:spTree>
    <p:extLst>
      <p:ext uri="{BB962C8B-B14F-4D97-AF65-F5344CB8AC3E}">
        <p14:creationId xmlns:p14="http://schemas.microsoft.com/office/powerpoint/2010/main" val="2197907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Land Use Map</a:t>
            </a:r>
            <a:endParaRPr lang="en-US" dirty="0"/>
          </a:p>
        </p:txBody>
      </p:sp>
      <p:sp>
        <p:nvSpPr>
          <p:cNvPr id="3" name="Content Placeholder 2"/>
          <p:cNvSpPr>
            <a:spLocks noGrp="1"/>
          </p:cNvSpPr>
          <p:nvPr>
            <p:ph idx="1"/>
          </p:nvPr>
        </p:nvSpPr>
        <p:spPr>
          <a:xfrm>
            <a:off x="457200" y="1600200"/>
            <a:ext cx="2362200" cy="4525963"/>
          </a:xfrm>
        </p:spPr>
        <p:txBody>
          <a:bodyPr>
            <a:normAutofit/>
          </a:bodyPr>
          <a:lstStyle/>
          <a:p>
            <a:r>
              <a:rPr lang="en-US" sz="2400" dirty="0" smtClean="0"/>
              <a:t>A more defined legend could be helpful for community and developer predictability. </a:t>
            </a:r>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6338" y="1676400"/>
            <a:ext cx="5641849"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632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Legend Examples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3075893"/>
              </p:ext>
            </p:extLst>
          </p:nvPr>
        </p:nvGraphicFramePr>
        <p:xfrm>
          <a:off x="228600" y="1524000"/>
          <a:ext cx="8762999" cy="1828800"/>
        </p:xfrm>
        <a:graphic>
          <a:graphicData uri="http://schemas.openxmlformats.org/drawingml/2006/table">
            <a:tbl>
              <a:tblPr firstRow="1" firstCol="1" bandRow="1"/>
              <a:tblGrid>
                <a:gridCol w="1447800"/>
                <a:gridCol w="3788414"/>
                <a:gridCol w="3526785"/>
              </a:tblGrid>
              <a:tr h="1828800">
                <a:tc>
                  <a:txBody>
                    <a:bodyPr/>
                    <a:lstStyle/>
                    <a:p>
                      <a:pPr marL="0" marR="0">
                        <a:lnSpc>
                          <a:spcPct val="115000"/>
                        </a:lnSpc>
                        <a:spcBef>
                          <a:spcPts val="0"/>
                        </a:spcBef>
                        <a:spcAft>
                          <a:spcPts val="0"/>
                        </a:spcAft>
                      </a:pPr>
                      <a:r>
                        <a:rPr lang="en-US" sz="1100" dirty="0">
                          <a:effectLst/>
                          <a:latin typeface="Calibri"/>
                          <a:ea typeface="Calibri"/>
                          <a:cs typeface="Garamond"/>
                        </a:rPr>
                        <a:t>Urban neighborhood </a:t>
                      </a:r>
                      <a:endParaRPr lang="en-US" sz="1100" dirty="0">
                        <a:effectLst/>
                        <a:latin typeface="Calibri"/>
                        <a:ea typeface="Calibri"/>
                        <a:cs typeface="Times New Roman"/>
                      </a:endParaRPr>
                    </a:p>
                    <a:p>
                      <a:pPr marL="0" marR="0">
                        <a:lnSpc>
                          <a:spcPct val="150000"/>
                        </a:lnSpc>
                        <a:spcBef>
                          <a:spcPts val="0"/>
                        </a:spcBef>
                        <a:spcAft>
                          <a:spcPts val="0"/>
                        </a:spcAft>
                      </a:pPr>
                      <a:r>
                        <a:rPr lang="en-US" sz="1100" dirty="0">
                          <a:solidFill>
                            <a:srgbClr val="000000"/>
                          </a:solidFill>
                          <a:effectLst/>
                          <a:latin typeface="Calibri"/>
                          <a:ea typeface="Calibri"/>
                          <a:cs typeface="Garamond"/>
                        </a:rPr>
                        <a:t> </a:t>
                      </a:r>
                      <a:endParaRPr lang="en-US" sz="1100" dirty="0">
                        <a:effectLst/>
                        <a:latin typeface="Calibri"/>
                        <a:ea typeface="Calibri"/>
                        <a:cs typeface="Times New Roman"/>
                      </a:endParaRPr>
                    </a:p>
                  </a:txBody>
                  <a:tcPr marL="66244" marR="66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Garamond"/>
                        </a:rPr>
                        <a:t>Predominantly </a:t>
                      </a:r>
                      <a:r>
                        <a:rPr lang="en-US" sz="1100" dirty="0" smtClean="0">
                          <a:effectLst/>
                          <a:latin typeface="Calibri"/>
                          <a:ea typeface="Calibri"/>
                          <a:cs typeface="Garamond"/>
                        </a:rPr>
                        <a:t>residential area </a:t>
                      </a:r>
                      <a:r>
                        <a:rPr lang="en-US" sz="1100" dirty="0">
                          <a:effectLst/>
                          <a:latin typeface="Calibri"/>
                          <a:ea typeface="Calibri"/>
                          <a:cs typeface="Garamond"/>
                        </a:rPr>
                        <a:t>with a range </a:t>
                      </a:r>
                      <a:r>
                        <a:rPr lang="en-US" sz="1100" dirty="0" smtClean="0">
                          <a:effectLst/>
                          <a:latin typeface="Calibri"/>
                          <a:ea typeface="Calibri"/>
                          <a:cs typeface="Garamond"/>
                        </a:rPr>
                        <a:t>of</a:t>
                      </a:r>
                      <a:r>
                        <a:rPr lang="en-US" sz="1100" baseline="0" dirty="0" smtClean="0">
                          <a:effectLst/>
                          <a:latin typeface="Calibri"/>
                          <a:ea typeface="Calibri"/>
                          <a:cs typeface="Times New Roman"/>
                        </a:rPr>
                        <a:t> </a:t>
                      </a:r>
                      <a:r>
                        <a:rPr lang="en-US" sz="1100" dirty="0" smtClean="0">
                          <a:effectLst/>
                          <a:latin typeface="Calibri"/>
                          <a:ea typeface="Calibri"/>
                          <a:cs typeface="Garamond"/>
                        </a:rPr>
                        <a:t>densities</a:t>
                      </a:r>
                      <a:r>
                        <a:rPr lang="en-US" sz="1100" dirty="0">
                          <a:effectLst/>
                          <a:latin typeface="Calibri"/>
                          <a:ea typeface="Calibri"/>
                          <a:cs typeface="Garamond"/>
                        </a:rPr>
                        <a:t>. May </a:t>
                      </a:r>
                      <a:r>
                        <a:rPr lang="en-US" sz="1100" dirty="0" smtClean="0">
                          <a:effectLst/>
                          <a:latin typeface="Calibri"/>
                          <a:ea typeface="Calibri"/>
                          <a:cs typeface="Garamond"/>
                        </a:rPr>
                        <a:t>include other </a:t>
                      </a:r>
                      <a:r>
                        <a:rPr lang="en-US" sz="1100" dirty="0">
                          <a:effectLst/>
                          <a:latin typeface="Calibri"/>
                          <a:ea typeface="Calibri"/>
                          <a:cs typeface="Garamond"/>
                        </a:rPr>
                        <a:t>small-scale </a:t>
                      </a:r>
                      <a:r>
                        <a:rPr lang="en-US" sz="1100" dirty="0" smtClean="0">
                          <a:effectLst/>
                          <a:latin typeface="Calibri"/>
                          <a:ea typeface="Calibri"/>
                          <a:cs typeface="Garamond"/>
                        </a:rPr>
                        <a:t>uses,</a:t>
                      </a:r>
                      <a:r>
                        <a:rPr lang="en-US" sz="1100" baseline="0" dirty="0" smtClean="0">
                          <a:effectLst/>
                          <a:latin typeface="Calibri"/>
                          <a:ea typeface="Calibri"/>
                          <a:cs typeface="Times New Roman"/>
                        </a:rPr>
                        <a:t> </a:t>
                      </a:r>
                      <a:r>
                        <a:rPr lang="en-US" sz="1100" dirty="0" smtClean="0">
                          <a:effectLst/>
                          <a:latin typeface="Calibri"/>
                          <a:ea typeface="Calibri"/>
                          <a:cs typeface="Garamond"/>
                        </a:rPr>
                        <a:t>including neighborhoods</a:t>
                      </a:r>
                      <a:r>
                        <a:rPr lang="en-US" sz="1100" baseline="0" dirty="0" smtClean="0">
                          <a:effectLst/>
                          <a:latin typeface="Calibri"/>
                          <a:ea typeface="Calibri"/>
                          <a:cs typeface="Garamond"/>
                        </a:rPr>
                        <a:t> </a:t>
                      </a:r>
                      <a:r>
                        <a:rPr lang="en-US" sz="1100" dirty="0" smtClean="0">
                          <a:effectLst/>
                          <a:latin typeface="Calibri"/>
                          <a:ea typeface="Calibri"/>
                          <a:cs typeface="Garamond"/>
                        </a:rPr>
                        <a:t>serving</a:t>
                      </a:r>
                      <a:endParaRPr lang="en-US" sz="1100" dirty="0">
                        <a:effectLst/>
                        <a:latin typeface="Calibri"/>
                        <a:ea typeface="Calibri"/>
                        <a:cs typeface="Times New Roman"/>
                      </a:endParaRPr>
                    </a:p>
                    <a:p>
                      <a:pPr marL="0" marR="0">
                        <a:lnSpc>
                          <a:spcPct val="115000"/>
                        </a:lnSpc>
                        <a:spcBef>
                          <a:spcPts val="0"/>
                        </a:spcBef>
                        <a:spcAft>
                          <a:spcPts val="0"/>
                        </a:spcAft>
                      </a:pPr>
                      <a:r>
                        <a:rPr lang="en-US" sz="1100" dirty="0">
                          <a:effectLst/>
                          <a:latin typeface="Calibri"/>
                          <a:ea typeface="Calibri"/>
                          <a:cs typeface="Garamond"/>
                        </a:rPr>
                        <a:t>commercial, </a:t>
                      </a:r>
                      <a:r>
                        <a:rPr lang="en-US" sz="1100" dirty="0" smtClean="0">
                          <a:effectLst/>
                          <a:latin typeface="Calibri"/>
                          <a:ea typeface="Calibri"/>
                          <a:cs typeface="Garamond"/>
                        </a:rPr>
                        <a:t>and institutional </a:t>
                      </a:r>
                      <a:r>
                        <a:rPr lang="en-US" sz="1100" dirty="0">
                          <a:effectLst/>
                          <a:latin typeface="Calibri"/>
                          <a:ea typeface="Calibri"/>
                          <a:cs typeface="Garamond"/>
                        </a:rPr>
                        <a:t>and </a:t>
                      </a:r>
                      <a:r>
                        <a:rPr lang="en-US" sz="1100" dirty="0" smtClean="0">
                          <a:effectLst/>
                          <a:latin typeface="Calibri"/>
                          <a:ea typeface="Calibri"/>
                          <a:cs typeface="Garamond"/>
                        </a:rPr>
                        <a:t>semipublic</a:t>
                      </a:r>
                      <a:r>
                        <a:rPr lang="en-US" sz="1100" baseline="0" dirty="0" smtClean="0">
                          <a:effectLst/>
                          <a:latin typeface="Calibri"/>
                          <a:ea typeface="Calibri"/>
                          <a:cs typeface="Times New Roman"/>
                        </a:rPr>
                        <a:t> </a:t>
                      </a:r>
                      <a:r>
                        <a:rPr lang="en-US" sz="1100" dirty="0" smtClean="0">
                          <a:effectLst/>
                          <a:latin typeface="Calibri"/>
                          <a:ea typeface="Calibri"/>
                          <a:cs typeface="Garamond"/>
                        </a:rPr>
                        <a:t>uses </a:t>
                      </a:r>
                      <a:r>
                        <a:rPr lang="en-US" sz="1100" dirty="0">
                          <a:effectLst/>
                          <a:latin typeface="Calibri"/>
                          <a:ea typeface="Calibri"/>
                          <a:cs typeface="Garamond"/>
                        </a:rPr>
                        <a:t>(for example,</a:t>
                      </a:r>
                      <a:endParaRPr lang="en-US" sz="1100" dirty="0">
                        <a:effectLst/>
                        <a:latin typeface="Calibri"/>
                        <a:ea typeface="Calibri"/>
                        <a:cs typeface="Times New Roman"/>
                      </a:endParaRPr>
                    </a:p>
                    <a:p>
                      <a:pPr marL="0" marR="0">
                        <a:lnSpc>
                          <a:spcPct val="115000"/>
                        </a:lnSpc>
                        <a:spcBef>
                          <a:spcPts val="0"/>
                        </a:spcBef>
                        <a:spcAft>
                          <a:spcPts val="0"/>
                        </a:spcAft>
                      </a:pPr>
                      <a:r>
                        <a:rPr lang="en-US" sz="1100" dirty="0">
                          <a:effectLst/>
                          <a:latin typeface="Calibri"/>
                          <a:ea typeface="Calibri"/>
                          <a:cs typeface="Garamond"/>
                        </a:rPr>
                        <a:t>schools, </a:t>
                      </a:r>
                      <a:r>
                        <a:rPr lang="en-US" sz="1100" dirty="0" smtClean="0">
                          <a:effectLst/>
                          <a:latin typeface="Calibri"/>
                          <a:ea typeface="Calibri"/>
                          <a:cs typeface="Garamond"/>
                        </a:rPr>
                        <a:t>community centers</a:t>
                      </a:r>
                      <a:r>
                        <a:rPr lang="en-US" sz="1100" dirty="0">
                          <a:effectLst/>
                          <a:latin typeface="Calibri"/>
                          <a:ea typeface="Calibri"/>
                          <a:cs typeface="Garamond"/>
                        </a:rPr>
                        <a:t>, </a:t>
                      </a:r>
                      <a:r>
                        <a:rPr lang="en-US" sz="1100" dirty="0" smtClean="0">
                          <a:effectLst/>
                          <a:latin typeface="Calibri"/>
                          <a:ea typeface="Calibri"/>
                          <a:cs typeface="Garamond"/>
                        </a:rPr>
                        <a:t>religious institutions</a:t>
                      </a:r>
                      <a:r>
                        <a:rPr lang="en-US" sz="1100" dirty="0">
                          <a:effectLst/>
                          <a:latin typeface="Calibri"/>
                          <a:ea typeface="Calibri"/>
                          <a:cs typeface="Garamond"/>
                        </a:rPr>
                        <a:t>, public safety</a:t>
                      </a:r>
                      <a:endParaRPr lang="en-US" sz="1100" dirty="0">
                        <a:effectLst/>
                        <a:latin typeface="Calibri"/>
                        <a:ea typeface="Calibri"/>
                        <a:cs typeface="Times New Roman"/>
                      </a:endParaRPr>
                    </a:p>
                    <a:p>
                      <a:pPr marL="0" marR="0">
                        <a:lnSpc>
                          <a:spcPct val="115000"/>
                        </a:lnSpc>
                        <a:spcBef>
                          <a:spcPts val="0"/>
                        </a:spcBef>
                        <a:spcAft>
                          <a:spcPts val="0"/>
                        </a:spcAft>
                      </a:pPr>
                      <a:r>
                        <a:rPr lang="en-US" sz="1100" dirty="0">
                          <a:effectLst/>
                          <a:latin typeface="Calibri"/>
                          <a:ea typeface="Calibri"/>
                          <a:cs typeface="Garamond"/>
                        </a:rPr>
                        <a:t>facilities, etc.) </a:t>
                      </a:r>
                      <a:r>
                        <a:rPr lang="en-US" sz="1100" dirty="0" smtClean="0">
                          <a:effectLst/>
                          <a:latin typeface="Calibri"/>
                          <a:ea typeface="Calibri"/>
                          <a:cs typeface="Garamond"/>
                        </a:rPr>
                        <a:t>scattered throughout</a:t>
                      </a:r>
                      <a:r>
                        <a:rPr lang="en-US" sz="1100" dirty="0">
                          <a:effectLst/>
                          <a:latin typeface="Calibri"/>
                          <a:ea typeface="Calibri"/>
                          <a:cs typeface="Garamond"/>
                        </a:rPr>
                        <a:t>. </a:t>
                      </a:r>
                      <a:r>
                        <a:rPr lang="en-US" sz="1100" dirty="0" smtClean="0">
                          <a:effectLst/>
                          <a:latin typeface="Calibri"/>
                          <a:ea typeface="Calibri"/>
                          <a:cs typeface="Garamond"/>
                        </a:rPr>
                        <a:t>More</a:t>
                      </a:r>
                      <a:r>
                        <a:rPr lang="en-US" sz="1100" baseline="0" dirty="0" smtClean="0">
                          <a:effectLst/>
                          <a:latin typeface="Calibri"/>
                          <a:ea typeface="Calibri"/>
                          <a:cs typeface="Times New Roman"/>
                        </a:rPr>
                        <a:t> </a:t>
                      </a:r>
                      <a:r>
                        <a:rPr lang="en-US" sz="1100" dirty="0" smtClean="0">
                          <a:effectLst/>
                          <a:latin typeface="Calibri"/>
                          <a:ea typeface="Calibri"/>
                          <a:cs typeface="Garamond"/>
                        </a:rPr>
                        <a:t>intensive non-residential uses </a:t>
                      </a:r>
                      <a:r>
                        <a:rPr lang="en-US" sz="1100" dirty="0">
                          <a:effectLst/>
                          <a:latin typeface="Calibri"/>
                          <a:ea typeface="Calibri"/>
                          <a:cs typeface="Garamond"/>
                        </a:rPr>
                        <a:t>may be located </a:t>
                      </a:r>
                      <a:r>
                        <a:rPr lang="en-US" sz="1100" dirty="0" smtClean="0">
                          <a:effectLst/>
                          <a:latin typeface="Calibri"/>
                          <a:ea typeface="Calibri"/>
                          <a:cs typeface="Garamond"/>
                        </a:rPr>
                        <a:t>in</a:t>
                      </a:r>
                      <a:r>
                        <a:rPr lang="en-US" sz="1100" baseline="0" dirty="0" smtClean="0">
                          <a:effectLst/>
                          <a:latin typeface="Calibri"/>
                          <a:ea typeface="Calibri"/>
                          <a:cs typeface="Times New Roman"/>
                        </a:rPr>
                        <a:t> </a:t>
                      </a:r>
                      <a:r>
                        <a:rPr lang="en-US" sz="1100" dirty="0" smtClean="0">
                          <a:effectLst/>
                          <a:latin typeface="Calibri"/>
                          <a:ea typeface="Calibri"/>
                          <a:cs typeface="Garamond"/>
                        </a:rPr>
                        <a:t>neighborhoods </a:t>
                      </a:r>
                      <a:r>
                        <a:rPr lang="en-US" sz="1100" dirty="0">
                          <a:effectLst/>
                          <a:latin typeface="Calibri"/>
                          <a:ea typeface="Calibri"/>
                          <a:cs typeface="Garamond"/>
                        </a:rPr>
                        <a:t>closer to</a:t>
                      </a:r>
                      <a:endParaRPr lang="en-US" sz="1100" dirty="0">
                        <a:effectLst/>
                        <a:latin typeface="Calibri"/>
                        <a:ea typeface="Calibri"/>
                        <a:cs typeface="Times New Roman"/>
                      </a:endParaRPr>
                    </a:p>
                    <a:p>
                      <a:pPr marL="0" marR="0">
                        <a:lnSpc>
                          <a:spcPct val="115000"/>
                        </a:lnSpc>
                        <a:spcBef>
                          <a:spcPts val="0"/>
                        </a:spcBef>
                        <a:spcAft>
                          <a:spcPts val="0"/>
                        </a:spcAft>
                      </a:pPr>
                      <a:r>
                        <a:rPr lang="en-US" sz="1100" dirty="0">
                          <a:effectLst/>
                          <a:latin typeface="Calibri"/>
                          <a:ea typeface="Calibri"/>
                          <a:cs typeface="Garamond"/>
                        </a:rPr>
                        <a:t>Downtown and </a:t>
                      </a:r>
                      <a:r>
                        <a:rPr lang="en-US" sz="1100" dirty="0" smtClean="0">
                          <a:effectLst/>
                          <a:latin typeface="Calibri"/>
                          <a:ea typeface="Calibri"/>
                          <a:cs typeface="Garamond"/>
                        </a:rPr>
                        <a:t>around Growth </a:t>
                      </a:r>
                      <a:r>
                        <a:rPr lang="en-US" sz="1100" dirty="0">
                          <a:effectLst/>
                          <a:latin typeface="Calibri"/>
                          <a:ea typeface="Calibri"/>
                          <a:cs typeface="Garamond"/>
                        </a:rPr>
                        <a:t>Centers.</a:t>
                      </a:r>
                      <a:endParaRPr lang="en-US" sz="1100" dirty="0">
                        <a:effectLst/>
                        <a:latin typeface="Calibri"/>
                        <a:ea typeface="Calibri"/>
                        <a:cs typeface="Times New Roman"/>
                      </a:endParaRPr>
                    </a:p>
                  </a:txBody>
                  <a:tcPr marL="66244" marR="66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Garamond"/>
                        </a:rPr>
                        <a:t>Varies, but </a:t>
                      </a:r>
                      <a:r>
                        <a:rPr lang="en-US" sz="1100" dirty="0" smtClean="0">
                          <a:effectLst/>
                          <a:latin typeface="Calibri"/>
                          <a:ea typeface="Calibri"/>
                          <a:cs typeface="Garamond"/>
                        </a:rPr>
                        <a:t>predominantly</a:t>
                      </a:r>
                      <a:r>
                        <a:rPr lang="en-US" sz="1100" baseline="0" dirty="0" smtClean="0">
                          <a:effectLst/>
                          <a:latin typeface="Calibri"/>
                          <a:ea typeface="Calibri"/>
                          <a:cs typeface="Times New Roman"/>
                        </a:rPr>
                        <a:t> </a:t>
                      </a:r>
                      <a:r>
                        <a:rPr lang="en-US" sz="1100" dirty="0" smtClean="0">
                          <a:effectLst/>
                          <a:latin typeface="Calibri"/>
                          <a:ea typeface="Calibri"/>
                          <a:cs typeface="Garamond"/>
                        </a:rPr>
                        <a:t>low </a:t>
                      </a:r>
                      <a:r>
                        <a:rPr lang="en-US" sz="1100" dirty="0">
                          <a:effectLst/>
                          <a:latin typeface="Calibri"/>
                          <a:ea typeface="Calibri"/>
                          <a:cs typeface="Garamond"/>
                        </a:rPr>
                        <a:t>density (</a:t>
                      </a:r>
                      <a:r>
                        <a:rPr lang="en-US" sz="1100" dirty="0" smtClean="0">
                          <a:effectLst/>
                          <a:latin typeface="Calibri"/>
                          <a:ea typeface="Calibri"/>
                          <a:cs typeface="Garamond"/>
                        </a:rPr>
                        <a:t>8-20 du/acre</a:t>
                      </a:r>
                      <a:r>
                        <a:rPr lang="en-US" sz="1100" dirty="0">
                          <a:effectLst/>
                          <a:latin typeface="Calibri"/>
                          <a:ea typeface="Calibri"/>
                          <a:cs typeface="Garamond"/>
                        </a:rPr>
                        <a:t>); not intended </a:t>
                      </a:r>
                      <a:r>
                        <a:rPr lang="en-US" sz="1100" dirty="0" smtClean="0">
                          <a:effectLst/>
                          <a:latin typeface="Calibri"/>
                          <a:ea typeface="Calibri"/>
                          <a:cs typeface="Garamond"/>
                        </a:rPr>
                        <a:t>to accommodate significant new </a:t>
                      </a:r>
                      <a:r>
                        <a:rPr lang="en-US" sz="1100" dirty="0">
                          <a:effectLst/>
                          <a:latin typeface="Calibri"/>
                          <a:ea typeface="Calibri"/>
                          <a:cs typeface="Garamond"/>
                        </a:rPr>
                        <a:t>growth or </a:t>
                      </a:r>
                      <a:r>
                        <a:rPr lang="en-US" sz="1100" dirty="0" smtClean="0">
                          <a:effectLst/>
                          <a:latin typeface="Calibri"/>
                          <a:ea typeface="Calibri"/>
                          <a:cs typeface="Garamond"/>
                        </a:rPr>
                        <a:t>density Community </a:t>
                      </a:r>
                      <a:r>
                        <a:rPr lang="en-US" sz="1100" dirty="0">
                          <a:effectLst/>
                          <a:latin typeface="Calibri"/>
                          <a:ea typeface="Calibri"/>
                          <a:cs typeface="Garamond"/>
                        </a:rPr>
                        <a:t>corridor Primarily residential with</a:t>
                      </a:r>
                      <a:endParaRPr lang="en-US" sz="1100" dirty="0">
                        <a:effectLst/>
                        <a:latin typeface="Calibri"/>
                        <a:ea typeface="Calibri"/>
                        <a:cs typeface="Times New Roman"/>
                      </a:endParaRPr>
                    </a:p>
                    <a:p>
                      <a:pPr marL="0" marR="0">
                        <a:lnSpc>
                          <a:spcPct val="115000"/>
                        </a:lnSpc>
                        <a:spcBef>
                          <a:spcPts val="0"/>
                        </a:spcBef>
                        <a:spcAft>
                          <a:spcPts val="0"/>
                        </a:spcAft>
                      </a:pPr>
                      <a:r>
                        <a:rPr lang="en-US" sz="1100" dirty="0">
                          <a:effectLst/>
                          <a:latin typeface="Calibri"/>
                          <a:ea typeface="Calibri"/>
                          <a:cs typeface="Garamond"/>
                        </a:rPr>
                        <a:t>intermittent </a:t>
                      </a:r>
                      <a:r>
                        <a:rPr lang="en-US" sz="1100" dirty="0" smtClean="0">
                          <a:effectLst/>
                          <a:latin typeface="Calibri"/>
                          <a:ea typeface="Calibri"/>
                          <a:cs typeface="Garamond"/>
                        </a:rPr>
                        <a:t>commercial uses </a:t>
                      </a:r>
                      <a:r>
                        <a:rPr lang="en-US" sz="1100" dirty="0">
                          <a:effectLst/>
                          <a:latin typeface="Calibri"/>
                          <a:ea typeface="Calibri"/>
                          <a:cs typeface="Garamond"/>
                        </a:rPr>
                        <a:t>clustered </a:t>
                      </a:r>
                      <a:r>
                        <a:rPr lang="en-US" sz="1100" dirty="0" smtClean="0">
                          <a:effectLst/>
                          <a:latin typeface="Calibri"/>
                          <a:ea typeface="Calibri"/>
                          <a:cs typeface="Garamond"/>
                        </a:rPr>
                        <a:t>at intersections </a:t>
                      </a:r>
                      <a:r>
                        <a:rPr lang="en-US" sz="1100" dirty="0">
                          <a:effectLst/>
                          <a:latin typeface="Calibri"/>
                          <a:ea typeface="Calibri"/>
                          <a:cs typeface="Garamond"/>
                        </a:rPr>
                        <a:t>in nodes</a:t>
                      </a:r>
                      <a:r>
                        <a:rPr lang="en-US" sz="1100" dirty="0" smtClean="0">
                          <a:effectLst/>
                          <a:latin typeface="Calibri"/>
                          <a:ea typeface="Calibri"/>
                          <a:cs typeface="Garamond"/>
                        </a:rPr>
                        <a:t>.  Commercial </a:t>
                      </a:r>
                      <a:r>
                        <a:rPr lang="en-US" sz="1100" dirty="0">
                          <a:effectLst/>
                          <a:latin typeface="Calibri"/>
                          <a:ea typeface="Calibri"/>
                          <a:cs typeface="Garamond"/>
                        </a:rPr>
                        <a:t>uses</a:t>
                      </a:r>
                      <a:r>
                        <a:rPr lang="en-US" sz="1100" dirty="0" smtClean="0">
                          <a:effectLst/>
                          <a:latin typeface="Calibri"/>
                          <a:ea typeface="Calibri"/>
                          <a:cs typeface="Garamond"/>
                        </a:rPr>
                        <a:t>, generally </a:t>
                      </a:r>
                      <a:r>
                        <a:rPr lang="en-US" sz="1100" dirty="0">
                          <a:effectLst/>
                          <a:latin typeface="Calibri"/>
                          <a:ea typeface="Calibri"/>
                          <a:cs typeface="Garamond"/>
                        </a:rPr>
                        <a:t>small-scale retail</a:t>
                      </a:r>
                      <a:endParaRPr lang="en-US" sz="1100" dirty="0">
                        <a:effectLst/>
                        <a:latin typeface="Calibri"/>
                        <a:ea typeface="Calibri"/>
                        <a:cs typeface="Times New Roman"/>
                      </a:endParaRPr>
                    </a:p>
                    <a:p>
                      <a:pPr marL="0" marR="0">
                        <a:lnSpc>
                          <a:spcPct val="115000"/>
                        </a:lnSpc>
                        <a:spcBef>
                          <a:spcPts val="0"/>
                        </a:spcBef>
                        <a:spcAft>
                          <a:spcPts val="0"/>
                        </a:spcAft>
                      </a:pPr>
                      <a:r>
                        <a:rPr lang="en-US" sz="1100" dirty="0">
                          <a:effectLst/>
                          <a:latin typeface="Calibri"/>
                          <a:ea typeface="Calibri"/>
                          <a:cs typeface="Garamond"/>
                        </a:rPr>
                        <a:t>sales and services, </a:t>
                      </a:r>
                      <a:r>
                        <a:rPr lang="en-US" sz="1100" dirty="0" smtClean="0">
                          <a:effectLst/>
                          <a:latin typeface="Calibri"/>
                          <a:ea typeface="Calibri"/>
                          <a:cs typeface="Garamond"/>
                        </a:rPr>
                        <a:t>serving the immediate</a:t>
                      </a:r>
                      <a:r>
                        <a:rPr lang="en-US" sz="1100" baseline="0" dirty="0" smtClean="0">
                          <a:effectLst/>
                          <a:latin typeface="Calibri"/>
                          <a:ea typeface="Calibri"/>
                          <a:cs typeface="Times New Roman"/>
                        </a:rPr>
                        <a:t> </a:t>
                      </a:r>
                      <a:r>
                        <a:rPr lang="en-US" sz="1100" dirty="0" smtClean="0">
                          <a:effectLst/>
                          <a:latin typeface="Calibri"/>
                          <a:ea typeface="Calibri"/>
                          <a:cs typeface="Garamond"/>
                        </a:rPr>
                        <a:t>Medium density.</a:t>
                      </a:r>
                      <a:endParaRPr lang="en-US" sz="1100" dirty="0">
                        <a:effectLst/>
                        <a:latin typeface="Calibri"/>
                        <a:ea typeface="Calibri"/>
                        <a:cs typeface="Times New Roman"/>
                      </a:endParaRPr>
                    </a:p>
                  </a:txBody>
                  <a:tcPr marL="66244" marR="66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533400" y="3606800"/>
            <a:ext cx="8235950" cy="1477328"/>
          </a:xfrm>
          <a:prstGeom prst="rect">
            <a:avLst/>
          </a:prstGeom>
        </p:spPr>
        <p:txBody>
          <a:bodyPr wrap="square">
            <a:spAutoFit/>
          </a:bodyPr>
          <a:lstStyle/>
          <a:p>
            <a:r>
              <a:rPr lang="en-US" b="1" dirty="0"/>
              <a:t>Neighborhood Centers (30 – 150  units</a:t>
            </a:r>
            <a:r>
              <a:rPr lang="en-US" dirty="0"/>
              <a:t>/acre) –</a:t>
            </a:r>
            <a:br>
              <a:rPr lang="en-US" dirty="0"/>
            </a:br>
            <a:r>
              <a:rPr lang="en-US" dirty="0"/>
              <a:t>Compact mixed use areas that historically developed adjacent to major intersections.  They are served by transit and include two, or more, of the following uses: residential, commercial retail, and office, small scale industry, institutional, and open space.  Uses may be within a building or buildings with close proximity.</a:t>
            </a:r>
          </a:p>
        </p:txBody>
      </p:sp>
      <p:pic>
        <p:nvPicPr>
          <p:cNvPr id="409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5181600"/>
            <a:ext cx="7467600" cy="136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792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Land Use Map</a:t>
            </a:r>
            <a:endParaRPr lang="en-US" dirty="0"/>
          </a:p>
        </p:txBody>
      </p:sp>
      <p:sp>
        <p:nvSpPr>
          <p:cNvPr id="3" name="Content Placeholder 2"/>
          <p:cNvSpPr>
            <a:spLocks noGrp="1"/>
          </p:cNvSpPr>
          <p:nvPr>
            <p:ph idx="1"/>
          </p:nvPr>
        </p:nvSpPr>
        <p:spPr/>
        <p:txBody>
          <a:bodyPr/>
          <a:lstStyle/>
          <a:p>
            <a:pPr lvl="0"/>
            <a:r>
              <a:rPr lang="en-US" dirty="0"/>
              <a:t>Master Planned Developments should be removed from the FLUM as it is not a land use.</a:t>
            </a:r>
          </a:p>
          <a:p>
            <a:pPr lvl="1"/>
            <a:r>
              <a:rPr lang="en-US" dirty="0"/>
              <a:t>Changing the FLUM for Master Planned Development is part of the Land Use Code.  This code should be changed because an MPD should be </a:t>
            </a:r>
            <a:r>
              <a:rPr lang="en-US" dirty="0" smtClean="0"/>
              <a:t>consistent </a:t>
            </a:r>
            <a:r>
              <a:rPr lang="en-US" dirty="0"/>
              <a:t>with </a:t>
            </a:r>
            <a:r>
              <a:rPr lang="en-US" dirty="0" smtClean="0"/>
              <a:t>the surrounding uses. </a:t>
            </a:r>
            <a:endParaRPr lang="en-US" dirty="0"/>
          </a:p>
        </p:txBody>
      </p:sp>
    </p:spTree>
    <p:extLst>
      <p:ext uri="{BB962C8B-B14F-4D97-AF65-F5344CB8AC3E}">
        <p14:creationId xmlns:p14="http://schemas.microsoft.com/office/powerpoint/2010/main" val="1177646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Land Use Map</a:t>
            </a:r>
            <a:endParaRPr lang="en-US" dirty="0"/>
          </a:p>
        </p:txBody>
      </p:sp>
      <p:sp>
        <p:nvSpPr>
          <p:cNvPr id="3" name="Content Placeholder 2"/>
          <p:cNvSpPr>
            <a:spLocks noGrp="1"/>
          </p:cNvSpPr>
          <p:nvPr>
            <p:ph idx="1"/>
          </p:nvPr>
        </p:nvSpPr>
        <p:spPr/>
        <p:txBody>
          <a:bodyPr/>
          <a:lstStyle/>
          <a:p>
            <a:r>
              <a:rPr lang="en-US" dirty="0" smtClean="0"/>
              <a:t>Discussion on the Executive Committees Work…</a:t>
            </a:r>
          </a:p>
        </p:txBody>
      </p:sp>
    </p:spTree>
    <p:extLst>
      <p:ext uri="{BB962C8B-B14F-4D97-AF65-F5344CB8AC3E}">
        <p14:creationId xmlns:p14="http://schemas.microsoft.com/office/powerpoint/2010/main" val="1495538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Land Use Map</a:t>
            </a:r>
            <a:endParaRPr lang="en-US" dirty="0"/>
          </a:p>
        </p:txBody>
      </p:sp>
      <p:sp>
        <p:nvSpPr>
          <p:cNvPr id="3" name="Content Placeholder 2"/>
          <p:cNvSpPr>
            <a:spLocks noGrp="1"/>
          </p:cNvSpPr>
          <p:nvPr>
            <p:ph idx="1"/>
          </p:nvPr>
        </p:nvSpPr>
        <p:spPr/>
        <p:txBody>
          <a:bodyPr/>
          <a:lstStyle/>
          <a:p>
            <a:pPr lvl="0"/>
            <a:r>
              <a:rPr lang="en-US" dirty="0" smtClean="0"/>
              <a:t>Currently included on the FLUM are only Major Institutions.</a:t>
            </a:r>
          </a:p>
          <a:p>
            <a:pPr lvl="0"/>
            <a:endParaRPr lang="en-US" dirty="0"/>
          </a:p>
          <a:p>
            <a:pPr marL="0" lvl="0" indent="0">
              <a:buNone/>
            </a:pPr>
            <a:r>
              <a:rPr lang="en-US" dirty="0" smtClean="0">
                <a:solidFill>
                  <a:schemeClr val="accent2"/>
                </a:solidFill>
              </a:rPr>
              <a:t>Should all </a:t>
            </a:r>
            <a:r>
              <a:rPr lang="en-US" dirty="0">
                <a:solidFill>
                  <a:schemeClr val="accent2"/>
                </a:solidFill>
              </a:rPr>
              <a:t>institutions big and </a:t>
            </a:r>
            <a:r>
              <a:rPr lang="en-US" dirty="0" smtClean="0">
                <a:solidFill>
                  <a:schemeClr val="accent2"/>
                </a:solidFill>
              </a:rPr>
              <a:t>small be included in FLUM? </a:t>
            </a:r>
            <a:endParaRPr lang="en-US" dirty="0">
              <a:solidFill>
                <a:schemeClr val="accent2"/>
              </a:solidFill>
            </a:endParaRPr>
          </a:p>
          <a:p>
            <a:endParaRPr lang="en-US" dirty="0"/>
          </a:p>
        </p:txBody>
      </p:sp>
    </p:spTree>
    <p:extLst>
      <p:ext uri="{BB962C8B-B14F-4D97-AF65-F5344CB8AC3E}">
        <p14:creationId xmlns:p14="http://schemas.microsoft.com/office/powerpoint/2010/main" val="18322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TotalTime>
  <Words>1113</Words>
  <Application>Microsoft Office PowerPoint</Application>
  <PresentationFormat>On-screen Show (4:3)</PresentationFormat>
  <Paragraphs>136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Future Land Use Map Discussion</vt:lpstr>
      <vt:lpstr>Future Land Use Map</vt:lpstr>
      <vt:lpstr>Future Land Use Map</vt:lpstr>
      <vt:lpstr>Future Land Use Map</vt:lpstr>
      <vt:lpstr>Legend Examples</vt:lpstr>
      <vt:lpstr>Future Land Use Map</vt:lpstr>
      <vt:lpstr>Future Land Use Map</vt:lpstr>
      <vt:lpstr>Future Land Use Map</vt:lpstr>
      <vt:lpstr>Urban Village Discussion</vt:lpstr>
      <vt:lpstr>Urban Village Discussion</vt:lpstr>
      <vt:lpstr>Urban Village Discussion</vt:lpstr>
      <vt:lpstr>Urban Village Goal</vt:lpstr>
      <vt:lpstr>Urban Village:  Urban Design</vt:lpstr>
      <vt:lpstr>Urban Village: Urban Design</vt:lpstr>
      <vt:lpstr>Urban Village:  Designate UV</vt:lpstr>
      <vt:lpstr>SPC Annual Retreat recap</vt:lpstr>
    </vt:vector>
  </TitlesOfParts>
  <Company>City of Seattle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 Jesseca</dc:creator>
  <cp:lastModifiedBy>Brand, Jesseca</cp:lastModifiedBy>
  <cp:revision>13</cp:revision>
  <dcterms:created xsi:type="dcterms:W3CDTF">2014-07-08T18:43:43Z</dcterms:created>
  <dcterms:modified xsi:type="dcterms:W3CDTF">2014-07-10T20:25:57Z</dcterms:modified>
</cp:coreProperties>
</file>