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9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1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2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71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1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66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2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3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2112A-DF16-4711-A20C-A33EEA0D82D7}" type="datetimeFigureOut">
              <a:rPr lang="en-US" smtClean="0"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D0C3-87BF-4904-BD14-0B7A5F62A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Housing Affordability and Livability Agenda (HALA) </a:t>
            </a:r>
            <a:br>
              <a:rPr lang="en-US" dirty="0" smtClean="0">
                <a:latin typeface="Corbel" panose="020B0503020204020204" pitchFamily="34" charset="0"/>
              </a:rPr>
            </a:br>
            <a:r>
              <a:rPr lang="en-US" dirty="0" smtClean="0">
                <a:latin typeface="Corbel" panose="020B0503020204020204" pitchFamily="34" charset="0"/>
              </a:rPr>
              <a:t>Advisory Committee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2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HALA charge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Prioritize </a:t>
            </a:r>
            <a:r>
              <a:rPr lang="en-US" dirty="0">
                <a:latin typeface="Corbel" panose="020B0503020204020204" pitchFamily="34" charset="0"/>
              </a:rPr>
              <a:t>strategies that have the most powerful and lasting impact on solving the affordable housing crisis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Prioritize strategies that create housing opportunities for people least served by the housing market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Prioritize strategic actions that can be implemented within 3  years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>
                <a:latin typeface="Corbel" panose="020B0503020204020204" pitchFamily="34" charset="0"/>
              </a:rPr>
              <a:t>Advance the City’s Race and Social Justice Initiative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 smtClean="0">
                <a:latin typeface="Corbel" panose="020B0503020204020204" pitchFamily="34" charset="0"/>
              </a:rPr>
              <a:t>Ground recommendation in data that is responsive </a:t>
            </a:r>
            <a:r>
              <a:rPr lang="en-US" dirty="0">
                <a:latin typeface="Corbel" panose="020B0503020204020204" pitchFamily="34" charset="0"/>
              </a:rPr>
              <a:t>to targets of estimated housing needs </a:t>
            </a:r>
            <a:endParaRPr lang="en-US" dirty="0" smtClean="0">
              <a:latin typeface="Corbel" panose="020B05030202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2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rbel" panose="020B0503020204020204" pitchFamily="34" charset="0"/>
              </a:rPr>
              <a:t>HALA charge (</a:t>
            </a:r>
            <a:r>
              <a:rPr lang="en-US" sz="2400" i="1" dirty="0" smtClean="0">
                <a:latin typeface="Corbel" panose="020B0503020204020204" pitchFamily="34" charset="0"/>
              </a:rPr>
              <a:t>continued</a:t>
            </a:r>
            <a:r>
              <a:rPr lang="en-US" dirty="0" smtClean="0">
                <a:latin typeface="Corbel" panose="020B0503020204020204" pitchFamily="34" charset="0"/>
              </a:rPr>
              <a:t>)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spcAft>
                <a:spcPts val="400"/>
              </a:spcAft>
              <a:buNone/>
            </a:pPr>
            <a:r>
              <a:rPr lang="en-US" sz="4300" dirty="0" smtClean="0">
                <a:latin typeface="Corbel" panose="020B0503020204020204" pitchFamily="34" charset="0"/>
              </a:rPr>
              <a:t>Make recommendations that: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4300" dirty="0" smtClean="0">
                <a:latin typeface="Corbel" panose="020B0503020204020204" pitchFamily="34" charset="0"/>
              </a:rPr>
              <a:t>Are informed by public input from a diverse range of viewpoints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4300" dirty="0" smtClean="0">
                <a:latin typeface="Corbel" panose="020B0503020204020204" pitchFamily="34" charset="0"/>
              </a:rPr>
              <a:t>Reflect a collective approach that shares responsibility for achieving housing affordability across our community including for-profit and nonprofit developers, the public sector, philanthropic institutions, and employers.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4300" dirty="0" smtClean="0">
                <a:latin typeface="Corbel" panose="020B0503020204020204" pitchFamily="34" charset="0"/>
              </a:rPr>
              <a:t>Are a deliberate combination of policies and programs for which the individual merits and impacts have been weighed and balanced together in a holistic approach to addressing the City’s housing needs.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6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HALA Advisory Committee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rbel" panose="020B0503020204020204" pitchFamily="34" charset="0"/>
              </a:rPr>
              <a:t>David Wertheimer - </a:t>
            </a:r>
            <a:r>
              <a:rPr lang="en-US" dirty="0" smtClean="0">
                <a:latin typeface="Corbel" panose="020B0503020204020204" pitchFamily="34" charset="0"/>
              </a:rPr>
              <a:t>Co-Chair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Faith Li Pettis - Co-Chair</a:t>
            </a:r>
          </a:p>
          <a:p>
            <a:pPr marL="0" indent="0">
              <a:buNone/>
            </a:pP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Alan </a:t>
            </a:r>
            <a:r>
              <a:rPr lang="en-US" dirty="0" err="1" smtClean="0">
                <a:latin typeface="Corbel" panose="020B0503020204020204" pitchFamily="34" charset="0"/>
              </a:rPr>
              <a:t>Durning</a:t>
            </a: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Betsy Braun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Bill </a:t>
            </a:r>
            <a:r>
              <a:rPr lang="en-US" dirty="0" err="1" smtClean="0">
                <a:latin typeface="Corbel" panose="020B0503020204020204" pitchFamily="34" charset="0"/>
              </a:rPr>
              <a:t>Rumpf</a:t>
            </a: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Catherine Benotto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Cindi Barker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David Moseley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David Neiman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Don Mar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Estela Ortega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Gabe Grant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Hal Ferris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Jermaine Smiley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Jon Scholes</a:t>
            </a:r>
          </a:p>
          <a:p>
            <a:pPr marL="0" indent="0">
              <a:buNone/>
            </a:pP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Jonathan Grant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Kristin Ryan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Lisa Picard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MA Leonard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Maiko Winkler-Chin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Maria Barrientos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Marty Kooistra</a:t>
            </a:r>
          </a:p>
          <a:p>
            <a:pPr marL="0" indent="0">
              <a:buNone/>
            </a:pPr>
            <a:r>
              <a:rPr lang="en-US" dirty="0" err="1" smtClean="0">
                <a:latin typeface="Corbel" panose="020B0503020204020204" pitchFamily="34" charset="0"/>
              </a:rPr>
              <a:t>Merf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Ehman</a:t>
            </a: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Mitch Brown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Paul </a:t>
            </a:r>
            <a:r>
              <a:rPr lang="en-US" dirty="0" err="1" smtClean="0">
                <a:latin typeface="Corbel" panose="020B0503020204020204" pitchFamily="34" charset="0"/>
              </a:rPr>
              <a:t>Lambros</a:t>
            </a: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Sean Flynn</a:t>
            </a:r>
          </a:p>
          <a:p>
            <a:pPr marL="0" indent="0">
              <a:buNone/>
            </a:pPr>
            <a:r>
              <a:rPr lang="en-US" dirty="0" smtClean="0">
                <a:latin typeface="Corbel" panose="020B0503020204020204" pitchFamily="34" charset="0"/>
              </a:rPr>
              <a:t>Sylvester </a:t>
            </a:r>
            <a:r>
              <a:rPr lang="en-US" dirty="0" err="1" smtClean="0">
                <a:latin typeface="Corbel" panose="020B0503020204020204" pitchFamily="34" charset="0"/>
              </a:rPr>
              <a:t>Cann</a:t>
            </a:r>
            <a:r>
              <a:rPr lang="en-US" dirty="0" smtClean="0">
                <a:latin typeface="Corbel" panose="020B0503020204020204" pitchFamily="34" charset="0"/>
              </a:rPr>
              <a:t> IV</a:t>
            </a:r>
          </a:p>
          <a:p>
            <a:pPr marL="0" indent="0">
              <a:buNone/>
            </a:pPr>
            <a:r>
              <a:rPr lang="en-US" dirty="0" err="1" smtClean="0">
                <a:latin typeface="Corbel" panose="020B0503020204020204" pitchFamily="34" charset="0"/>
              </a:rPr>
              <a:t>Ubax</a:t>
            </a:r>
            <a:r>
              <a:rPr lang="en-US" dirty="0" smtClean="0">
                <a:latin typeface="Corbel" panose="020B0503020204020204" pitchFamily="34" charset="0"/>
              </a:rPr>
              <a:t> </a:t>
            </a:r>
            <a:r>
              <a:rPr lang="en-US" dirty="0" err="1" smtClean="0">
                <a:latin typeface="Corbel" panose="020B0503020204020204" pitchFamily="34" charset="0"/>
              </a:rPr>
              <a:t>Gardheere</a:t>
            </a:r>
            <a:endParaRPr lang="en-US" dirty="0" smtClean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25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orbel" panose="020B0503020204020204" pitchFamily="34" charset="0"/>
              </a:rPr>
              <a:t>HALA Work Groups</a:t>
            </a:r>
            <a:endParaRPr lang="en-US" dirty="0">
              <a:latin typeface="Corbel" panose="020B05030202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en-US" sz="2400" dirty="0">
                <a:latin typeface="Corbel" panose="020B0503020204020204" pitchFamily="34" charset="0"/>
              </a:rPr>
              <a:t>Financing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New Affordable Housing Resources</a:t>
            </a:r>
          </a:p>
          <a:p>
            <a:pPr marL="0" lvl="0" indent="0">
              <a:buNone/>
            </a:pPr>
            <a:r>
              <a:rPr lang="en-US" sz="2400" dirty="0" smtClean="0">
                <a:latin typeface="Corbel" panose="020B0503020204020204" pitchFamily="34" charset="0"/>
              </a:rPr>
              <a:t>	</a:t>
            </a:r>
            <a:r>
              <a:rPr lang="en-US" sz="2400" i="1" dirty="0" smtClean="0">
                <a:latin typeface="Corbel" panose="020B0503020204020204" pitchFamily="34" charset="0"/>
              </a:rPr>
              <a:t>Dave Cutler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Zoning and Housing Types</a:t>
            </a:r>
          </a:p>
          <a:p>
            <a:pPr marL="0" lvl="0" indent="0">
              <a:buNone/>
            </a:pPr>
            <a:r>
              <a:rPr lang="en-US" sz="2400" dirty="0" smtClean="0">
                <a:latin typeface="Corbel" panose="020B0503020204020204" pitchFamily="34" charset="0"/>
              </a:rPr>
              <a:t>	</a:t>
            </a:r>
            <a:r>
              <a:rPr lang="en-US" sz="2400" i="1" dirty="0" smtClean="0">
                <a:latin typeface="Corbel" panose="020B0503020204020204" pitchFamily="34" charset="0"/>
              </a:rPr>
              <a:t>Catherine Benotto and Brad Khouri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Construction Costs and Timelines</a:t>
            </a:r>
          </a:p>
          <a:p>
            <a:pPr marL="0" lvl="0" indent="0">
              <a:buNone/>
            </a:pPr>
            <a:r>
              <a:rPr lang="en-US" sz="2400" dirty="0" smtClean="0">
                <a:latin typeface="Corbel" panose="020B0503020204020204" pitchFamily="34" charset="0"/>
              </a:rPr>
              <a:t>	</a:t>
            </a:r>
            <a:r>
              <a:rPr lang="en-US" sz="2400" i="1" dirty="0" smtClean="0">
                <a:latin typeface="Corbel" panose="020B0503020204020204" pitchFamily="34" charset="0"/>
              </a:rPr>
              <a:t>Grace Kim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Tenant Access/Protections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Preservation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orbel" panose="020B0503020204020204" pitchFamily="34" charset="0"/>
              </a:rPr>
              <a:t>Sustainable Homeownership</a:t>
            </a:r>
          </a:p>
          <a:p>
            <a:pPr marL="0" lvl="0" indent="0">
              <a:buNone/>
            </a:pPr>
            <a:endParaRPr lang="en-US" dirty="0" smtClean="0">
              <a:latin typeface="Corbel" panose="020B0503020204020204" pitchFamily="34" charset="0"/>
            </a:endParaRPr>
          </a:p>
          <a:p>
            <a:pPr marL="0" lvl="0" indent="0">
              <a:buNone/>
            </a:pPr>
            <a:endParaRPr lang="en-US" dirty="0" smtClean="0">
              <a:latin typeface="Corbel" panose="020B0503020204020204" pitchFamily="34" charset="0"/>
            </a:endParaRPr>
          </a:p>
          <a:p>
            <a:pPr marL="0" lvl="0" indent="0">
              <a:buNone/>
            </a:pPr>
            <a:endParaRPr lang="en-US" dirty="0"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21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227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Housing Affordability and Livability Agenda (HALA)  Advisory Committee</vt:lpstr>
      <vt:lpstr>HALA charge</vt:lpstr>
      <vt:lpstr>HALA charge (continued)</vt:lpstr>
      <vt:lpstr>HALA Advisory Committee members</vt:lpstr>
      <vt:lpstr>HALA Work Groups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Housing Affordability and Livability Agenda (HALA)  Advisory Committee</dc:title>
  <dc:creator>Murdock, Vanessa</dc:creator>
  <cp:lastModifiedBy>Murdock, Vanessa</cp:lastModifiedBy>
  <cp:revision>3</cp:revision>
  <dcterms:created xsi:type="dcterms:W3CDTF">2015-01-21T16:31:13Z</dcterms:created>
  <dcterms:modified xsi:type="dcterms:W3CDTF">2015-01-21T16:58:56Z</dcterms:modified>
</cp:coreProperties>
</file>