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8" r:id="rId3"/>
    <p:sldId id="273" r:id="rId4"/>
    <p:sldId id="260" r:id="rId5"/>
    <p:sldId id="268" r:id="rId6"/>
    <p:sldId id="270" r:id="rId7"/>
    <p:sldId id="27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E"/>
    <a:srgbClr val="E0E0E0"/>
    <a:srgbClr val="666666"/>
    <a:srgbClr val="242204"/>
    <a:srgbClr val="D0CD8A"/>
    <a:srgbClr val="636029"/>
    <a:srgbClr val="8E8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226" autoAdjust="0"/>
  </p:normalViewPr>
  <p:slideViewPr>
    <p:cSldViewPr>
      <p:cViewPr>
        <p:scale>
          <a:sx n="84" d="100"/>
          <a:sy n="84" d="100"/>
        </p:scale>
        <p:origin x="-74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1615C550-F540-4C36-9B3B-03C0725F53AC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BFA82709-C5A1-48D1-8579-820ABCE5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2709-C5A1-48D1-8579-820ABCE58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2709-C5A1-48D1-8579-820ABCE58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2709-C5A1-48D1-8579-820ABCE58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2709-C5A1-48D1-8579-820ABCE58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2709-C5A1-48D1-8579-820ABCE58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2709-C5A1-48D1-8579-820ABCE58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2709-C5A1-48D1-8579-820ABCE58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3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0425"/>
            <a:ext cx="9144000" cy="1470025"/>
          </a:xfrm>
          <a:solidFill>
            <a:srgbClr val="00599E"/>
          </a:solidFill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Seattle’s </a:t>
            </a:r>
            <a:br>
              <a:rPr lang="en-US" dirty="0" smtClean="0"/>
            </a:br>
            <a:r>
              <a:rPr lang="en-US" dirty="0" smtClean="0"/>
              <a:t>Equitable Development Initiative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599E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1938-63EB-4778-96C4-07CF834428E4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A770-DB4D-4DC4-9DA6-19B8941ED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/>
          <a:lstStyle/>
          <a:p>
            <a:r>
              <a:rPr lang="en-US" smtClean="0"/>
              <a:t>Seattle’s </a:t>
            </a:r>
            <a:br>
              <a:rPr lang="en-US" smtClean="0"/>
            </a:br>
            <a:r>
              <a:rPr lang="en-US" smtClean="0"/>
              <a:t>Equitable Development Initiative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971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599E"/>
                </a:solidFill>
                <a:latin typeface="Arial Narrow" panose="020B0606020202030204" pitchFamily="34" charset="0"/>
              </a:rPr>
              <a:t>Together we can leverage our collective resources to create communities of opportunity for everyone, regardless of race or means</a:t>
            </a:r>
            <a:r>
              <a:rPr lang="en-US" sz="3200" b="1" i="1" dirty="0" smtClean="0">
                <a:solidFill>
                  <a:srgbClr val="00599E"/>
                </a:solidFill>
                <a:latin typeface="Arial Narrow" panose="020B0606020202030204" pitchFamily="34" charset="0"/>
              </a:rPr>
              <a:t>.</a:t>
            </a:r>
            <a:endParaRPr lang="en-US" sz="3200" b="1" i="1" dirty="0">
              <a:solidFill>
                <a:srgbClr val="00599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www.seattle.gov/civilrights/newsletter/images/newsletterheader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1456" y="5943600"/>
            <a:ext cx="26193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1"/>
          <a:stretch/>
        </p:blipFill>
        <p:spPr>
          <a:xfrm>
            <a:off x="5990860" y="5943598"/>
            <a:ext cx="3076940" cy="838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19" y="5943599"/>
            <a:ext cx="3015112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 Equitable Development Initiative?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199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b="1" dirty="0"/>
              <a:t>Can we grow with prosperity and stability?</a:t>
            </a:r>
            <a:endParaRPr lang="en-US" sz="3600" dirty="0"/>
          </a:p>
          <a:p>
            <a:pPr lvl="0"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Seattle is in an enviable position, our city is beautiful and our economy is strong – People continue to move here.  </a:t>
            </a:r>
          </a:p>
          <a:p>
            <a:pPr lvl="0"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Our people are our most important assets. </a:t>
            </a:r>
          </a:p>
          <a:p>
            <a:pPr lvl="0"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We are an international city – a city that welcomes people who are finding their way in our culture after arriving from other countries.  </a:t>
            </a:r>
          </a:p>
          <a:p>
            <a:pPr lvl="0"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We are a city that is founded by people making and building things – a city of working people.  </a:t>
            </a:r>
          </a:p>
          <a:p>
            <a:pPr lvl="0"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This is Seattle now.  </a:t>
            </a:r>
          </a:p>
          <a:p>
            <a:pPr>
              <a:spcAft>
                <a:spcPts val="600"/>
              </a:spcAft>
            </a:pPr>
            <a:r>
              <a:rPr lang="en-US" dirty="0">
                <a:cs typeface="Arial" panose="020B0604020202020204" pitchFamily="34" charset="0"/>
              </a:rPr>
              <a:t>With citywide equity policies and strategic equitable investments, this can also be our future.</a:t>
            </a:r>
          </a:p>
        </p:txBody>
      </p:sp>
    </p:spTree>
    <p:extLst>
      <p:ext uri="{BB962C8B-B14F-4D97-AF65-F5344CB8AC3E}">
        <p14:creationId xmlns:p14="http://schemas.microsoft.com/office/powerpoint/2010/main" val="31777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449" r="3799"/>
          <a:stretch/>
        </p:blipFill>
        <p:spPr bwMode="auto">
          <a:xfrm>
            <a:off x="4078419" y="0"/>
            <a:ext cx="5065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3205" r="50000" b="8017"/>
          <a:stretch/>
        </p:blipFill>
        <p:spPr>
          <a:xfrm>
            <a:off x="13503" y="0"/>
            <a:ext cx="4064915" cy="684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6" t="71392" r="2528" b="7680"/>
          <a:stretch/>
        </p:blipFill>
        <p:spPr>
          <a:xfrm>
            <a:off x="3962400" y="5268410"/>
            <a:ext cx="1273215" cy="1435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194" r="85475" b="92236"/>
          <a:stretch/>
        </p:blipFill>
        <p:spPr>
          <a:xfrm>
            <a:off x="0" y="0"/>
            <a:ext cx="1157468" cy="3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0716"/>
          </a:xfrm>
          <a:solidFill>
            <a:srgbClr val="00599E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mtClean="0"/>
              <a:t>Equitable Development Initiative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4916" y="2362200"/>
            <a:ext cx="9148916" cy="4495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Components: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Comprehensive Plan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updated with clear equitable development goals and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tx1"/>
                </a:solidFill>
                <a:latin typeface="Arial Narrow" panose="020B0606020202030204" pitchFamily="34" charset="0"/>
              </a:rPr>
              <a:t>Rainier Valley South Implementation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 create new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jobs and effective pathways to living wage careers for Rainier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Valley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Equitable TOD Strategy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with equitable development goals and investment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small" dirty="0">
                <a:solidFill>
                  <a:schemeClr val="tx1"/>
                </a:solidFill>
                <a:latin typeface="Arial Narrow" panose="020B0606020202030204" pitchFamily="34" charset="0"/>
              </a:rPr>
              <a:t>Community Building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creating the place and structure to support equitable participation and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Outcomes: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Clear equitable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development policies to guide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Seattle’s growth citywide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Community stability and economic mobility in Rainier Beach and Othello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New partnerships with agencies and philanthropy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diverse community working across cultural divides to determine its future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219200"/>
            <a:ext cx="9067800" cy="10668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b="0" dirty="0" smtClean="0">
                <a:solidFill>
                  <a:schemeClr val="tx1"/>
                </a:solidFill>
                <a:effectLst/>
              </a:rPr>
              <a:t>Authorizing Legislation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2200" b="0" dirty="0" smtClean="0">
                <a:solidFill>
                  <a:schemeClr val="tx1"/>
                </a:solidFill>
                <a:effectLst/>
              </a:rPr>
              <a:t>RSJI Exec Order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Resolution 31492</a:t>
            </a:r>
            <a:r>
              <a:rPr lang="en-US" sz="22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/>
              </a:rPr>
            </a:br>
            <a:r>
              <a:rPr lang="en-US" sz="1600" b="0" dirty="0" smtClean="0">
                <a:solidFill>
                  <a:schemeClr val="tx1"/>
                </a:solidFill>
                <a:effectLst/>
              </a:rPr>
              <a:t>				- </a:t>
            </a:r>
            <a:r>
              <a:rPr lang="en-US" sz="1800" b="0" dirty="0" smtClean="0">
                <a:solidFill>
                  <a:schemeClr val="tx1"/>
                </a:solidFill>
                <a:effectLst/>
              </a:rPr>
              <a:t>Education			- Equitable TOD</a:t>
            </a:r>
            <a:br>
              <a:rPr lang="en-US" sz="1800" b="0" dirty="0" smtClean="0">
                <a:solidFill>
                  <a:schemeClr val="tx1"/>
                </a:solidFill>
                <a:effectLst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</a:rPr>
              <a:t>				- Criminal Justice</a:t>
            </a:r>
            <a:br>
              <a:rPr lang="en-US" sz="1800" b="0" dirty="0" smtClean="0">
                <a:solidFill>
                  <a:schemeClr val="tx1"/>
                </a:solidFill>
                <a:effectLst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</a:rPr>
              <a:t>				- Equitable Developmen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t</a:t>
            </a:r>
            <a:endParaRPr lang="en-US" sz="16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/>
              <a:t>Context: </a:t>
            </a:r>
            <a:r>
              <a:rPr lang="en-US" sz="2000" dirty="0" smtClean="0"/>
              <a:t>70,000 new households &amp; </a:t>
            </a:r>
            <a:br>
              <a:rPr lang="en-US" sz="2000" dirty="0" smtClean="0"/>
            </a:br>
            <a:r>
              <a:rPr lang="en-US" sz="2000" dirty="0" smtClean="0"/>
              <a:t>115,000 new jobs over the next 20 years</a:t>
            </a:r>
            <a:endParaRPr lang="en-US" sz="20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2000" b="1" dirty="0" smtClean="0"/>
              <a:t>Components </a:t>
            </a:r>
          </a:p>
          <a:p>
            <a:r>
              <a:rPr lang="en-US" sz="2000" dirty="0" smtClean="0"/>
              <a:t>Establish clear context for equitable growth; </a:t>
            </a:r>
          </a:p>
          <a:p>
            <a:r>
              <a:rPr lang="en-US" sz="2000" dirty="0" smtClean="0"/>
              <a:t>Update goals and policies; </a:t>
            </a:r>
          </a:p>
          <a:p>
            <a:r>
              <a:rPr lang="en-US" sz="2000" dirty="0" smtClean="0"/>
              <a:t>Develop measurable goals; and </a:t>
            </a:r>
          </a:p>
          <a:p>
            <a:r>
              <a:rPr lang="en-US" sz="2000" dirty="0" smtClean="0"/>
              <a:t>Prioritize public investments.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Outcomes </a:t>
            </a:r>
            <a:endParaRPr lang="en-US" sz="2000" b="1" dirty="0"/>
          </a:p>
          <a:p>
            <a:pPr marL="285750" indent="-285750"/>
            <a:r>
              <a:rPr lang="en-US" sz="2000" dirty="0"/>
              <a:t>Clear policy guidance for equitable development;</a:t>
            </a:r>
          </a:p>
          <a:p>
            <a:pPr marL="285750" indent="-285750"/>
            <a:r>
              <a:rPr lang="en-US" sz="2000" dirty="0"/>
              <a:t>Adopted by June 2015; and </a:t>
            </a:r>
          </a:p>
          <a:p>
            <a:pPr marL="285750" indent="-285750"/>
            <a:r>
              <a:rPr lang="en-US" sz="2000" dirty="0"/>
              <a:t>Measurable outcomes identified.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962400"/>
            <a:ext cx="4114800" cy="210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heehyk\Desktop\Seattle2035\Equitable Development Initiative\KC-SEA population_poverty ra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343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eehyk\Desktop\Seattle2035\Equitable Development Initiative\KC-SEA population_median inc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1450"/>
            <a:ext cx="36576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PolicyLink</a:t>
            </a:r>
            <a:r>
              <a:rPr lang="en-US" dirty="0" smtClean="0"/>
              <a:t>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2999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Convey principles and broad expressions of values and policy commitments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Recognize and address cross-cutting issues, with focus on outcomes for people and places more than on administrative ‘silos’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Recognize and resolve internal contradictions in local policy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Build in flexibility for response to demographic, economic and technological change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Enhance and expand community engagement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Value community cultural identity and incorporating strategies to address it 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Use plan as guidance for the entire City operation, not just the planning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2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for Equity in Comp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299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dirty="0"/>
              <a:t>Clarity of </a:t>
            </a:r>
            <a:r>
              <a:rPr lang="en-US" sz="4000" dirty="0" smtClean="0"/>
              <a:t>vision for equity in the intro</a:t>
            </a: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smtClean="0"/>
              <a:t>Equity </a:t>
            </a:r>
            <a:r>
              <a:rPr lang="en-US" sz="4000" dirty="0"/>
              <a:t>in the Comp Plan </a:t>
            </a:r>
            <a:r>
              <a:rPr lang="en-US" sz="4000" dirty="0" smtClean="0"/>
              <a:t>elements</a:t>
            </a: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smtClean="0"/>
              <a:t>Equity metrics </a:t>
            </a:r>
            <a:r>
              <a:rPr lang="en-US" sz="4000" dirty="0"/>
              <a:t>and displacement early warning tool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smtClean="0"/>
              <a:t>Equity </a:t>
            </a:r>
            <a:r>
              <a:rPr lang="en-US" sz="4000" dirty="0"/>
              <a:t>analysis of the growth scenarios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smtClean="0"/>
              <a:t>Community </a:t>
            </a:r>
            <a:r>
              <a:rPr lang="en-US" sz="4000" dirty="0"/>
              <a:t>engagement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0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373</Words>
  <Application>Microsoft Office PowerPoint</Application>
  <PresentationFormat>On-screen Show (4:3)</PresentationFormat>
  <Paragraphs>71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Seattle’s  Equitable Development Initiative</vt:lpstr>
      <vt:lpstr>Why an Equitable Development Initiative?</vt:lpstr>
      <vt:lpstr>PowerPoint Presentation</vt:lpstr>
      <vt:lpstr>Equitable Development Initiative</vt:lpstr>
      <vt:lpstr>Comprehensive Plan update</vt:lpstr>
      <vt:lpstr>PolicyLink Recommendations</vt:lpstr>
      <vt:lpstr>Road Map for Equity in Comp Plan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Curren, Ryan</cp:lastModifiedBy>
  <cp:revision>188</cp:revision>
  <cp:lastPrinted>2014-06-10T20:14:58Z</cp:lastPrinted>
  <dcterms:created xsi:type="dcterms:W3CDTF">2013-03-18T21:06:29Z</dcterms:created>
  <dcterms:modified xsi:type="dcterms:W3CDTF">2014-10-20T19:50:40Z</dcterms:modified>
</cp:coreProperties>
</file>