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309" r:id="rId4"/>
    <p:sldId id="267" r:id="rId5"/>
    <p:sldId id="301" r:id="rId6"/>
    <p:sldId id="311" r:id="rId7"/>
    <p:sldId id="312" r:id="rId8"/>
    <p:sldId id="294" r:id="rId9"/>
    <p:sldId id="319" r:id="rId10"/>
    <p:sldId id="313" r:id="rId11"/>
    <p:sldId id="314" r:id="rId12"/>
    <p:sldId id="315" r:id="rId13"/>
    <p:sldId id="316" r:id="rId14"/>
    <p:sldId id="317" r:id="rId15"/>
    <p:sldId id="283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74" autoAdjust="0"/>
    <p:restoredTop sz="75188" autoAdjust="0"/>
  </p:normalViewPr>
  <p:slideViewPr>
    <p:cSldViewPr>
      <p:cViewPr varScale="1">
        <p:scale>
          <a:sx n="80" d="100"/>
          <a:sy n="80" d="100"/>
        </p:scale>
        <p:origin x="70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6C6C303-5E9D-4425-AFC4-E0E135E90B3D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C35243-AA31-4EDB-9B58-EE6C5E0C8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25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023DCF5-B9B7-4F58-A359-F64CA53A52AB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F98CD7-D1F9-499E-B607-D10D5EE49A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8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D3C3FB0-0C1F-4DDB-B82B-C841C0E335C4}" type="slidenum">
              <a:rPr lang="en-US" smtClean="0"/>
              <a:pPr eaLnBrk="1" hangingPunct="1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Central cinema,</a:t>
            </a:r>
            <a:r>
              <a:rPr lang="en-US" baseline="0" dirty="0"/>
              <a:t> uncle </a:t>
            </a:r>
            <a:r>
              <a:rPr lang="en-US" baseline="0" dirty="0" err="1"/>
              <a:t>ike’s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10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Garfield</a:t>
            </a:r>
            <a:r>
              <a:rPr lang="en-US" baseline="0" dirty="0"/>
              <a:t> high school, community center, pool, Ezell’s chicken, Ethiopian restaurant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57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Future</a:t>
            </a:r>
            <a:r>
              <a:rPr lang="en-US" baseline="0" dirty="0"/>
              <a:t> Vulcan development, red apple, Starbucks for east African gathering, </a:t>
            </a:r>
            <a:r>
              <a:rPr lang="en-US" baseline="0" dirty="0" err="1"/>
              <a:t>pratt</a:t>
            </a:r>
            <a:r>
              <a:rPr lang="en-US" baseline="0" dirty="0"/>
              <a:t>, Washington middle school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58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11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26E9E8B-B83B-437E-B7F4-B9B870E3CE02}" type="slidenum">
              <a:rPr lang="en-US" smtClean="0"/>
              <a:pPr eaLnBrk="1" hangingPunct="1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2C7D6CE-72B1-4A31-8213-A89920D4252B}" type="slidenum">
              <a:rPr lang="en-US" smtClean="0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the center of the African American community </a:t>
            </a:r>
          </a:p>
          <a:p>
            <a:pPr marL="174708" marR="0" lvl="0" indent="-17470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a typeface="ＭＳ Ｐゴシック" pitchFamily="34" charset="-128"/>
              </a:rPr>
              <a:t>Black/African American declined from 64% in 1990 to 28% in 2010, while the White population increased from 16% to 44% in the same time period</a:t>
            </a:r>
          </a:p>
          <a:p>
            <a:pPr marL="174708" indent="-174708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ＭＳ Ｐゴシック" pitchFamily="34" charset="-128"/>
              </a:rPr>
              <a:t>Lots of assets, but not working together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2C7D6CE-72B1-4A31-8213-A89920D4252B}" type="slidenum">
              <a:rPr lang="en-US" smtClean="0"/>
              <a:pPr eaLnBrk="1" hangingPunct="1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8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Starting</a:t>
            </a:r>
            <a:r>
              <a:rPr lang="en-US" baseline="0" dirty="0">
                <a:ea typeface="ＭＳ Ｐゴシック" pitchFamily="34" charset="-128"/>
              </a:rPr>
              <a:t> early 2013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514F9A-9759-473D-BF3B-C7BDBA9BE61D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Over 3 years community process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pitchFamily="34" charset="-128"/>
              </a:rPr>
              <a:t>POEL:</a:t>
            </a:r>
            <a:r>
              <a:rPr lang="en-US" baseline="0" dirty="0">
                <a:ea typeface="ＭＳ Ｐゴシック" pitchFamily="34" charset="-128"/>
              </a:rPr>
              <a:t> east African (</a:t>
            </a:r>
            <a:r>
              <a:rPr lang="en-US" baseline="0" dirty="0" err="1">
                <a:ea typeface="ＭＳ Ｐゴシック" pitchFamily="34" charset="-128"/>
              </a:rPr>
              <a:t>Afaan</a:t>
            </a:r>
            <a:r>
              <a:rPr lang="en-US" baseline="0" dirty="0">
                <a:ea typeface="ＭＳ Ｐゴシック" pitchFamily="34" charset="-128"/>
              </a:rPr>
              <a:t>-Oromo, Amharic, Tigrinya), Spanish, African American, Youth, Senior</a:t>
            </a:r>
          </a:p>
          <a:p>
            <a:pPr eaLnBrk="1" hangingPunct="1">
              <a:spcBef>
                <a:spcPct val="0"/>
              </a:spcBef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POELs are expert "bridge-builders" who are bi-cultural and bi-lingual. Their work is conducted in a culturally-specific manner allowing participants some comfort and familiarity while navigating the City's processes.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FAE79BE-58CD-486D-830C-22A8D879D5A4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FAE79BE-58CD-486D-830C-22A8D879D5A4}" type="slidenum">
              <a:rPr lang="en-US" smtClean="0"/>
              <a:pPr eaLnBrk="1" hangingPunct="1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1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60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2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98CD7-D1F9-499E-B607-D10D5EE49AB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Qu_Title"/>
          <p:cNvSpPr>
            <a:spLocks noGrp="1"/>
          </p:cNvSpPr>
          <p:nvPr>
            <p:ph type="ctrTitle"/>
          </p:nvPr>
        </p:nvSpPr>
        <p:spPr>
          <a:xfrm>
            <a:off x="685800" y="457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3500" b="1" dirty="0">
                <a:solidFill>
                  <a:srgbClr val="3C182B"/>
                </a:solidFill>
                <a:ea typeface="ＭＳ Ｐゴシック" pitchFamily="34" charset="-128"/>
              </a:rPr>
              <a:t>Planning Commission Briefing</a:t>
            </a:r>
            <a:br>
              <a:rPr lang="en-US" sz="3500" b="1" dirty="0">
                <a:solidFill>
                  <a:srgbClr val="3C182B"/>
                </a:solidFill>
                <a:ea typeface="ＭＳ Ｐゴシック" pitchFamily="34" charset="-128"/>
              </a:rPr>
            </a:br>
            <a:r>
              <a:rPr lang="en-US" sz="3500" b="1" dirty="0">
                <a:ea typeface="ＭＳ Ｐゴシック" pitchFamily="34" charset="-128"/>
              </a:rPr>
              <a:t>August 25, 2016</a:t>
            </a:r>
          </a:p>
        </p:txBody>
      </p:sp>
      <p:pic>
        <p:nvPicPr>
          <p:cNvPr id="2051" name="Picture 4" descr="23rd Avenue Action Plan - logo 03122013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 r="4902"/>
          <a:stretch/>
        </p:blipFill>
        <p:spPr bwMode="auto">
          <a:xfrm>
            <a:off x="0" y="1781645"/>
            <a:ext cx="3124200" cy="210455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76200" y="6400800"/>
            <a:ext cx="9296400" cy="152400"/>
          </a:xfrm>
          <a:prstGeom prst="rect">
            <a:avLst/>
          </a:prstGeom>
          <a:solidFill>
            <a:srgbClr val="5C2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781644"/>
            <a:ext cx="3156833" cy="21045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4284"/>
          <a:stretch/>
        </p:blipFill>
        <p:spPr>
          <a:xfrm>
            <a:off x="6248400" y="1781644"/>
            <a:ext cx="2895600" cy="21045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45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r="9651"/>
          <a:stretch/>
        </p:blipFill>
        <p:spPr>
          <a:xfrm>
            <a:off x="304800" y="0"/>
            <a:ext cx="42672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" t="48889" r="3659"/>
          <a:stretch/>
        </p:blipFill>
        <p:spPr>
          <a:xfrm>
            <a:off x="4432300" y="2895600"/>
            <a:ext cx="4648200" cy="3505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0" y="228601"/>
            <a:ext cx="4343400" cy="1219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rgbClr val="DB6413"/>
                </a:solidFill>
              </a:rPr>
              <a:t>23</a:t>
            </a:r>
            <a:r>
              <a:rPr lang="en-US" sz="3000" b="1" baseline="30000" dirty="0">
                <a:solidFill>
                  <a:srgbClr val="DB6413"/>
                </a:solidFill>
              </a:rPr>
              <a:t>rd</a:t>
            </a:r>
            <a:r>
              <a:rPr lang="en-US" sz="3000" b="1" dirty="0">
                <a:solidFill>
                  <a:srgbClr val="DB6413"/>
                </a:solidFill>
              </a:rPr>
              <a:t> and Union Rezone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432300" y="1491736"/>
            <a:ext cx="464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total 74 parcels, 11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Increase capacity: 298 units, 54,835 sf of commercial, 183 jobs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29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7" r="10850"/>
          <a:stretch/>
        </p:blipFill>
        <p:spPr>
          <a:xfrm>
            <a:off x="228600" y="0"/>
            <a:ext cx="42672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228601"/>
            <a:ext cx="4343400" cy="1219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rgbClr val="DB6413"/>
                </a:solidFill>
              </a:rPr>
              <a:t>23</a:t>
            </a:r>
            <a:r>
              <a:rPr lang="en-US" sz="3000" b="1" baseline="30000" dirty="0">
                <a:solidFill>
                  <a:srgbClr val="DB6413"/>
                </a:solidFill>
              </a:rPr>
              <a:t>rd</a:t>
            </a:r>
            <a:r>
              <a:rPr lang="en-US" sz="3000" b="1" dirty="0">
                <a:solidFill>
                  <a:srgbClr val="DB6413"/>
                </a:solidFill>
              </a:rPr>
              <a:t> and Cherry Rezone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48889" r="6862" b="6667"/>
          <a:stretch/>
        </p:blipFill>
        <p:spPr>
          <a:xfrm>
            <a:off x="4343400" y="3124200"/>
            <a:ext cx="4724400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5800" y="1491736"/>
            <a:ext cx="4648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total 20 parcels, 3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Increase capacity: 98 units, 41,675 sf of commercial, 123 jobs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544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r="11980"/>
          <a:stretch/>
        </p:blipFill>
        <p:spPr>
          <a:xfrm>
            <a:off x="228600" y="0"/>
            <a:ext cx="4038600" cy="68326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0" y="228601"/>
            <a:ext cx="4343400" cy="1219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000" b="1" dirty="0">
                <a:solidFill>
                  <a:srgbClr val="DB6413"/>
                </a:solidFill>
              </a:rPr>
              <a:t>23</a:t>
            </a:r>
            <a:r>
              <a:rPr lang="en-US" sz="3000" b="1" baseline="30000" dirty="0">
                <a:solidFill>
                  <a:srgbClr val="DB6413"/>
                </a:solidFill>
              </a:rPr>
              <a:t>rd</a:t>
            </a:r>
            <a:r>
              <a:rPr lang="en-US" sz="3000" b="1" dirty="0">
                <a:solidFill>
                  <a:srgbClr val="DB6413"/>
                </a:solidFill>
              </a:rPr>
              <a:t> and Jackson Rezone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6" t="8889" r="3936" b="60000"/>
          <a:stretch/>
        </p:blipFill>
        <p:spPr>
          <a:xfrm>
            <a:off x="4267200" y="2503322"/>
            <a:ext cx="4876800" cy="38974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67200" y="1491736"/>
            <a:ext cx="46482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total 17 parcels, 9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Increase capacity: 187 units, 46,863 sf of commercial, 156 jobs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75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/>
          </a:bodyPr>
          <a:lstStyle/>
          <a:p>
            <a:r>
              <a:rPr lang="fr-FR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23rd Ave </a:t>
            </a:r>
            <a:r>
              <a:rPr lang="fr-FR" sz="2700" b="1" dirty="0" err="1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street</a:t>
            </a:r>
            <a:r>
              <a:rPr lang="fr-FR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construction – </a:t>
            </a:r>
            <a:r>
              <a:rPr lang="fr-FR" sz="2700" b="1" dirty="0" err="1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displacement</a:t>
            </a:r>
            <a:r>
              <a:rPr lang="fr-FR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fr-FR" sz="2700" b="1" dirty="0" err="1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concerns</a:t>
            </a:r>
            <a:endParaRPr lang="fr-FR" sz="27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Missed opportunities – Vulcan development, Lake Union Partner</a:t>
            </a:r>
          </a:p>
          <a:p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Impact to other property/business owners (Capitol Hill Housing, </a:t>
            </a:r>
            <a:r>
              <a:rPr lang="en-US" sz="2700" b="1" dirty="0" err="1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Bangasser</a:t>
            </a: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, Ezell’s, church, CAYA </a:t>
            </a:r>
            <a:r>
              <a:rPr lang="en-US" sz="2700" b="1" dirty="0" err="1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etc</a:t>
            </a: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114" y="293689"/>
            <a:ext cx="6213908" cy="990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DB6413"/>
                </a:solidFill>
              </a:rPr>
              <a:t>Current challenge and efforts</a:t>
            </a:r>
          </a:p>
        </p:txBody>
      </p:sp>
      <p:pic>
        <p:nvPicPr>
          <p:cNvPr id="6" name="Picture 4" descr="23rd Avenue Action Plan - logo 0312201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52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68" y="1676400"/>
            <a:ext cx="4765532" cy="4449763"/>
          </a:xfrm>
        </p:spPr>
        <p:txBody>
          <a:bodyPr>
            <a:normAutofit lnSpcReduction="10000"/>
          </a:bodyPr>
          <a:lstStyle/>
          <a:p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Coordinate work in the Central Area</a:t>
            </a:r>
          </a:p>
          <a:p>
            <a:pPr lvl="1"/>
            <a:r>
              <a:rPr lang="en-US" sz="23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Central Area Integrate Plan document</a:t>
            </a:r>
          </a:p>
          <a:p>
            <a:pPr lvl="1"/>
            <a:r>
              <a:rPr lang="en-US" sz="23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Central Area Interdepartmental Team</a:t>
            </a:r>
          </a:p>
          <a:p>
            <a:pPr lvl="2"/>
            <a:r>
              <a:rPr lang="en-US" sz="1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23</a:t>
            </a:r>
            <a:r>
              <a:rPr lang="en-US" sz="1900" b="1" baseline="30000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rd</a:t>
            </a:r>
            <a:r>
              <a:rPr lang="en-US" sz="1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Ave street construction</a:t>
            </a:r>
          </a:p>
          <a:p>
            <a:pPr lvl="2"/>
            <a:r>
              <a:rPr lang="en-US" sz="1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Historic Central Area Arts and Culture District</a:t>
            </a:r>
          </a:p>
          <a:p>
            <a:pPr lvl="2"/>
            <a:r>
              <a:rPr lang="en-US" sz="1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Central Area Economic development plan</a:t>
            </a:r>
          </a:p>
          <a:p>
            <a:pPr lvl="2"/>
            <a:r>
              <a:rPr lang="en-US" sz="1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Neighborhood Design Guidelines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114" y="293689"/>
            <a:ext cx="6213908" cy="990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DB6413"/>
                </a:solidFill>
              </a:rPr>
              <a:t>Current challenge and efforts</a:t>
            </a:r>
          </a:p>
        </p:txBody>
      </p:sp>
      <p:pic>
        <p:nvPicPr>
          <p:cNvPr id="6" name="Picture 4" descr="23rd Avenue Action Plan - logo 0312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415874"/>
            <a:ext cx="4003964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73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Qu_Title"/>
          <p:cNvSpPr>
            <a:spLocks noGrp="1"/>
          </p:cNvSpPr>
          <p:nvPr>
            <p:ph type="ctrTitle"/>
          </p:nvPr>
        </p:nvSpPr>
        <p:spPr>
          <a:xfrm>
            <a:off x="1206500" y="1794585"/>
            <a:ext cx="7239000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8800" dirty="0">
                <a:solidFill>
                  <a:srgbClr val="DB6413"/>
                </a:solidFill>
                <a:ea typeface="ＭＳ Ｐゴシック" pitchFamily="-84" charset="-128"/>
              </a:rPr>
              <a:t>Questions?</a:t>
            </a:r>
            <a:endParaRPr lang="en-US" sz="8800" dirty="0">
              <a:solidFill>
                <a:srgbClr val="588127"/>
              </a:solidFill>
              <a:latin typeface="Century Gothic" pitchFamily="34" charset="0"/>
              <a:ea typeface="ＭＳ Ｐゴシック" pitchFamily="-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6200" y="6400800"/>
            <a:ext cx="9296400" cy="1524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39900" y="4038600"/>
            <a:ext cx="6172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Quanlin Hu</a:t>
            </a:r>
          </a:p>
          <a:p>
            <a:pPr algn="ctr"/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Office of Planning and Community Development</a:t>
            </a:r>
          </a:p>
          <a:p>
            <a:pPr algn="ctr"/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206.386.1598</a:t>
            </a:r>
          </a:p>
          <a:p>
            <a:pPr algn="ctr"/>
            <a:r>
              <a:rPr lang="en-US" sz="20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quanlin.hu@seattle.gov</a:t>
            </a:r>
          </a:p>
        </p:txBody>
      </p:sp>
      <p:pic>
        <p:nvPicPr>
          <p:cNvPr id="6" name="Picture 4" descr="23rd Avenue Action Plan - logo 0312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86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04800"/>
            <a:ext cx="5490646" cy="914400"/>
          </a:xfrm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DB6413"/>
                </a:solidFill>
              </a:rPr>
              <a:t>Passion</a:t>
            </a:r>
            <a:r>
              <a:rPr lang="en-US" sz="3000" b="1" dirty="0"/>
              <a:t>-</a:t>
            </a:r>
            <a:r>
              <a:rPr lang="en-US" sz="3000" b="1" dirty="0">
                <a:solidFill>
                  <a:srgbClr val="3C182B"/>
                </a:solidFill>
              </a:rPr>
              <a:t>Empowerment-</a:t>
            </a:r>
            <a:r>
              <a:rPr lang="en-US" sz="3000" b="1" dirty="0">
                <a:solidFill>
                  <a:srgbClr val="588127"/>
                </a:solidFill>
              </a:rPr>
              <a:t>Working Together</a:t>
            </a:r>
            <a:r>
              <a:rPr lang="en-US" sz="3000" dirty="0">
                <a:solidFill>
                  <a:srgbClr val="588127"/>
                </a:solidFill>
              </a:rPr>
              <a:t> 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381000" y="1905000"/>
            <a:ext cx="8229600" cy="4572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b="1" dirty="0">
                <a:solidFill>
                  <a:srgbClr val="DB6413"/>
                </a:solidFill>
                <a:latin typeface="Arial" pitchFamily="34" charset="0"/>
                <a:cs typeface="Arial" pitchFamily="34" charset="0"/>
              </a:rPr>
              <a:t>Today’s topics</a:t>
            </a:r>
          </a:p>
          <a:p>
            <a:pPr algn="l">
              <a:defRPr/>
            </a:pPr>
            <a:endParaRPr lang="en-US" sz="1200" b="1" dirty="0">
              <a:solidFill>
                <a:srgbClr val="DB6413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Project background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Community process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Deliverables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Rezone recommendation </a:t>
            </a:r>
          </a:p>
        </p:txBody>
      </p:sp>
      <p:pic>
        <p:nvPicPr>
          <p:cNvPr id="4100" name="Picture 4" descr="23rd Avenue Action Plan - logo 0312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rgbClr val="5C2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29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304801"/>
            <a:ext cx="5490646" cy="990600"/>
          </a:xfrm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US" sz="3200" b="1" dirty="0">
                <a:solidFill>
                  <a:srgbClr val="DB6413"/>
                </a:solidFill>
                <a:latin typeface="Arial" pitchFamily="34" charset="0"/>
                <a:cs typeface="Arial" pitchFamily="34" charset="0"/>
              </a:rPr>
              <a:t>Project Background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382000" cy="4572000"/>
          </a:xfrm>
        </p:spPr>
        <p:txBody>
          <a:bodyPr>
            <a:normAutofit/>
          </a:bodyPr>
          <a:lstStyle/>
          <a:p>
            <a:pPr algn="l">
              <a:defRPr/>
            </a:pPr>
            <a:endParaRPr lang="en-US" sz="1200" b="1" dirty="0">
              <a:solidFill>
                <a:srgbClr val="DB6413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Why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leverage investment, generate community energy, foster collaboration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What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5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focus on the heart of African American Community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Challenges</a:t>
            </a: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displacement, distrust, no shared vision</a:t>
            </a:r>
            <a:endParaRPr lang="en-US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20750" indent="-403225" algn="l">
              <a:buFont typeface="Arial" pitchFamily="34" charset="0"/>
              <a:buChar char="•"/>
              <a:defRPr/>
            </a:pPr>
            <a:r>
              <a:rPr lang="en-US" sz="27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Opportunities</a:t>
            </a: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500" b="1" i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shared vision, community building, leverage resources</a:t>
            </a:r>
            <a:endParaRPr lang="en-US" sz="25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9144000" cy="76200"/>
          </a:xfrm>
          <a:prstGeom prst="rect">
            <a:avLst/>
          </a:prstGeom>
          <a:solidFill>
            <a:srgbClr val="5C2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4" descr="23rd Avenue Action Plan - logo 0312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689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83029"/>
            <a:ext cx="5257800" cy="1240971"/>
          </a:xfrm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b="1" dirty="0">
                <a:solidFill>
                  <a:srgbClr val="DB6413"/>
                </a:solidFill>
              </a:rPr>
              <a:t>What is this Action Plan?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4401457" cy="4343400"/>
          </a:xfrm>
        </p:spPr>
        <p:txBody>
          <a:bodyPr>
            <a:normAutofit fontScale="850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Create a shared vision and action items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Focus on 23</a:t>
            </a:r>
            <a:r>
              <a:rPr lang="en-US" b="1" baseline="30000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rd</a:t>
            </a:r>
            <a:r>
              <a:rPr lang="en-US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Ave Union-Cherry-Jackson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Empower community and work together to make things happen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5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Leverage Investment</a:t>
            </a:r>
          </a:p>
          <a:p>
            <a:pPr algn="l"/>
            <a:endParaRPr lang="en-US" sz="30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6" name="Picture 2" descr="K:\Planning\Comm Dev\23rd Union-Cherry-Jackson\3. Info &amp; Data\GIS\23rd quick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"/>
          <a:stretch/>
        </p:blipFill>
        <p:spPr bwMode="auto">
          <a:xfrm>
            <a:off x="4800600" y="1640114"/>
            <a:ext cx="4062845" cy="506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23rd Avenue Action Plan - logo 031220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845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1"/>
            <a:ext cx="5867400" cy="1219200"/>
          </a:xfrm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DB6413"/>
                </a:solidFill>
              </a:rPr>
              <a:t>Community Process</a:t>
            </a:r>
          </a:p>
        </p:txBody>
      </p:sp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>
          <a:xfrm>
            <a:off x="-114300" y="1676400"/>
            <a:ext cx="9372600" cy="4953000"/>
          </a:xfrm>
        </p:spPr>
        <p:txBody>
          <a:bodyPr>
            <a:normAutofit/>
          </a:bodyPr>
          <a:lstStyle/>
          <a:p>
            <a:pPr marL="571500" indent="-290513" algn="l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23</a:t>
            </a:r>
            <a:r>
              <a:rPr lang="en-US" sz="2800" b="1" baseline="30000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rd</a:t>
            </a:r>
            <a:r>
              <a:rPr lang="en-US" sz="28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Ave Action Community Team (ACT)</a:t>
            </a:r>
          </a:p>
          <a:p>
            <a:pPr marL="738187" lvl="1" algn="l"/>
            <a:r>
              <a:rPr lang="en-US" sz="2000" b="1" i="1" dirty="0">
                <a:solidFill>
                  <a:srgbClr val="0070C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Ensure community voice and balance of interests; take actions</a:t>
            </a:r>
          </a:p>
          <a:p>
            <a:pPr marL="571500" indent="-290513" algn="l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Community meetings</a:t>
            </a:r>
          </a:p>
          <a:p>
            <a:pPr marL="738187" lvl="1" algn="l"/>
            <a:r>
              <a:rPr lang="en-US" sz="2000" b="1" i="1" dirty="0">
                <a:solidFill>
                  <a:srgbClr val="0070C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Over 100 meetings, 2,000 participants, 40 community organizations</a:t>
            </a:r>
          </a:p>
          <a:p>
            <a:pPr marL="571500" indent="-290513" algn="l" eaLnBrk="1" hangingPunct="1">
              <a:buFont typeface="Arial" charset="0"/>
              <a:buChar char="•"/>
            </a:pPr>
            <a:r>
              <a:rPr lang="en-US" sz="28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Public Outreach &amp; Engagement Liaisons (POEL)</a:t>
            </a:r>
          </a:p>
          <a:p>
            <a:pPr marL="738187" lvl="2" algn="l"/>
            <a:r>
              <a:rPr lang="en-US" sz="2000" b="1" i="1" dirty="0">
                <a:solidFill>
                  <a:srgbClr val="0070C0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Under-representative community</a:t>
            </a:r>
          </a:p>
          <a:p>
            <a:pPr marL="571500" indent="-290513" algn="l" eaLnBrk="1" hangingPunct="1">
              <a:buFont typeface="Arial" charset="0"/>
              <a:buChar char="•"/>
            </a:pPr>
            <a:endParaRPr lang="en-US" sz="28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571500" indent="-290513" algn="l" eaLnBrk="1" hangingPunct="1"/>
            <a:endParaRPr lang="en-US" sz="11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b="10346"/>
          <a:stretch/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  <p:pic>
        <p:nvPicPr>
          <p:cNvPr id="10" name="Picture 4" descr="23rd Avenue Action Plan - logo 0312201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412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8601"/>
            <a:ext cx="5867400" cy="1219200"/>
          </a:xfrm>
          <a:ln>
            <a:solidFill>
              <a:schemeClr val="bg1">
                <a:lumMod val="85000"/>
              </a:schemeClr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DB6413"/>
                </a:solidFill>
              </a:rPr>
              <a:t>Deliverables</a:t>
            </a:r>
          </a:p>
        </p:txBody>
      </p:sp>
      <p:sp>
        <p:nvSpPr>
          <p:cNvPr id="9221" name="Subtitle 2"/>
          <p:cNvSpPr>
            <a:spLocks noGrp="1"/>
          </p:cNvSpPr>
          <p:nvPr>
            <p:ph type="subTitle" idx="1"/>
          </p:nvPr>
        </p:nvSpPr>
        <p:spPr>
          <a:xfrm>
            <a:off x="0" y="1676400"/>
            <a:ext cx="3581400" cy="4953000"/>
          </a:xfrm>
        </p:spPr>
        <p:txBody>
          <a:bodyPr>
            <a:normAutofit/>
          </a:bodyPr>
          <a:lstStyle/>
          <a:p>
            <a:pPr marL="571500" indent="-290513" algn="l" eaLnBrk="1" hangingPunct="1">
              <a:buFont typeface="Arial" charset="0"/>
              <a:buChar char="•"/>
            </a:pPr>
            <a:r>
              <a:rPr lang="en-US" sz="25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23</a:t>
            </a:r>
            <a:r>
              <a:rPr lang="en-US" sz="2500" b="1" baseline="30000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rd</a:t>
            </a:r>
            <a:r>
              <a:rPr lang="en-US" sz="25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 Ave Action Plan (Union-Cherry-Jackson)</a:t>
            </a:r>
          </a:p>
          <a:p>
            <a:pPr marL="571500" indent="-290513" algn="l" eaLnBrk="1" hangingPunct="1">
              <a:buFont typeface="Arial" charset="0"/>
              <a:buChar char="•"/>
            </a:pPr>
            <a:r>
              <a:rPr lang="en-US" sz="25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Urban Design Framework</a:t>
            </a:r>
          </a:p>
          <a:p>
            <a:pPr marL="571500" indent="-290513" algn="l" eaLnBrk="1" hangingPunct="1">
              <a:buFont typeface="Arial" charset="0"/>
              <a:buChar char="•"/>
            </a:pPr>
            <a:r>
              <a:rPr lang="en-US" sz="25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Rezone </a:t>
            </a:r>
          </a:p>
          <a:p>
            <a:pPr marL="571500" indent="-290513" algn="l">
              <a:buFont typeface="Arial" charset="0"/>
              <a:buChar char="•"/>
            </a:pPr>
            <a:r>
              <a:rPr lang="en-US" sz="25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Central Area Neighborhood design guidelines</a:t>
            </a:r>
          </a:p>
          <a:p>
            <a:pPr marL="280987" algn="l" eaLnBrk="1" hangingPunct="1"/>
            <a:endParaRPr lang="en-US" sz="25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  <a:p>
            <a:pPr marL="571500" indent="-290513" algn="l" eaLnBrk="1" hangingPunct="1"/>
            <a:endParaRPr lang="en-US" sz="25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" name="Picture 4" descr="23rd Avenue Action Plan - logo 0312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232212"/>
            <a:ext cx="2497282" cy="3231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54" y="1828800"/>
            <a:ext cx="2691246" cy="34827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080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0" y="228601"/>
            <a:ext cx="5867400" cy="1219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DB6413"/>
                </a:solidFill>
              </a:rPr>
              <a:t>Timeline</a:t>
            </a:r>
          </a:p>
        </p:txBody>
      </p:sp>
      <p:pic>
        <p:nvPicPr>
          <p:cNvPr id="6" name="Picture 4" descr="23rd Avenue Action Plan - logo 0312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eattle.gov/dpd/cs/groups/inweb/documents/document/p246468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6088"/>
            <a:ext cx="9144000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449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DB6413"/>
                </a:solidFill>
                <a:latin typeface="Arial" pitchFamily="34" charset="0"/>
                <a:cs typeface="Arial" pitchFamily="34" charset="0"/>
              </a:rPr>
              <a:t>Rezone intent</a:t>
            </a:r>
          </a:p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create vibrant commercial districts that encourage pedestrian friendly mixed use development</a:t>
            </a:r>
          </a:p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provide opportunities for a variety of shops &amp; services </a:t>
            </a:r>
          </a:p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Support existing and new businesses and development</a:t>
            </a:r>
          </a:p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Provide affordable housing</a:t>
            </a:r>
          </a:p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Strengthen the Central Area’s unique identity and community character </a:t>
            </a:r>
            <a:endParaRPr lang="en-US" sz="29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114" y="293689"/>
            <a:ext cx="6213908" cy="990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DB6413"/>
                </a:solidFill>
              </a:rPr>
              <a:t>Rezone Recommendations</a:t>
            </a:r>
          </a:p>
        </p:txBody>
      </p:sp>
      <p:pic>
        <p:nvPicPr>
          <p:cNvPr id="6" name="Picture 4" descr="23rd Avenue Action Plan - logo 0312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13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449763"/>
          </a:xfrm>
        </p:spPr>
        <p:txBody>
          <a:bodyPr>
            <a:normAutofit/>
          </a:bodyPr>
          <a:lstStyle/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Along 23rd Ave at Union, Cherry and Jackson</a:t>
            </a:r>
          </a:p>
          <a:p>
            <a:r>
              <a:rPr lang="en-US" sz="2900" b="1" dirty="0">
                <a:solidFill>
                  <a:srgbClr val="3C182B"/>
                </a:solidFill>
                <a:latin typeface="Century Gothic" pitchFamily="34" charset="0"/>
                <a:ea typeface="ＭＳ Ｐゴシック" pitchFamily="34" charset="-128"/>
                <a:cs typeface="Arial" charset="0"/>
              </a:rPr>
              <a:t>a total of 111 parcels on approximately 22 acres of land</a:t>
            </a:r>
          </a:p>
          <a:p>
            <a:endParaRPr lang="en-US" sz="2900" b="1" dirty="0">
              <a:solidFill>
                <a:srgbClr val="3C182B"/>
              </a:solidFill>
              <a:latin typeface="Century Gothic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43114" y="293689"/>
            <a:ext cx="6213908" cy="9906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 dirty="0">
                <a:solidFill>
                  <a:srgbClr val="DB6413"/>
                </a:solidFill>
              </a:rPr>
              <a:t>Rezone summary</a:t>
            </a:r>
          </a:p>
        </p:txBody>
      </p:sp>
      <p:pic>
        <p:nvPicPr>
          <p:cNvPr id="6" name="Picture 4" descr="23rd Avenue Action Plan - logo 0312201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030"/>
          <a:stretch>
            <a:fillRect/>
          </a:stretch>
        </p:blipFill>
        <p:spPr bwMode="auto">
          <a:xfrm>
            <a:off x="381000" y="304801"/>
            <a:ext cx="1676400" cy="107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2230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QUESTION_TITLE" val="f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0e889f58-5570-4224-af9e-d9b66f012192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432eff86-8106-4445-9f29-6c15d2a1d256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432eff86-8106-4445-9f29-6c15d2a1d256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cd918363-e2c8-47dd-b44d-55f95a23eeb2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d2b67759-b7a9-4521-9ace-95d2a0e8d38b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d2b67759-b7a9-4521-9ace-95d2a0e8d38b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_NEW_FORMAT" val="4"/>
  <p:tag name="QUESTION_TITLE" val="WELCOME"/>
  <p:tag name="OPTION_COUNT" val="2"/>
  <p:tag name="RIGHT_ANSWER" val="nocorrect"/>
  <p:tag name="QUESTION_TYPE" val="Teaching Plan"/>
  <p:tag name="ACT_MODE" val="Testing ---&gt; Normal Quiz"/>
  <p:tag name="QUESTION_SCORE" val="10"/>
  <p:tag name="TIME_LIMIT" val="30"/>
  <p:tag name="DIFFICULTY_LEVEL" val="Uncertain"/>
  <p:tag name="DE_SCORE" val="10"/>
  <p:tag name="QTIME_LIMIT" val="30"/>
  <p:tag name="SURVEY_A_TAGNAME" val="0"/>
  <p:tag name="SURVEY_B_TAGNAME" val="0"/>
  <p:tag name="SURVEY_C_TAGNAME" val="0"/>
  <p:tag name="SURVEY_D_TAGNAME" val="0"/>
  <p:tag name="SURVEY_E_TAGNAME" val="0"/>
  <p:tag name="SURVEY_F_TAGNAME" val="0"/>
  <p:tag name="SURVEY_G_TAGNAME" val="0"/>
  <p:tag name="SURVEY_H_TAGNAME" val="0"/>
  <p:tag name="SURVEY_I_TAGNAME" val="0"/>
  <p:tag name="SURVEY_J_TAGNAME" val="0"/>
  <p:tag name="QUESTION_CONFIG" val="caseSensitive=1&#10;punctuationSensitive=1&#10;autoShrinkContinousSpaces=1&#10;elimCountEachQuestion=1&#10;elimFinallyRemainCount=1&#10;"/>
  <p:tag name="_|QOMOQUESTION" val="&lt;?xml version=&quot;1.0&quot;?&gt;&#10;&lt;Question xmlns:xsi=&quot;http://www.w3.org/2001/XMLSchema-instance&quot; xmlns:xsd=&quot;http://www.w3.org/2001/XMLSchema&quot;&gt;&#10;  &lt;Timer&gt;30&lt;/Timer&gt;&#10;  &lt;Answer /&gt;&#10;  &lt;Point&gt;10&lt;/Point&gt;&#10;  &lt;ID&gt;40ccd8f8-c94c-48f6-b971-dbd4f7ada7ad&lt;/ID&gt;&#10;  &lt;No&gt;0&lt;/No&gt;&#10;  &lt;Options&gt;&#10;    &lt;Option&gt;&#10;      &lt;IsCorrect&gt;false&lt;/IsCorrect&gt;&#10;      &lt;ID&gt;1&lt;/ID&gt;&#10;      &lt;Text /&gt;&#10;      &lt;Point&gt;0&lt;/Point&gt;&#10;    &lt;/Option&gt;&#10;    &lt;Option&gt;&#10;      &lt;IsCorrect&gt;false&lt;/IsCorrect&gt;&#10;      &lt;ID&gt;2&lt;/ID&gt;&#10;      &lt;Text /&gt;&#10;      &lt;Point&gt;0&lt;/Point&gt;&#10;    &lt;/Option&gt;&#10;  &lt;/Options&gt;&#10;  &lt;Text /&gt;&#10;  &lt;Type&gt;2&lt;/Type&gt;&#10;  &lt;Mode&gt;0&lt;/Mode&gt;&#10;  &lt;FOption&gt;0&lt;/FOption&gt;&#10;&lt;/Question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523</Words>
  <Application>Microsoft Office PowerPoint</Application>
  <PresentationFormat>On-screen Show (4:3)</PresentationFormat>
  <Paragraphs>96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Office Theme</vt:lpstr>
      <vt:lpstr>Planning Commission Briefing August 25, 2016</vt:lpstr>
      <vt:lpstr>Passion-Empowerment-Working Together </vt:lpstr>
      <vt:lpstr>Project Background</vt:lpstr>
      <vt:lpstr>What is this Action Plan?</vt:lpstr>
      <vt:lpstr>Community Process</vt:lpstr>
      <vt:lpstr>Deliverables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Hu, Quanlin</dc:creator>
  <cp:lastModifiedBy>Hoey, John</cp:lastModifiedBy>
  <cp:revision>123</cp:revision>
  <cp:lastPrinted>2016-08-24T23:03:59Z</cp:lastPrinted>
  <dcterms:created xsi:type="dcterms:W3CDTF">2006-08-16T00:00:00Z</dcterms:created>
  <dcterms:modified xsi:type="dcterms:W3CDTF">2016-08-24T23:58:36Z</dcterms:modified>
</cp:coreProperties>
</file>