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 id="2147483660" r:id="rId2"/>
  </p:sldMasterIdLst>
  <p:notesMasterIdLst>
    <p:notesMasterId r:id="rId20"/>
  </p:notesMasterIdLst>
  <p:handoutMasterIdLst>
    <p:handoutMasterId r:id="rId21"/>
  </p:handoutMasterIdLst>
  <p:sldIdLst>
    <p:sldId id="284" r:id="rId3"/>
    <p:sldId id="299" r:id="rId4"/>
    <p:sldId id="305" r:id="rId5"/>
    <p:sldId id="290" r:id="rId6"/>
    <p:sldId id="295" r:id="rId7"/>
    <p:sldId id="291" r:id="rId8"/>
    <p:sldId id="297" r:id="rId9"/>
    <p:sldId id="302" r:id="rId10"/>
    <p:sldId id="308" r:id="rId11"/>
    <p:sldId id="309" r:id="rId12"/>
    <p:sldId id="304" r:id="rId13"/>
    <p:sldId id="303" r:id="rId14"/>
    <p:sldId id="293" r:id="rId15"/>
    <p:sldId id="292" r:id="rId16"/>
    <p:sldId id="301" r:id="rId17"/>
    <p:sldId id="283" r:id="rId18"/>
    <p:sldId id="285" r:id="rId1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7FC3501-29FF-B148-A226-C2EE097A7198}">
          <p14:sldIdLst>
            <p14:sldId id="284"/>
            <p14:sldId id="299"/>
            <p14:sldId id="305"/>
            <p14:sldId id="290"/>
            <p14:sldId id="295"/>
            <p14:sldId id="291"/>
          </p14:sldIdLst>
        </p14:section>
        <p14:section name="Untitled Section" id="{F24ABA6B-1D36-2D45-ADE0-0C4644FD091C}">
          <p14:sldIdLst>
            <p14:sldId id="297"/>
            <p14:sldId id="302"/>
            <p14:sldId id="308"/>
            <p14:sldId id="309"/>
            <p14:sldId id="304"/>
            <p14:sldId id="303"/>
            <p14:sldId id="293"/>
            <p14:sldId id="292"/>
            <p14:sldId id="301"/>
            <p14:sldId id="283"/>
            <p14:sldId id="285"/>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a, Myduc" initials="TM" lastIdx="18" clrIdx="0"/>
  <p:cmAuthor id="1" name="Christina Yantsides"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3085"/>
    <a:srgbClr val="C8AA3C"/>
    <a:srgbClr val="8F754A"/>
    <a:srgbClr val="3B2971"/>
    <a:srgbClr val="382971"/>
    <a:srgbClr val="3F2971"/>
    <a:srgbClr val="413085"/>
    <a:srgbClr val="493063"/>
    <a:srgbClr val="9983C3"/>
    <a:srgbClr val="8C64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6" autoAdjust="0"/>
    <p:restoredTop sz="68634" autoAdjust="0"/>
  </p:normalViewPr>
  <p:slideViewPr>
    <p:cSldViewPr>
      <p:cViewPr varScale="1">
        <p:scale>
          <a:sx n="66" d="100"/>
          <a:sy n="66" d="100"/>
        </p:scale>
        <p:origin x="-1674"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7" d="100"/>
          <a:sy n="87" d="100"/>
        </p:scale>
        <p:origin x="-3780"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cheddar206:Desktop:Seattle_Bike_Coll%20cpy%20edits%203.3.16v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cheddar206:Desktop:Seattle_Bike_Coll%20cpy%20edits%203.3.16v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smtClean="0"/>
              <a:t>Seattle Bicycle Collisions</a:t>
            </a:r>
            <a:r>
              <a:rPr lang="en-US" baseline="0" dirty="0" smtClean="0"/>
              <a:t> by Severity: 2010-2014</a:t>
            </a:r>
            <a:endParaRPr lang="en-US" dirty="0"/>
          </a:p>
        </c:rich>
      </c:tx>
      <c:layout>
        <c:manualLayout>
          <c:xMode val="edge"/>
          <c:yMode val="edge"/>
          <c:x val="0.25089724895499199"/>
          <c:y val="5.6603773584905599E-2"/>
        </c:manualLayout>
      </c:layout>
      <c:overlay val="0"/>
    </c:title>
    <c:autoTitleDeleted val="0"/>
    <c:plotArea>
      <c:layout/>
      <c:barChart>
        <c:barDir val="col"/>
        <c:grouping val="stacked"/>
        <c:varyColors val="0"/>
        <c:ser>
          <c:idx val="0"/>
          <c:order val="0"/>
          <c:tx>
            <c:strRef>
              <c:f>Month_Year!$D$55</c:f>
              <c:strCache>
                <c:ptCount val="1"/>
                <c:pt idx="0">
                  <c:v>INJURIES</c:v>
                </c:pt>
              </c:strCache>
            </c:strRef>
          </c:tx>
          <c:spPr>
            <a:solidFill>
              <a:srgbClr val="CDB70B"/>
            </a:solidFill>
          </c:spPr>
          <c:invertIfNegative val="0"/>
          <c:dLbls>
            <c:dLbl>
              <c:idx val="0"/>
              <c:layout>
                <c:manualLayout>
                  <c:x val="-2.5954426151276501E-3"/>
                  <c:y val="0.128698578519269"/>
                </c:manualLayout>
              </c:layout>
              <c:dLblPos val="ctr"/>
              <c:showLegendKey val="0"/>
              <c:showVal val="1"/>
              <c:showCatName val="0"/>
              <c:showSerName val="0"/>
              <c:showPercent val="0"/>
              <c:showBubbleSize val="0"/>
              <c:extLst>
                <c:ext xmlns:c15="http://schemas.microsoft.com/office/drawing/2012/chart" uri="{CE6537A1-D6FC-4f65-9D91-7224C49458BB}"/>
              </c:extLst>
            </c:dLbl>
            <c:dLbl>
              <c:idx val="1"/>
              <c:layout>
                <c:manualLayout>
                  <c:x val="4.3497971844428502E-4"/>
                  <c:y val="0.110855227255009"/>
                </c:manualLayout>
              </c:layout>
              <c:dLblPos val="ctr"/>
              <c:showLegendKey val="0"/>
              <c:showVal val="1"/>
              <c:showCatName val="0"/>
              <c:showSerName val="0"/>
              <c:showPercent val="0"/>
              <c:showBubbleSize val="0"/>
              <c:extLst>
                <c:ext xmlns:c15="http://schemas.microsoft.com/office/drawing/2012/chart" uri="{CE6537A1-D6FC-4f65-9D91-7224C49458BB}"/>
              </c:extLst>
            </c:dLbl>
            <c:dLbl>
              <c:idx val="2"/>
              <c:layout>
                <c:manualLayout>
                  <c:x val="3.4652827487473702E-3"/>
                  <c:y val="0.124526389646839"/>
                </c:manualLayout>
              </c:layout>
              <c:dLblPos val="ctr"/>
              <c:showLegendKey val="0"/>
              <c:showVal val="1"/>
              <c:showCatName val="0"/>
              <c:showSerName val="0"/>
              <c:showPercent val="0"/>
              <c:showBubbleSize val="0"/>
              <c:extLst>
                <c:ext xmlns:c15="http://schemas.microsoft.com/office/drawing/2012/chart" uri="{CE6537A1-D6FC-4f65-9D91-7224C49458BB}"/>
              </c:extLst>
            </c:dLbl>
            <c:dLbl>
              <c:idx val="3"/>
              <c:layout>
                <c:manualLayout>
                  <c:x val="-1.0801717967073401E-3"/>
                  <c:y val="0.13709051220082599"/>
                </c:manualLayout>
              </c:layout>
              <c:dLblPos val="ctr"/>
              <c:showLegendKey val="0"/>
              <c:showVal val="1"/>
              <c:showCatName val="0"/>
              <c:showSerName val="0"/>
              <c:showPercent val="0"/>
              <c:showBubbleSize val="0"/>
              <c:extLst>
                <c:ext xmlns:c15="http://schemas.microsoft.com/office/drawing/2012/chart" uri="{CE6537A1-D6FC-4f65-9D91-7224C49458BB}"/>
              </c:extLst>
            </c:dLbl>
            <c:dLbl>
              <c:idx val="4"/>
              <c:layout>
                <c:manualLayout>
                  <c:x val="1.9501312335958E-3"/>
                  <c:y val="0.16455991268418199"/>
                </c:manualLayout>
              </c:layout>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2800" b="0"/>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Month_Year!$C$56:$C$60</c:f>
              <c:numCache>
                <c:formatCode>General</c:formatCode>
                <c:ptCount val="5"/>
                <c:pt idx="0">
                  <c:v>2010</c:v>
                </c:pt>
                <c:pt idx="1">
                  <c:v>2011</c:v>
                </c:pt>
                <c:pt idx="2">
                  <c:v>2012</c:v>
                </c:pt>
                <c:pt idx="3">
                  <c:v>2013</c:v>
                </c:pt>
                <c:pt idx="4">
                  <c:v>2014</c:v>
                </c:pt>
              </c:numCache>
            </c:numRef>
          </c:cat>
          <c:val>
            <c:numRef>
              <c:f>Month_Year!$D$56:$D$60</c:f>
              <c:numCache>
                <c:formatCode>General</c:formatCode>
                <c:ptCount val="5"/>
                <c:pt idx="0">
                  <c:v>366</c:v>
                </c:pt>
                <c:pt idx="1">
                  <c:v>362</c:v>
                </c:pt>
                <c:pt idx="2">
                  <c:v>388</c:v>
                </c:pt>
                <c:pt idx="3">
                  <c:v>423</c:v>
                </c:pt>
                <c:pt idx="4">
                  <c:v>468</c:v>
                </c:pt>
              </c:numCache>
            </c:numRef>
          </c:val>
        </c:ser>
        <c:ser>
          <c:idx val="1"/>
          <c:order val="1"/>
          <c:tx>
            <c:strRef>
              <c:f>Month_Year!$E$55</c:f>
              <c:strCache>
                <c:ptCount val="1"/>
                <c:pt idx="0">
                  <c:v>SERIOUS INJURIES</c:v>
                </c:pt>
              </c:strCache>
            </c:strRef>
          </c:tx>
          <c:spPr>
            <a:solidFill>
              <a:schemeClr val="accent4">
                <a:lumMod val="75000"/>
              </a:schemeClr>
            </a:solidFill>
          </c:spPr>
          <c:invertIfNegative val="0"/>
          <c:dLbls>
            <c:dLbl>
              <c:idx val="0"/>
              <c:layout>
                <c:manualLayout>
                  <c:x val="-1.5151515151515099E-3"/>
                  <c:y val="4.2904030560536398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3.6303630363036202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5151515151514E-3"/>
                  <c:y val="4.290429042904279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0303030303030299E-3"/>
                  <c:y val="3.630363036303620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1110982756090201E-16"/>
                  <c:y val="4.2904290429042903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lgn="ctr">
                  <a:defRPr sz="16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Month_Year!$C$56:$C$60</c:f>
              <c:numCache>
                <c:formatCode>General</c:formatCode>
                <c:ptCount val="5"/>
                <c:pt idx="0">
                  <c:v>2010</c:v>
                </c:pt>
                <c:pt idx="1">
                  <c:v>2011</c:v>
                </c:pt>
                <c:pt idx="2">
                  <c:v>2012</c:v>
                </c:pt>
                <c:pt idx="3">
                  <c:v>2013</c:v>
                </c:pt>
                <c:pt idx="4">
                  <c:v>2014</c:v>
                </c:pt>
              </c:numCache>
            </c:numRef>
          </c:cat>
          <c:val>
            <c:numRef>
              <c:f>Month_Year!$E$56:$E$60</c:f>
              <c:numCache>
                <c:formatCode>General</c:formatCode>
                <c:ptCount val="5"/>
                <c:pt idx="0">
                  <c:v>23</c:v>
                </c:pt>
                <c:pt idx="1">
                  <c:v>25</c:v>
                </c:pt>
                <c:pt idx="2">
                  <c:v>24</c:v>
                </c:pt>
                <c:pt idx="3">
                  <c:v>25</c:v>
                </c:pt>
                <c:pt idx="4">
                  <c:v>27</c:v>
                </c:pt>
              </c:numCache>
            </c:numRef>
          </c:val>
        </c:ser>
        <c:ser>
          <c:idx val="2"/>
          <c:order val="2"/>
          <c:tx>
            <c:strRef>
              <c:f>Month_Year!$F$55</c:f>
              <c:strCache>
                <c:ptCount val="1"/>
                <c:pt idx="0">
                  <c:v>FATALITIES</c:v>
                </c:pt>
              </c:strCache>
            </c:strRef>
          </c:tx>
          <c:spPr>
            <a:pattFill prst="trellis">
              <a:fgClr>
                <a:prstClr val="black"/>
              </a:fgClr>
              <a:bgClr>
                <a:prstClr val="white"/>
              </a:bgClr>
            </a:pattFill>
          </c:spPr>
          <c:invertIfNegative val="0"/>
          <c:dLbls>
            <c:dLbl>
              <c:idx val="0"/>
              <c:layout>
                <c:manualLayout>
                  <c:x val="-3.33063390810327E-3"/>
                  <c:y val="-4.1003845449551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2458885677264999E-7"/>
                  <c:y val="-4.189269364585240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5.8016207428952903E-17"/>
                  <c:y val="-3.491594945980579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7482308382338299E-3"/>
                  <c:y val="-3.63524995422084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4.1551246537396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2000" b="1">
                    <a:solidFill>
                      <a:srgbClr val="FF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Month_Year!$C$56:$C$60</c:f>
              <c:numCache>
                <c:formatCode>General</c:formatCode>
                <c:ptCount val="5"/>
                <c:pt idx="0">
                  <c:v>2010</c:v>
                </c:pt>
                <c:pt idx="1">
                  <c:v>2011</c:v>
                </c:pt>
                <c:pt idx="2">
                  <c:v>2012</c:v>
                </c:pt>
                <c:pt idx="3">
                  <c:v>2013</c:v>
                </c:pt>
                <c:pt idx="4">
                  <c:v>2014</c:v>
                </c:pt>
              </c:numCache>
            </c:numRef>
          </c:cat>
          <c:val>
            <c:numRef>
              <c:f>Month_Year!$F$56:$F$60</c:f>
              <c:numCache>
                <c:formatCode>General</c:formatCode>
                <c:ptCount val="5"/>
                <c:pt idx="0">
                  <c:v>1</c:v>
                </c:pt>
                <c:pt idx="1">
                  <c:v>2</c:v>
                </c:pt>
                <c:pt idx="2">
                  <c:v>1</c:v>
                </c:pt>
                <c:pt idx="3">
                  <c:v>2</c:v>
                </c:pt>
                <c:pt idx="4">
                  <c:v>1</c:v>
                </c:pt>
              </c:numCache>
            </c:numRef>
          </c:val>
        </c:ser>
        <c:dLbls>
          <c:showLegendKey val="0"/>
          <c:showVal val="0"/>
          <c:showCatName val="0"/>
          <c:showSerName val="0"/>
          <c:showPercent val="0"/>
          <c:showBubbleSize val="0"/>
        </c:dLbls>
        <c:gapWidth val="150"/>
        <c:overlap val="100"/>
        <c:axId val="96955392"/>
        <c:axId val="96969472"/>
      </c:barChart>
      <c:dateAx>
        <c:axId val="96955392"/>
        <c:scaling>
          <c:orientation val="minMax"/>
        </c:scaling>
        <c:delete val="0"/>
        <c:axPos val="b"/>
        <c:numFmt formatCode="General" sourceLinked="1"/>
        <c:majorTickMark val="out"/>
        <c:minorTickMark val="none"/>
        <c:tickLblPos val="nextTo"/>
        <c:txPr>
          <a:bodyPr/>
          <a:lstStyle/>
          <a:p>
            <a:pPr>
              <a:defRPr sz="1800" b="0" i="0"/>
            </a:pPr>
            <a:endParaRPr lang="en-US"/>
          </a:p>
        </c:txPr>
        <c:crossAx val="96969472"/>
        <c:crosses val="autoZero"/>
        <c:auto val="0"/>
        <c:lblOffset val="100"/>
        <c:baseTimeUnit val="days"/>
      </c:dateAx>
      <c:valAx>
        <c:axId val="96969472"/>
        <c:scaling>
          <c:orientation val="minMax"/>
        </c:scaling>
        <c:delete val="0"/>
        <c:axPos val="l"/>
        <c:majorGridlines/>
        <c:numFmt formatCode="General" sourceLinked="1"/>
        <c:majorTickMark val="out"/>
        <c:minorTickMark val="none"/>
        <c:tickLblPos val="nextTo"/>
        <c:txPr>
          <a:bodyPr/>
          <a:lstStyle/>
          <a:p>
            <a:pPr>
              <a:defRPr sz="2000"/>
            </a:pPr>
            <a:endParaRPr lang="en-US"/>
          </a:p>
        </c:txPr>
        <c:crossAx val="96955392"/>
        <c:crosses val="autoZero"/>
        <c:crossBetween val="between"/>
      </c:valAx>
      <c:spPr>
        <a:noFill/>
        <a:ln w="25400">
          <a:noFill/>
        </a:ln>
      </c:spPr>
    </c:plotArea>
    <c:legend>
      <c:legendPos val="b"/>
      <c:legendEntry>
        <c:idx val="2"/>
        <c:txPr>
          <a:bodyPr/>
          <a:lstStyle/>
          <a:p>
            <a:pPr>
              <a:defRPr sz="1600">
                <a:solidFill>
                  <a:srgbClr val="FF0000"/>
                </a:solidFill>
              </a:defRPr>
            </a:pPr>
            <a:endParaRPr lang="en-US"/>
          </a:p>
        </c:txPr>
      </c:legendEntry>
      <c:layout>
        <c:manualLayout>
          <c:xMode val="edge"/>
          <c:yMode val="edge"/>
          <c:x val="0.227361856316633"/>
          <c:y val="0.838551040494938"/>
          <c:w val="0.59071737055595297"/>
          <c:h val="0.15950417088953001"/>
        </c:manualLayout>
      </c:layout>
      <c:overlay val="0"/>
      <c:txPr>
        <a:bodyPr/>
        <a:lstStyle/>
        <a:p>
          <a:pPr>
            <a:defRPr sz="16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Seattle Bicycle</a:t>
            </a:r>
            <a:r>
              <a:rPr lang="en-US" baseline="0" dirty="0" smtClean="0"/>
              <a:t> Collisions</a:t>
            </a:r>
            <a:r>
              <a:rPr lang="en-US" dirty="0" smtClean="0"/>
              <a:t> </a:t>
            </a:r>
            <a:r>
              <a:rPr lang="en-US" dirty="0"/>
              <a:t>by </a:t>
            </a:r>
            <a:r>
              <a:rPr lang="en-US" dirty="0" smtClean="0"/>
              <a:t>Month:</a:t>
            </a:r>
            <a:br>
              <a:rPr lang="en-US" dirty="0" smtClean="0"/>
            </a:br>
            <a:r>
              <a:rPr lang="en-US" sz="1600" dirty="0" smtClean="0"/>
              <a:t>January</a:t>
            </a:r>
            <a:r>
              <a:rPr lang="en-US" sz="1600" baseline="0" dirty="0" smtClean="0"/>
              <a:t> 2010-December 2014</a:t>
            </a:r>
            <a:endParaRPr lang="en-US" sz="1600" dirty="0"/>
          </a:p>
        </c:rich>
      </c:tx>
      <c:layout/>
      <c:overlay val="0"/>
    </c:title>
    <c:autoTitleDeleted val="0"/>
    <c:plotArea>
      <c:layout/>
      <c:barChart>
        <c:barDir val="col"/>
        <c:grouping val="clustered"/>
        <c:varyColors val="0"/>
        <c:ser>
          <c:idx val="0"/>
          <c:order val="0"/>
          <c:tx>
            <c:strRef>
              <c:f>Month_Year!$H$4</c:f>
              <c:strCache>
                <c:ptCount val="1"/>
                <c:pt idx="0">
                  <c:v>Incidents</c:v>
                </c:pt>
              </c:strCache>
            </c:strRef>
          </c:tx>
          <c:invertIfNegative val="0"/>
          <c:cat>
            <c:strRef>
              <c:f>Month_Year!$G$5:$G$16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Month_Year!$H$5:$H$16</c:f>
              <c:numCache>
                <c:formatCode>General</c:formatCode>
                <c:ptCount val="12"/>
                <c:pt idx="0">
                  <c:v>105</c:v>
                </c:pt>
                <c:pt idx="1">
                  <c:v>98</c:v>
                </c:pt>
                <c:pt idx="2">
                  <c:v>121</c:v>
                </c:pt>
                <c:pt idx="3">
                  <c:v>170</c:v>
                </c:pt>
                <c:pt idx="4">
                  <c:v>205</c:v>
                </c:pt>
                <c:pt idx="5">
                  <c:v>199</c:v>
                </c:pt>
                <c:pt idx="6">
                  <c:v>240</c:v>
                </c:pt>
                <c:pt idx="7">
                  <c:v>221</c:v>
                </c:pt>
                <c:pt idx="8">
                  <c:v>204</c:v>
                </c:pt>
                <c:pt idx="9">
                  <c:v>189</c:v>
                </c:pt>
                <c:pt idx="10">
                  <c:v>134</c:v>
                </c:pt>
                <c:pt idx="11">
                  <c:v>114</c:v>
                </c:pt>
              </c:numCache>
            </c:numRef>
          </c:val>
        </c:ser>
        <c:dLbls>
          <c:showLegendKey val="0"/>
          <c:showVal val="0"/>
          <c:showCatName val="0"/>
          <c:showSerName val="0"/>
          <c:showPercent val="0"/>
          <c:showBubbleSize val="0"/>
        </c:dLbls>
        <c:gapWidth val="150"/>
        <c:axId val="106733952"/>
        <c:axId val="106735488"/>
      </c:barChart>
      <c:catAx>
        <c:axId val="106733952"/>
        <c:scaling>
          <c:orientation val="minMax"/>
        </c:scaling>
        <c:delete val="0"/>
        <c:axPos val="b"/>
        <c:numFmt formatCode="General" sourceLinked="0"/>
        <c:majorTickMark val="out"/>
        <c:minorTickMark val="none"/>
        <c:tickLblPos val="nextTo"/>
        <c:txPr>
          <a:bodyPr/>
          <a:lstStyle/>
          <a:p>
            <a:pPr>
              <a:defRPr sz="1600" b="1"/>
            </a:pPr>
            <a:endParaRPr lang="en-US"/>
          </a:p>
        </c:txPr>
        <c:crossAx val="106735488"/>
        <c:crosses val="autoZero"/>
        <c:auto val="1"/>
        <c:lblAlgn val="ctr"/>
        <c:lblOffset val="100"/>
        <c:noMultiLvlLbl val="0"/>
      </c:catAx>
      <c:valAx>
        <c:axId val="106735488"/>
        <c:scaling>
          <c:orientation val="minMax"/>
        </c:scaling>
        <c:delete val="0"/>
        <c:axPos val="l"/>
        <c:majorGridlines/>
        <c:numFmt formatCode="General" sourceLinked="1"/>
        <c:majorTickMark val="out"/>
        <c:minorTickMark val="none"/>
        <c:tickLblPos val="nextTo"/>
        <c:txPr>
          <a:bodyPr/>
          <a:lstStyle/>
          <a:p>
            <a:pPr>
              <a:defRPr sz="1800"/>
            </a:pPr>
            <a:endParaRPr lang="en-US"/>
          </a:p>
        </c:txPr>
        <c:crossAx val="106733952"/>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523" cy="464662"/>
          </a:xfrm>
          <a:prstGeom prst="rect">
            <a:avLst/>
          </a:prstGeom>
        </p:spPr>
        <p:txBody>
          <a:bodyPr vert="horz" lIns="91330" tIns="45665" rIns="91330" bIns="45665" rtlCol="0"/>
          <a:lstStyle>
            <a:lvl1pPr algn="l">
              <a:defRPr sz="1200"/>
            </a:lvl1pPr>
          </a:lstStyle>
          <a:p>
            <a:endParaRPr lang="en-US"/>
          </a:p>
        </p:txBody>
      </p:sp>
      <p:sp>
        <p:nvSpPr>
          <p:cNvPr id="3" name="Date Placeholder 2"/>
          <p:cNvSpPr>
            <a:spLocks noGrp="1"/>
          </p:cNvSpPr>
          <p:nvPr>
            <p:ph type="dt" sz="quarter" idx="1"/>
          </p:nvPr>
        </p:nvSpPr>
        <p:spPr>
          <a:xfrm>
            <a:off x="3971292" y="0"/>
            <a:ext cx="3037523" cy="464662"/>
          </a:xfrm>
          <a:prstGeom prst="rect">
            <a:avLst/>
          </a:prstGeom>
        </p:spPr>
        <p:txBody>
          <a:bodyPr vert="horz" lIns="91330" tIns="45665" rIns="91330" bIns="45665" rtlCol="0"/>
          <a:lstStyle>
            <a:lvl1pPr algn="r">
              <a:defRPr sz="1200"/>
            </a:lvl1pPr>
          </a:lstStyle>
          <a:p>
            <a:fld id="{D06EE0F4-BC8F-E240-AF22-7D882369AF55}" type="datetime1">
              <a:rPr lang="en-US" smtClean="0"/>
              <a:t>12/13/2016</a:t>
            </a:fld>
            <a:endParaRPr lang="en-US"/>
          </a:p>
        </p:txBody>
      </p:sp>
      <p:sp>
        <p:nvSpPr>
          <p:cNvPr id="4" name="Footer Placeholder 3"/>
          <p:cNvSpPr>
            <a:spLocks noGrp="1"/>
          </p:cNvSpPr>
          <p:nvPr>
            <p:ph type="ftr" sz="quarter" idx="2"/>
          </p:nvPr>
        </p:nvSpPr>
        <p:spPr>
          <a:xfrm>
            <a:off x="0" y="8830153"/>
            <a:ext cx="3037523" cy="464662"/>
          </a:xfrm>
          <a:prstGeom prst="rect">
            <a:avLst/>
          </a:prstGeom>
        </p:spPr>
        <p:txBody>
          <a:bodyPr vert="horz" lIns="91330" tIns="45665" rIns="91330" bIns="45665" rtlCol="0" anchor="b"/>
          <a:lstStyle>
            <a:lvl1pPr algn="l">
              <a:defRPr sz="1200"/>
            </a:lvl1pPr>
          </a:lstStyle>
          <a:p>
            <a:endParaRPr lang="en-US"/>
          </a:p>
        </p:txBody>
      </p:sp>
      <p:sp>
        <p:nvSpPr>
          <p:cNvPr id="5" name="Slide Number Placeholder 4"/>
          <p:cNvSpPr>
            <a:spLocks noGrp="1"/>
          </p:cNvSpPr>
          <p:nvPr>
            <p:ph type="sldNum" sz="quarter" idx="3"/>
          </p:nvPr>
        </p:nvSpPr>
        <p:spPr>
          <a:xfrm>
            <a:off x="3971292" y="8830153"/>
            <a:ext cx="3037523" cy="464662"/>
          </a:xfrm>
          <a:prstGeom prst="rect">
            <a:avLst/>
          </a:prstGeom>
        </p:spPr>
        <p:txBody>
          <a:bodyPr vert="horz" lIns="91330" tIns="45665" rIns="91330" bIns="45665" rtlCol="0" anchor="b"/>
          <a:lstStyle>
            <a:lvl1pPr algn="r">
              <a:defRPr sz="1200"/>
            </a:lvl1pPr>
          </a:lstStyle>
          <a:p>
            <a:fld id="{F6124E4E-7D58-4909-8DCF-0F41AAF3C5F9}" type="slidenum">
              <a:rPr lang="en-US" smtClean="0"/>
              <a:t>‹#›</a:t>
            </a:fld>
            <a:endParaRPr lang="en-US"/>
          </a:p>
        </p:txBody>
      </p:sp>
    </p:spTree>
    <p:extLst>
      <p:ext uri="{BB962C8B-B14F-4D97-AF65-F5344CB8AC3E}">
        <p14:creationId xmlns:p14="http://schemas.microsoft.com/office/powerpoint/2010/main" val="31196272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523" cy="466247"/>
          </a:xfrm>
          <a:prstGeom prst="rect">
            <a:avLst/>
          </a:prstGeom>
        </p:spPr>
        <p:txBody>
          <a:bodyPr vert="horz" lIns="91330" tIns="45665" rIns="91330" bIns="45665" rtlCol="0"/>
          <a:lstStyle>
            <a:lvl1pPr algn="l">
              <a:defRPr sz="1200"/>
            </a:lvl1pPr>
          </a:lstStyle>
          <a:p>
            <a:endParaRPr lang="en-US"/>
          </a:p>
        </p:txBody>
      </p:sp>
      <p:sp>
        <p:nvSpPr>
          <p:cNvPr id="3" name="Date Placeholder 2"/>
          <p:cNvSpPr>
            <a:spLocks noGrp="1"/>
          </p:cNvSpPr>
          <p:nvPr>
            <p:ph type="dt" idx="1"/>
          </p:nvPr>
        </p:nvSpPr>
        <p:spPr>
          <a:xfrm>
            <a:off x="3971292" y="1"/>
            <a:ext cx="3037523" cy="466247"/>
          </a:xfrm>
          <a:prstGeom prst="rect">
            <a:avLst/>
          </a:prstGeom>
        </p:spPr>
        <p:txBody>
          <a:bodyPr vert="horz" lIns="91330" tIns="45665" rIns="91330" bIns="45665" rtlCol="0"/>
          <a:lstStyle>
            <a:lvl1pPr algn="r">
              <a:defRPr sz="1200"/>
            </a:lvl1pPr>
          </a:lstStyle>
          <a:p>
            <a:fld id="{F0C521C6-2522-A944-8A44-8A9E72184F09}" type="datetime1">
              <a:rPr lang="en-US" smtClean="0"/>
              <a:t>12/13/2016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330" tIns="45665" rIns="91330" bIns="45665" rtlCol="0" anchor="ctr"/>
          <a:lstStyle/>
          <a:p>
            <a:endParaRPr lang="en-US"/>
          </a:p>
        </p:txBody>
      </p:sp>
      <p:sp>
        <p:nvSpPr>
          <p:cNvPr id="5" name="Notes Placeholder 4"/>
          <p:cNvSpPr>
            <a:spLocks noGrp="1"/>
          </p:cNvSpPr>
          <p:nvPr>
            <p:ph type="body" sz="quarter" idx="3"/>
          </p:nvPr>
        </p:nvSpPr>
        <p:spPr>
          <a:xfrm>
            <a:off x="700723" y="4473754"/>
            <a:ext cx="5608954" cy="3660200"/>
          </a:xfrm>
          <a:prstGeom prst="rect">
            <a:avLst/>
          </a:prstGeom>
        </p:spPr>
        <p:txBody>
          <a:bodyPr vert="horz" lIns="91330" tIns="45665" rIns="91330" bIns="4566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0153"/>
            <a:ext cx="3037523" cy="466247"/>
          </a:xfrm>
          <a:prstGeom prst="rect">
            <a:avLst/>
          </a:prstGeom>
        </p:spPr>
        <p:txBody>
          <a:bodyPr vert="horz" lIns="91330" tIns="45665" rIns="91330" bIns="45665" rtlCol="0" anchor="b"/>
          <a:lstStyle>
            <a:lvl1pPr algn="l">
              <a:defRPr sz="1200"/>
            </a:lvl1pPr>
          </a:lstStyle>
          <a:p>
            <a:endParaRPr lang="en-US"/>
          </a:p>
        </p:txBody>
      </p:sp>
      <p:sp>
        <p:nvSpPr>
          <p:cNvPr id="7" name="Slide Number Placeholder 6"/>
          <p:cNvSpPr>
            <a:spLocks noGrp="1"/>
          </p:cNvSpPr>
          <p:nvPr>
            <p:ph type="sldNum" sz="quarter" idx="5"/>
          </p:nvPr>
        </p:nvSpPr>
        <p:spPr>
          <a:xfrm>
            <a:off x="3971292" y="8830153"/>
            <a:ext cx="3037523" cy="466247"/>
          </a:xfrm>
          <a:prstGeom prst="rect">
            <a:avLst/>
          </a:prstGeom>
        </p:spPr>
        <p:txBody>
          <a:bodyPr vert="horz" lIns="91330" tIns="45665" rIns="91330" bIns="45665" rtlCol="0" anchor="b"/>
          <a:lstStyle>
            <a:lvl1pPr algn="r">
              <a:defRPr sz="1200"/>
            </a:lvl1pPr>
          </a:lstStyle>
          <a:p>
            <a:fld id="{30B8004A-BFE8-4B01-864E-2823F5DAB7EF}" type="slidenum">
              <a:rPr lang="en-US" smtClean="0"/>
              <a:t>‹#›</a:t>
            </a:fld>
            <a:endParaRPr lang="en-US"/>
          </a:p>
        </p:txBody>
      </p:sp>
    </p:spTree>
    <p:extLst>
      <p:ext uri="{BB962C8B-B14F-4D97-AF65-F5344CB8AC3E}">
        <p14:creationId xmlns:p14="http://schemas.microsoft.com/office/powerpoint/2010/main" val="175529436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0B8004A-BFE8-4B01-864E-2823F5DAB7EF}" type="slidenum">
              <a:rPr lang="en-US" smtClean="0"/>
              <a:t>0</a:t>
            </a:fld>
            <a:endParaRPr lang="en-US"/>
          </a:p>
        </p:txBody>
      </p:sp>
    </p:spTree>
    <p:extLst>
      <p:ext uri="{BB962C8B-B14F-4D97-AF65-F5344CB8AC3E}">
        <p14:creationId xmlns:p14="http://schemas.microsoft.com/office/powerpoint/2010/main" val="3270843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8004A-BFE8-4B01-864E-2823F5DAB7EF}" type="slidenum">
              <a:rPr lang="en-US" smtClean="0"/>
              <a:t>9</a:t>
            </a:fld>
            <a:endParaRPr lang="en-US"/>
          </a:p>
        </p:txBody>
      </p:sp>
    </p:spTree>
    <p:extLst>
      <p:ext uri="{BB962C8B-B14F-4D97-AF65-F5344CB8AC3E}">
        <p14:creationId xmlns:p14="http://schemas.microsoft.com/office/powerpoint/2010/main" val="1328325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8004A-BFE8-4B01-864E-2823F5DAB7EF}" type="slidenum">
              <a:rPr lang="en-US" smtClean="0"/>
              <a:t>10</a:t>
            </a:fld>
            <a:endParaRPr lang="en-US"/>
          </a:p>
        </p:txBody>
      </p:sp>
    </p:spTree>
    <p:extLst>
      <p:ext uri="{BB962C8B-B14F-4D97-AF65-F5344CB8AC3E}">
        <p14:creationId xmlns:p14="http://schemas.microsoft.com/office/powerpoint/2010/main" val="4211795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8004A-BFE8-4B01-864E-2823F5DAB7EF}" type="slidenum">
              <a:rPr lang="en-US" smtClean="0"/>
              <a:t>11</a:t>
            </a:fld>
            <a:endParaRPr lang="en-US"/>
          </a:p>
        </p:txBody>
      </p:sp>
    </p:spTree>
    <p:extLst>
      <p:ext uri="{BB962C8B-B14F-4D97-AF65-F5344CB8AC3E}">
        <p14:creationId xmlns:p14="http://schemas.microsoft.com/office/powerpoint/2010/main" val="1328325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303">
              <a:defRPr/>
            </a:pPr>
            <a:endParaRPr lang="en-US" dirty="0"/>
          </a:p>
          <a:p>
            <a:r>
              <a:rPr lang="en-US" dirty="0" smtClean="0"/>
              <a:t> </a:t>
            </a:r>
            <a:endParaRPr lang="en-US" dirty="0"/>
          </a:p>
        </p:txBody>
      </p:sp>
      <p:sp>
        <p:nvSpPr>
          <p:cNvPr id="4" name="Slide Number Placeholder 3"/>
          <p:cNvSpPr>
            <a:spLocks noGrp="1"/>
          </p:cNvSpPr>
          <p:nvPr>
            <p:ph type="sldNum" sz="quarter" idx="10"/>
          </p:nvPr>
        </p:nvSpPr>
        <p:spPr/>
        <p:txBody>
          <a:bodyPr/>
          <a:lstStyle/>
          <a:p>
            <a:fld id="{30B8004A-BFE8-4B01-864E-2823F5DAB7EF}" type="slidenum">
              <a:rPr lang="en-US" smtClean="0"/>
              <a:t>12</a:t>
            </a:fld>
            <a:endParaRPr lang="en-US"/>
          </a:p>
        </p:txBody>
      </p:sp>
    </p:spTree>
    <p:extLst>
      <p:ext uri="{BB962C8B-B14F-4D97-AF65-F5344CB8AC3E}">
        <p14:creationId xmlns:p14="http://schemas.microsoft.com/office/powerpoint/2010/main" val="113476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8004A-BFE8-4B01-864E-2823F5DAB7EF}" type="slidenum">
              <a:rPr lang="en-US" smtClean="0"/>
              <a:t>13</a:t>
            </a:fld>
            <a:endParaRPr lang="en-US"/>
          </a:p>
        </p:txBody>
      </p:sp>
    </p:spTree>
    <p:extLst>
      <p:ext uri="{BB962C8B-B14F-4D97-AF65-F5344CB8AC3E}">
        <p14:creationId xmlns:p14="http://schemas.microsoft.com/office/powerpoint/2010/main" val="2125396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8004A-BFE8-4B01-864E-2823F5DAB7EF}" type="slidenum">
              <a:rPr lang="en-US" smtClean="0"/>
              <a:t>14</a:t>
            </a:fld>
            <a:endParaRPr lang="en-US"/>
          </a:p>
        </p:txBody>
      </p:sp>
    </p:spTree>
    <p:extLst>
      <p:ext uri="{BB962C8B-B14F-4D97-AF65-F5344CB8AC3E}">
        <p14:creationId xmlns:p14="http://schemas.microsoft.com/office/powerpoint/2010/main" val="2125396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lesson learned are in no way comprehensive nor are they inclusive of all issues pertaining to bicycle safety, rather they should serve to aid future planning of bicycle facilities and infrastructure and serve as a guide for issues revolving bicycle safety in Seattle.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30B8004A-BFE8-4B01-864E-2823F5DAB7EF}" type="slidenum">
              <a:rPr lang="en-US" smtClean="0"/>
              <a:t>15</a:t>
            </a:fld>
            <a:endParaRPr lang="en-US"/>
          </a:p>
        </p:txBody>
      </p:sp>
    </p:spTree>
    <p:extLst>
      <p:ext uri="{BB962C8B-B14F-4D97-AF65-F5344CB8AC3E}">
        <p14:creationId xmlns:p14="http://schemas.microsoft.com/office/powerpoint/2010/main" val="990659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0D43-9CE6-CC47-81B9-55E40A9C5CE5}" type="slidenum">
              <a:rPr lang="en-US" smtClean="0"/>
              <a:t>16</a:t>
            </a:fld>
            <a:endParaRPr lang="en-US"/>
          </a:p>
        </p:txBody>
      </p:sp>
    </p:spTree>
    <p:extLst>
      <p:ext uri="{BB962C8B-B14F-4D97-AF65-F5344CB8AC3E}">
        <p14:creationId xmlns:p14="http://schemas.microsoft.com/office/powerpoint/2010/main" val="1997035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71244" indent="-171244">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p:txBody>
          <a:bodyPr/>
          <a:lstStyle/>
          <a:p>
            <a:fld id="{30B8004A-BFE8-4B01-864E-2823F5DAB7EF}" type="slidenum">
              <a:rPr lang="en-US" smtClean="0"/>
              <a:t>1</a:t>
            </a:fld>
            <a:endParaRPr lang="en-US"/>
          </a:p>
        </p:txBody>
      </p:sp>
    </p:spTree>
    <p:extLst>
      <p:ext uri="{BB962C8B-B14F-4D97-AF65-F5344CB8AC3E}">
        <p14:creationId xmlns:p14="http://schemas.microsoft.com/office/powerpoint/2010/main" val="1363646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30B8004A-BFE8-4B01-864E-2823F5DAB7EF}" type="slidenum">
              <a:rPr lang="en-US" smtClean="0"/>
              <a:t>2</a:t>
            </a:fld>
            <a:endParaRPr lang="en-US"/>
          </a:p>
        </p:txBody>
      </p:sp>
    </p:spTree>
    <p:extLst>
      <p:ext uri="{BB962C8B-B14F-4D97-AF65-F5344CB8AC3E}">
        <p14:creationId xmlns:p14="http://schemas.microsoft.com/office/powerpoint/2010/main" val="136364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8004A-BFE8-4B01-864E-2823F5DAB7EF}" type="slidenum">
              <a:rPr lang="en-US" smtClean="0"/>
              <a:t>3</a:t>
            </a:fld>
            <a:endParaRPr lang="en-US"/>
          </a:p>
        </p:txBody>
      </p:sp>
    </p:spTree>
    <p:extLst>
      <p:ext uri="{BB962C8B-B14F-4D97-AF65-F5344CB8AC3E}">
        <p14:creationId xmlns:p14="http://schemas.microsoft.com/office/powerpoint/2010/main" val="2596472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the qualitative approach</a:t>
            </a:r>
            <a:r>
              <a:rPr lang="en-US" baseline="0" dirty="0" smtClean="0"/>
              <a:t> to your study</a:t>
            </a:r>
            <a:endParaRPr lang="en-US" dirty="0"/>
          </a:p>
        </p:txBody>
      </p:sp>
      <p:sp>
        <p:nvSpPr>
          <p:cNvPr id="4" name="Slide Number Placeholder 3"/>
          <p:cNvSpPr>
            <a:spLocks noGrp="1"/>
          </p:cNvSpPr>
          <p:nvPr>
            <p:ph type="sldNum" sz="quarter" idx="10"/>
          </p:nvPr>
        </p:nvSpPr>
        <p:spPr/>
        <p:txBody>
          <a:bodyPr/>
          <a:lstStyle/>
          <a:p>
            <a:fld id="{30B8004A-BFE8-4B01-864E-2823F5DAB7EF}" type="slidenum">
              <a:rPr lang="en-US" smtClean="0"/>
              <a:t>4</a:t>
            </a:fld>
            <a:endParaRPr lang="en-US"/>
          </a:p>
        </p:txBody>
      </p:sp>
    </p:spTree>
    <p:extLst>
      <p:ext uri="{BB962C8B-B14F-4D97-AF65-F5344CB8AC3E}">
        <p14:creationId xmlns:p14="http://schemas.microsoft.com/office/powerpoint/2010/main" val="693851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8004A-BFE8-4B01-864E-2823F5DAB7EF}" type="slidenum">
              <a:rPr lang="en-US" smtClean="0"/>
              <a:t>5</a:t>
            </a:fld>
            <a:endParaRPr lang="en-US"/>
          </a:p>
        </p:txBody>
      </p:sp>
    </p:spTree>
    <p:extLst>
      <p:ext uri="{BB962C8B-B14F-4D97-AF65-F5344CB8AC3E}">
        <p14:creationId xmlns:p14="http://schemas.microsoft.com/office/powerpoint/2010/main" val="201051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8004A-BFE8-4B01-864E-2823F5DAB7EF}" type="slidenum">
              <a:rPr lang="en-US" smtClean="0"/>
              <a:t>6</a:t>
            </a:fld>
            <a:endParaRPr lang="en-US"/>
          </a:p>
        </p:txBody>
      </p:sp>
    </p:spTree>
    <p:extLst>
      <p:ext uri="{BB962C8B-B14F-4D97-AF65-F5344CB8AC3E}">
        <p14:creationId xmlns:p14="http://schemas.microsoft.com/office/powerpoint/2010/main" val="4037734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8004A-BFE8-4B01-864E-2823F5DAB7EF}" type="slidenum">
              <a:rPr lang="en-US" smtClean="0"/>
              <a:t>7</a:t>
            </a:fld>
            <a:endParaRPr lang="en-US"/>
          </a:p>
        </p:txBody>
      </p:sp>
    </p:spTree>
    <p:extLst>
      <p:ext uri="{BB962C8B-B14F-4D97-AF65-F5344CB8AC3E}">
        <p14:creationId xmlns:p14="http://schemas.microsoft.com/office/powerpoint/2010/main" val="1328325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8004A-BFE8-4B01-864E-2823F5DAB7EF}" type="slidenum">
              <a:rPr lang="en-US" smtClean="0"/>
              <a:t>8</a:t>
            </a:fld>
            <a:endParaRPr lang="en-US"/>
          </a:p>
        </p:txBody>
      </p:sp>
    </p:spTree>
    <p:extLst>
      <p:ext uri="{BB962C8B-B14F-4D97-AF65-F5344CB8AC3E}">
        <p14:creationId xmlns:p14="http://schemas.microsoft.com/office/powerpoint/2010/main" val="13283252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4E24F-DEA9-445C-AE9D-C5F792CC5F76}"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220200" cy="1667320"/>
          </a:xfrm>
          <a:prstGeom prst="rect">
            <a:avLst/>
          </a:prstGeom>
        </p:spPr>
      </p:pic>
    </p:spTree>
    <p:extLst>
      <p:ext uri="{BB962C8B-B14F-4D97-AF65-F5344CB8AC3E}">
        <p14:creationId xmlns:p14="http://schemas.microsoft.com/office/powerpoint/2010/main" val="2363445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4E24F-DEA9-445C-AE9D-C5F792CC5F76}" type="slidenum">
              <a:rPr lang="en-US" smtClean="0"/>
              <a:t>‹#›</a:t>
            </a:fld>
            <a:endParaRPr lang="en-US"/>
          </a:p>
        </p:txBody>
      </p:sp>
    </p:spTree>
    <p:extLst>
      <p:ext uri="{BB962C8B-B14F-4D97-AF65-F5344CB8AC3E}">
        <p14:creationId xmlns:p14="http://schemas.microsoft.com/office/powerpoint/2010/main" val="3837454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4E24F-DEA9-445C-AE9D-C5F792CC5F76}" type="slidenum">
              <a:rPr lang="en-US" smtClean="0"/>
              <a:t>‹#›</a:t>
            </a:fld>
            <a:endParaRPr lang="en-US"/>
          </a:p>
        </p:txBody>
      </p:sp>
    </p:spTree>
    <p:extLst>
      <p:ext uri="{BB962C8B-B14F-4D97-AF65-F5344CB8AC3E}">
        <p14:creationId xmlns:p14="http://schemas.microsoft.com/office/powerpoint/2010/main" val="1169135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1918042"/>
            <a:ext cx="9144000" cy="3024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2" name="Title 1"/>
          <p:cNvSpPr>
            <a:spLocks noGrp="1"/>
          </p:cNvSpPr>
          <p:nvPr>
            <p:ph type="ctrTitle"/>
          </p:nvPr>
        </p:nvSpPr>
        <p:spPr>
          <a:xfrm>
            <a:off x="685800" y="2130426"/>
            <a:ext cx="7772400" cy="1470025"/>
          </a:xfrm>
        </p:spPr>
        <p:txBody>
          <a:bodyPr>
            <a:normAutofit/>
          </a:bodyPr>
          <a:lstStyle>
            <a:lvl1pPr algn="ctr">
              <a:defRPr sz="40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838200"/>
          </a:xfrm>
        </p:spPr>
        <p:txBody>
          <a:bodyPr>
            <a:normAutofit/>
          </a:bodyPr>
          <a:lstStyle>
            <a:lvl1pPr marL="0" indent="0" algn="ctr">
              <a:spcAft>
                <a:spcPts val="600"/>
              </a:spcAft>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05802" y="6492596"/>
            <a:ext cx="396889" cy="365760"/>
          </a:xfrm>
          <a:prstGeom prst="rect">
            <a:avLst/>
          </a:prstGeom>
        </p:spPr>
      </p:pic>
      <p:sp>
        <p:nvSpPr>
          <p:cNvPr id="10" name="TextBox 9"/>
          <p:cNvSpPr txBox="1"/>
          <p:nvPr userDrawn="1"/>
        </p:nvSpPr>
        <p:spPr>
          <a:xfrm>
            <a:off x="4800600" y="6536978"/>
            <a:ext cx="3429000" cy="276999"/>
          </a:xfrm>
          <a:prstGeom prst="rect">
            <a:avLst/>
          </a:prstGeom>
          <a:noFill/>
        </p:spPr>
        <p:txBody>
          <a:bodyPr wrap="square" rtlCol="0">
            <a:spAutoFit/>
          </a:bodyPr>
          <a:lstStyle/>
          <a:p>
            <a:pPr algn="r" fontAlgn="base">
              <a:spcBef>
                <a:spcPct val="0"/>
              </a:spcBef>
              <a:spcAft>
                <a:spcPct val="0"/>
              </a:spcAft>
            </a:pPr>
            <a:r>
              <a:rPr lang="en-US" sz="1200" b="1" kern="0" spc="200" dirty="0" smtClean="0">
                <a:solidFill>
                  <a:prstClr val="white">
                    <a:lumMod val="50000"/>
                  </a:prstClr>
                </a:solidFill>
                <a:latin typeface="Myriad Pro Light" pitchFamily="34" charset="0"/>
                <a:cs typeface="Arial" pitchFamily="34" charset="0"/>
              </a:rPr>
              <a:t>SCHOOL OF PUBLIC HEALTH</a:t>
            </a:r>
            <a:endParaRPr lang="en-US" sz="1200" b="1" kern="0" spc="200" dirty="0">
              <a:solidFill>
                <a:prstClr val="white">
                  <a:lumMod val="50000"/>
                </a:prstClr>
              </a:solidFill>
              <a:latin typeface="Myriad Pro Light" pitchFamily="34" charset="0"/>
              <a:cs typeface="Arial" pitchFamily="34" charset="0"/>
            </a:endParaRPr>
          </a:p>
        </p:txBody>
      </p:sp>
      <p:sp>
        <p:nvSpPr>
          <p:cNvPr id="4" name="Rectangle 3"/>
          <p:cNvSpPr/>
          <p:nvPr userDrawn="1"/>
        </p:nvSpPr>
        <p:spPr>
          <a:xfrm>
            <a:off x="-609600" y="1828800"/>
            <a:ext cx="6553200" cy="3276600"/>
          </a:xfrm>
          <a:prstGeom prst="rect">
            <a:avLst/>
          </a:prstGeom>
          <a:blipFill dpi="0" rotWithShape="1">
            <a:blip r:embed="rId3">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Tree>
    <p:extLst>
      <p:ext uri="{BB962C8B-B14F-4D97-AF65-F5344CB8AC3E}">
        <p14:creationId xmlns:p14="http://schemas.microsoft.com/office/powerpoint/2010/main" val="35070794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927442"/>
            <a:ext cx="9144000" cy="14347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9" name="Subtitle 2"/>
          <p:cNvSpPr>
            <a:spLocks noGrp="1"/>
          </p:cNvSpPr>
          <p:nvPr>
            <p:ph type="subTitle" idx="10"/>
          </p:nvPr>
        </p:nvSpPr>
        <p:spPr>
          <a:xfrm>
            <a:off x="0" y="3200400"/>
            <a:ext cx="9144000" cy="1066800"/>
          </a:xfrm>
        </p:spPr>
        <p:txBody>
          <a:bodyPr>
            <a:normAutofit/>
          </a:bodyPr>
          <a:lstStyle>
            <a:lvl1pPr marL="0" indent="0" algn="ctr">
              <a:spcAft>
                <a:spcPts val="600"/>
              </a:spcAft>
              <a:buNone/>
              <a:defRPr sz="20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Rectangle 9"/>
          <p:cNvSpPr/>
          <p:nvPr userDrawn="1"/>
        </p:nvSpPr>
        <p:spPr>
          <a:xfrm>
            <a:off x="-304800" y="838201"/>
            <a:ext cx="3276600" cy="1638300"/>
          </a:xfrm>
          <a:prstGeom prst="rect">
            <a:avLst/>
          </a:prstGeom>
          <a:blipFill dpi="0" rotWithShape="1">
            <a:blip r:embed="rId2">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6" name="Title 1"/>
          <p:cNvSpPr>
            <a:spLocks noGrp="1"/>
          </p:cNvSpPr>
          <p:nvPr>
            <p:ph type="ctrTitle"/>
          </p:nvPr>
        </p:nvSpPr>
        <p:spPr>
          <a:xfrm>
            <a:off x="3886200" y="909809"/>
            <a:ext cx="5029200" cy="1452393"/>
          </a:xfrm>
        </p:spPr>
        <p:txBody>
          <a:bodyPr>
            <a:normAutofit/>
          </a:bodyPr>
          <a:lstStyle>
            <a:lvl1pPr algn="l">
              <a:defRPr sz="3400">
                <a:ln>
                  <a:noFill/>
                </a:ln>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5767057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9443359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Definiti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smtClean="0"/>
              <a:t>Click to edit Master title style</a:t>
            </a:r>
            <a:endParaRPr lang="en-US" dirty="0"/>
          </a:p>
        </p:txBody>
      </p:sp>
      <p:sp>
        <p:nvSpPr>
          <p:cNvPr id="3" name="Content Placeholder 2"/>
          <p:cNvSpPr>
            <a:spLocks noGrp="1"/>
          </p:cNvSpPr>
          <p:nvPr>
            <p:ph idx="1"/>
          </p:nvPr>
        </p:nvSpPr>
        <p:spPr/>
        <p:txBody>
          <a:bodyPr anchor="t"/>
          <a:lstStyle>
            <a:lvl1pPr marL="0" indent="0" algn="l">
              <a:buNone/>
              <a:defRPr/>
            </a:lvl1pPr>
          </a:lstStyle>
          <a:p>
            <a:pPr lvl="0"/>
            <a:r>
              <a:rPr lang="en-US" dirty="0" smtClean="0"/>
              <a:t>Click to edit Master text styles</a:t>
            </a:r>
          </a:p>
        </p:txBody>
      </p:sp>
    </p:spTree>
    <p:extLst>
      <p:ext uri="{BB962C8B-B14F-4D97-AF65-F5344CB8AC3E}">
        <p14:creationId xmlns:p14="http://schemas.microsoft.com/office/powerpoint/2010/main" val="308978989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smtClean="0"/>
              <a:t>Click to edit Master title style</a:t>
            </a:r>
            <a:endParaRPr lang="en-US" dirty="0"/>
          </a:p>
        </p:txBody>
      </p:sp>
      <p:sp>
        <p:nvSpPr>
          <p:cNvPr id="7" name="Picture Placeholder 6"/>
          <p:cNvSpPr>
            <a:spLocks noGrp="1"/>
          </p:cNvSpPr>
          <p:nvPr>
            <p:ph type="pic" sz="quarter" idx="10"/>
          </p:nvPr>
        </p:nvSpPr>
        <p:spPr>
          <a:xfrm>
            <a:off x="457200" y="1642242"/>
            <a:ext cx="8229600" cy="4910959"/>
          </a:xfrm>
        </p:spPr>
        <p:txBody>
          <a:bodyPr/>
          <a:lstStyle>
            <a:lvl1pPr marL="0" indent="0">
              <a:buNone/>
              <a:defRPr/>
            </a:lvl1pPr>
          </a:lstStyle>
          <a:p>
            <a:endParaRPr lang="en-US" dirty="0"/>
          </a:p>
        </p:txBody>
      </p:sp>
    </p:spTree>
    <p:extLst>
      <p:ext uri="{BB962C8B-B14F-4D97-AF65-F5344CB8AC3E}">
        <p14:creationId xmlns:p14="http://schemas.microsoft.com/office/powerpoint/2010/main" val="301471225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Numbered/Lettere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2pPr marL="914400" indent="-457200">
              <a:buFont typeface="+mj-lt"/>
              <a:buAutoNum type="arabicParenR"/>
              <a:defRPr/>
            </a:lvl2pPr>
            <a:lvl3pPr marL="1257300" indent="-342900">
              <a:buFont typeface="+mj-lt"/>
              <a:buAutoNum type="alphaLcParenR"/>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93212501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1"/>
            <a:ext cx="4038600" cy="4525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5063169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9906347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4E24F-DEA9-445C-AE9D-C5F792CC5F76}" type="slidenum">
              <a:rPr lang="en-US" smtClean="0"/>
              <a:t>‹#›</a:t>
            </a:fld>
            <a:endParaRPr lang="en-US"/>
          </a:p>
        </p:txBody>
      </p:sp>
      <p:grpSp>
        <p:nvGrpSpPr>
          <p:cNvPr id="10" name="Group 9"/>
          <p:cNvGrpSpPr/>
          <p:nvPr userDrawn="1"/>
        </p:nvGrpSpPr>
        <p:grpSpPr>
          <a:xfrm>
            <a:off x="0" y="-76200"/>
            <a:ext cx="457200" cy="7010400"/>
            <a:chOff x="0" y="-76200"/>
            <a:chExt cx="457200" cy="7010400"/>
          </a:xfrm>
        </p:grpSpPr>
        <p:sp>
          <p:nvSpPr>
            <p:cNvPr id="11" name="Rectangle 10"/>
            <p:cNvSpPr/>
            <p:nvPr/>
          </p:nvSpPr>
          <p:spPr>
            <a:xfrm>
              <a:off x="0" y="-76200"/>
              <a:ext cx="457200" cy="7010400"/>
            </a:xfrm>
            <a:prstGeom prst="rect">
              <a:avLst/>
            </a:prstGeom>
            <a:solidFill>
              <a:srgbClr val="3B2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81000" y="-76200"/>
              <a:ext cx="76200" cy="6934200"/>
            </a:xfrm>
            <a:prstGeom prst="rect">
              <a:avLst/>
            </a:prstGeom>
            <a:solidFill>
              <a:srgbClr val="8F7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42623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283530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93013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4E24F-DEA9-445C-AE9D-C5F792CC5F76}" type="slidenum">
              <a:rPr lang="en-US" smtClean="0"/>
              <a:t>‹#›</a:t>
            </a:fld>
            <a:endParaRPr lang="en-US"/>
          </a:p>
        </p:txBody>
      </p:sp>
      <p:grpSp>
        <p:nvGrpSpPr>
          <p:cNvPr id="7" name="Group 6"/>
          <p:cNvGrpSpPr/>
          <p:nvPr userDrawn="1"/>
        </p:nvGrpSpPr>
        <p:grpSpPr>
          <a:xfrm>
            <a:off x="0" y="-76200"/>
            <a:ext cx="457200" cy="7010400"/>
            <a:chOff x="0" y="-76200"/>
            <a:chExt cx="457200" cy="7010400"/>
          </a:xfrm>
        </p:grpSpPr>
        <p:sp>
          <p:nvSpPr>
            <p:cNvPr id="8" name="Rectangle 7"/>
            <p:cNvSpPr/>
            <p:nvPr/>
          </p:nvSpPr>
          <p:spPr>
            <a:xfrm>
              <a:off x="0" y="-76200"/>
              <a:ext cx="457200" cy="7010400"/>
            </a:xfrm>
            <a:prstGeom prst="rect">
              <a:avLst/>
            </a:prstGeom>
            <a:solidFill>
              <a:srgbClr val="3B2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81000" y="-76200"/>
              <a:ext cx="76200" cy="6934200"/>
            </a:xfrm>
            <a:prstGeom prst="rect">
              <a:avLst/>
            </a:prstGeom>
            <a:solidFill>
              <a:srgbClr val="8F7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22701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04E24F-DEA9-445C-AE9D-C5F792CC5F76}" type="slidenum">
              <a:rPr lang="en-US" smtClean="0"/>
              <a:t>‹#›</a:t>
            </a:fld>
            <a:endParaRPr lang="en-US"/>
          </a:p>
        </p:txBody>
      </p:sp>
      <p:grpSp>
        <p:nvGrpSpPr>
          <p:cNvPr id="8" name="Group 7"/>
          <p:cNvGrpSpPr/>
          <p:nvPr userDrawn="1"/>
        </p:nvGrpSpPr>
        <p:grpSpPr>
          <a:xfrm>
            <a:off x="0" y="-76200"/>
            <a:ext cx="457200" cy="7010400"/>
            <a:chOff x="0" y="-76200"/>
            <a:chExt cx="457200" cy="7010400"/>
          </a:xfrm>
        </p:grpSpPr>
        <p:sp>
          <p:nvSpPr>
            <p:cNvPr id="9" name="Rectangle 8"/>
            <p:cNvSpPr/>
            <p:nvPr/>
          </p:nvSpPr>
          <p:spPr>
            <a:xfrm>
              <a:off x="0" y="-76200"/>
              <a:ext cx="457200" cy="7010400"/>
            </a:xfrm>
            <a:prstGeom prst="rect">
              <a:avLst/>
            </a:prstGeom>
            <a:solidFill>
              <a:srgbClr val="3B2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81000" y="-76200"/>
              <a:ext cx="76200" cy="6934200"/>
            </a:xfrm>
            <a:prstGeom prst="rect">
              <a:avLst/>
            </a:prstGeom>
            <a:solidFill>
              <a:srgbClr val="8F7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77694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04E24F-DEA9-445C-AE9D-C5F792CC5F76}" type="slidenum">
              <a:rPr lang="en-US" smtClean="0"/>
              <a:t>‹#›</a:t>
            </a:fld>
            <a:endParaRPr lang="en-US"/>
          </a:p>
        </p:txBody>
      </p:sp>
      <p:grpSp>
        <p:nvGrpSpPr>
          <p:cNvPr id="10" name="Group 9"/>
          <p:cNvGrpSpPr/>
          <p:nvPr userDrawn="1"/>
        </p:nvGrpSpPr>
        <p:grpSpPr>
          <a:xfrm>
            <a:off x="0" y="-76200"/>
            <a:ext cx="457200" cy="7010400"/>
            <a:chOff x="0" y="-76200"/>
            <a:chExt cx="457200" cy="7010400"/>
          </a:xfrm>
        </p:grpSpPr>
        <p:sp>
          <p:nvSpPr>
            <p:cNvPr id="11" name="Rectangle 10"/>
            <p:cNvSpPr/>
            <p:nvPr/>
          </p:nvSpPr>
          <p:spPr>
            <a:xfrm>
              <a:off x="0" y="-76200"/>
              <a:ext cx="457200" cy="7010400"/>
            </a:xfrm>
            <a:prstGeom prst="rect">
              <a:avLst/>
            </a:prstGeom>
            <a:solidFill>
              <a:srgbClr val="3B2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81000" y="-76200"/>
              <a:ext cx="76200" cy="6934200"/>
            </a:xfrm>
            <a:prstGeom prst="rect">
              <a:avLst/>
            </a:prstGeom>
            <a:solidFill>
              <a:srgbClr val="8F7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32345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04E24F-DEA9-445C-AE9D-C5F792CC5F76}" type="slidenum">
              <a:rPr lang="en-US" smtClean="0"/>
              <a:t>‹#›</a:t>
            </a:fld>
            <a:endParaRPr lang="en-US"/>
          </a:p>
        </p:txBody>
      </p:sp>
      <p:grpSp>
        <p:nvGrpSpPr>
          <p:cNvPr id="6" name="Group 5"/>
          <p:cNvGrpSpPr/>
          <p:nvPr userDrawn="1"/>
        </p:nvGrpSpPr>
        <p:grpSpPr>
          <a:xfrm>
            <a:off x="0" y="-76200"/>
            <a:ext cx="457200" cy="7010400"/>
            <a:chOff x="0" y="-76200"/>
            <a:chExt cx="457200" cy="7010400"/>
          </a:xfrm>
        </p:grpSpPr>
        <p:sp>
          <p:nvSpPr>
            <p:cNvPr id="7" name="Rectangle 6"/>
            <p:cNvSpPr/>
            <p:nvPr/>
          </p:nvSpPr>
          <p:spPr>
            <a:xfrm>
              <a:off x="0" y="-76200"/>
              <a:ext cx="457200" cy="7010400"/>
            </a:xfrm>
            <a:prstGeom prst="rect">
              <a:avLst/>
            </a:prstGeom>
            <a:solidFill>
              <a:srgbClr val="3B2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1000" y="-76200"/>
              <a:ext cx="76200" cy="6934200"/>
            </a:xfrm>
            <a:prstGeom prst="rect">
              <a:avLst/>
            </a:prstGeom>
            <a:solidFill>
              <a:srgbClr val="8F7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62577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04E24F-DEA9-445C-AE9D-C5F792CC5F76}" type="slidenum">
              <a:rPr lang="en-US" smtClean="0"/>
              <a:t>‹#›</a:t>
            </a:fld>
            <a:endParaRPr lang="en-US"/>
          </a:p>
        </p:txBody>
      </p:sp>
      <p:grpSp>
        <p:nvGrpSpPr>
          <p:cNvPr id="5" name="Group 4"/>
          <p:cNvGrpSpPr/>
          <p:nvPr userDrawn="1"/>
        </p:nvGrpSpPr>
        <p:grpSpPr>
          <a:xfrm>
            <a:off x="0" y="-76200"/>
            <a:ext cx="457200" cy="7010400"/>
            <a:chOff x="0" y="-76200"/>
            <a:chExt cx="457200" cy="7010400"/>
          </a:xfrm>
        </p:grpSpPr>
        <p:sp>
          <p:nvSpPr>
            <p:cNvPr id="6" name="Rectangle 5"/>
            <p:cNvSpPr/>
            <p:nvPr/>
          </p:nvSpPr>
          <p:spPr>
            <a:xfrm>
              <a:off x="0" y="-76200"/>
              <a:ext cx="457200" cy="7010400"/>
            </a:xfrm>
            <a:prstGeom prst="rect">
              <a:avLst/>
            </a:prstGeom>
            <a:solidFill>
              <a:srgbClr val="3B2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1000" y="-76200"/>
              <a:ext cx="76200" cy="6934200"/>
            </a:xfrm>
            <a:prstGeom prst="rect">
              <a:avLst/>
            </a:prstGeom>
            <a:solidFill>
              <a:srgbClr val="8F7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64022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04E24F-DEA9-445C-AE9D-C5F792CC5F76}" type="slidenum">
              <a:rPr lang="en-US" smtClean="0"/>
              <a:t>‹#›</a:t>
            </a:fld>
            <a:endParaRPr lang="en-US"/>
          </a:p>
        </p:txBody>
      </p:sp>
      <p:grpSp>
        <p:nvGrpSpPr>
          <p:cNvPr id="8" name="Group 7"/>
          <p:cNvGrpSpPr/>
          <p:nvPr userDrawn="1"/>
        </p:nvGrpSpPr>
        <p:grpSpPr>
          <a:xfrm>
            <a:off x="0" y="-76200"/>
            <a:ext cx="457200" cy="7010400"/>
            <a:chOff x="0" y="-76200"/>
            <a:chExt cx="457200" cy="7010400"/>
          </a:xfrm>
        </p:grpSpPr>
        <p:sp>
          <p:nvSpPr>
            <p:cNvPr id="9" name="Rectangle 8"/>
            <p:cNvSpPr/>
            <p:nvPr/>
          </p:nvSpPr>
          <p:spPr>
            <a:xfrm>
              <a:off x="0" y="-76200"/>
              <a:ext cx="457200" cy="7010400"/>
            </a:xfrm>
            <a:prstGeom prst="rect">
              <a:avLst/>
            </a:prstGeom>
            <a:solidFill>
              <a:srgbClr val="3B2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81000" y="-76200"/>
              <a:ext cx="76200" cy="6934200"/>
            </a:xfrm>
            <a:prstGeom prst="rect">
              <a:avLst/>
            </a:prstGeom>
            <a:solidFill>
              <a:srgbClr val="8F7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5808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04E24F-DEA9-445C-AE9D-C5F792CC5F76}" type="slidenum">
              <a:rPr lang="en-US" smtClean="0"/>
              <a:t>‹#›</a:t>
            </a:fld>
            <a:endParaRPr lang="en-US"/>
          </a:p>
        </p:txBody>
      </p:sp>
      <p:grpSp>
        <p:nvGrpSpPr>
          <p:cNvPr id="8" name="Group 7"/>
          <p:cNvGrpSpPr/>
          <p:nvPr userDrawn="1"/>
        </p:nvGrpSpPr>
        <p:grpSpPr>
          <a:xfrm>
            <a:off x="0" y="-76200"/>
            <a:ext cx="457200" cy="7010400"/>
            <a:chOff x="0" y="-76200"/>
            <a:chExt cx="457200" cy="7010400"/>
          </a:xfrm>
        </p:grpSpPr>
        <p:sp>
          <p:nvSpPr>
            <p:cNvPr id="9" name="Rectangle 8"/>
            <p:cNvSpPr/>
            <p:nvPr/>
          </p:nvSpPr>
          <p:spPr>
            <a:xfrm>
              <a:off x="0" y="-76200"/>
              <a:ext cx="457200" cy="7010400"/>
            </a:xfrm>
            <a:prstGeom prst="rect">
              <a:avLst/>
            </a:prstGeom>
            <a:solidFill>
              <a:srgbClr val="3B2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81000" y="-76200"/>
              <a:ext cx="76200" cy="6934200"/>
            </a:xfrm>
            <a:prstGeom prst="rect">
              <a:avLst/>
            </a:prstGeom>
            <a:solidFill>
              <a:srgbClr val="8F7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19659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04E24F-DEA9-445C-AE9D-C5F792CC5F76}" type="slidenum">
              <a:rPr lang="en-US" smtClean="0"/>
              <a:t>‹#›</a:t>
            </a:fld>
            <a:endParaRPr lang="en-US"/>
          </a:p>
        </p:txBody>
      </p:sp>
    </p:spTree>
    <p:extLst>
      <p:ext uri="{BB962C8B-B14F-4D97-AF65-F5344CB8AC3E}">
        <p14:creationId xmlns:p14="http://schemas.microsoft.com/office/powerpoint/2010/main" val="5493639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5194"/>
            <a:ext cx="8229600" cy="108400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953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77449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iming>
    <p:tnLst>
      <p:par>
        <p:cTn id="1" dur="indefinite" restart="never" nodeType="tmRoot"/>
      </p:par>
    </p:tnLst>
  </p:timing>
  <p:hf hdr="0" dt="0"/>
  <p:txStyles>
    <p:titleStyle>
      <a:lvl1pPr algn="l" defTabSz="914400" rtl="0" eaLnBrk="1" latinLnBrk="0" hangingPunct="1">
        <a:spcBef>
          <a:spcPct val="0"/>
        </a:spcBef>
        <a:buNone/>
        <a:defRPr sz="3200" kern="1200">
          <a:solidFill>
            <a:schemeClr val="tx2"/>
          </a:solidFill>
          <a:latin typeface="Arial" pitchFamily="34" charset="0"/>
          <a:ea typeface="+mj-ea"/>
          <a:cs typeface="Arial" pitchFamily="34" charset="0"/>
        </a:defRPr>
      </a:lvl1pPr>
    </p:titleStyle>
    <p:bodyStyle>
      <a:lvl1pPr marL="342900" indent="-342900" algn="l" defTabSz="914400" rtl="0" eaLnBrk="1" latinLnBrk="0" hangingPunct="1">
        <a:spcBef>
          <a:spcPts val="0"/>
        </a:spcBef>
        <a:spcAft>
          <a:spcPts val="1200"/>
        </a:spcAft>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ts val="0"/>
        </a:spcBef>
        <a:spcAft>
          <a:spcPts val="1200"/>
        </a:spcAft>
        <a:buFont typeface="Arial" pitchFamily="34" charset="0"/>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ts val="0"/>
        </a:spcBef>
        <a:spcAft>
          <a:spcPts val="1200"/>
        </a:spcAft>
        <a:buFont typeface="Arial" pitchFamily="34" charset="0"/>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ts val="0"/>
        </a:spcBef>
        <a:spcAft>
          <a:spcPts val="1200"/>
        </a:spcAft>
        <a:buFont typeface="Arial"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ts val="0"/>
        </a:spcBef>
        <a:spcAft>
          <a:spcPts val="1200"/>
        </a:spcAft>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7.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5.pn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9.jpeg"/><Relationship Id="rId5" Type="http://schemas.openxmlformats.org/officeDocument/2006/relationships/image" Target="../media/image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ctrTitle"/>
          </p:nvPr>
        </p:nvSpPr>
        <p:spPr>
          <a:xfrm>
            <a:off x="152400" y="2057400"/>
            <a:ext cx="8915400" cy="1752600"/>
          </a:xfrm>
        </p:spPr>
        <p:txBody>
          <a:bodyPr>
            <a:normAutofit fontScale="90000"/>
          </a:bodyPr>
          <a:lstStyle/>
          <a:p>
            <a:pPr algn="l"/>
            <a:r>
              <a:rPr lang="en-US" sz="3200" dirty="0">
                <a:latin typeface="+mj-lt"/>
              </a:rPr>
              <a:t>Utilizing </a:t>
            </a:r>
            <a:r>
              <a:rPr lang="en-US" sz="3200" dirty="0" smtClean="0">
                <a:latin typeface="+mj-lt"/>
              </a:rPr>
              <a:t>GIS </a:t>
            </a:r>
            <a:r>
              <a:rPr lang="en-US" sz="3200" dirty="0">
                <a:latin typeface="+mj-lt"/>
              </a:rPr>
              <a:t>and Community Engagement to Promote Bicycle Safety in Seattle</a:t>
            </a:r>
            <a:r>
              <a:rPr lang="en-US" sz="3200" dirty="0" smtClean="0">
                <a:latin typeface="+mj-lt"/>
              </a:rPr>
              <a:t>:</a:t>
            </a:r>
            <a:br>
              <a:rPr lang="en-US" sz="3200" dirty="0" smtClean="0">
                <a:latin typeface="+mj-lt"/>
              </a:rPr>
            </a:br>
            <a:r>
              <a:rPr lang="en-US" sz="3100" dirty="0" smtClean="0">
                <a:latin typeface="+mj-lt"/>
              </a:rPr>
              <a:t>A </a:t>
            </a:r>
            <a:r>
              <a:rPr lang="en-US" sz="3100" dirty="0">
                <a:latin typeface="+mj-lt"/>
              </a:rPr>
              <a:t>Profile of Bicycle-Related Collisions and Fatalities from </a:t>
            </a:r>
            <a:r>
              <a:rPr lang="en-US" sz="3100" dirty="0" smtClean="0">
                <a:latin typeface="+mj-lt"/>
              </a:rPr>
              <a:t>2010 to 2014</a:t>
            </a:r>
            <a:endParaRPr lang="en-US" sz="3600" dirty="0">
              <a:latin typeface="+mj-lt"/>
            </a:endParaRPr>
          </a:p>
        </p:txBody>
      </p:sp>
      <p:sp>
        <p:nvSpPr>
          <p:cNvPr id="2" name="TextBox 1"/>
          <p:cNvSpPr txBox="1"/>
          <p:nvPr/>
        </p:nvSpPr>
        <p:spPr>
          <a:xfrm>
            <a:off x="5029200" y="3733800"/>
            <a:ext cx="4114800" cy="923330"/>
          </a:xfrm>
          <a:prstGeom prst="rect">
            <a:avLst/>
          </a:prstGeom>
          <a:noFill/>
        </p:spPr>
        <p:txBody>
          <a:bodyPr wrap="square" rtlCol="0">
            <a:spAutoFit/>
          </a:bodyPr>
          <a:lstStyle/>
          <a:p>
            <a:pPr algn="r"/>
            <a:r>
              <a:rPr lang="en-US" dirty="0" smtClean="0">
                <a:solidFill>
                  <a:srgbClr val="FFFFFF"/>
                </a:solidFill>
                <a:latin typeface="Kalinga" pitchFamily="34" charset="0"/>
                <a:cs typeface="Kalinga" pitchFamily="34" charset="0"/>
              </a:rPr>
              <a:t>Seattle Bicycle Advisory Board (SBAB) Meeting  </a:t>
            </a:r>
          </a:p>
          <a:p>
            <a:pPr algn="r"/>
            <a:r>
              <a:rPr lang="en-US" dirty="0" smtClean="0">
                <a:solidFill>
                  <a:srgbClr val="FFFFFF"/>
                </a:solidFill>
                <a:latin typeface="Kalinga" pitchFamily="34" charset="0"/>
                <a:cs typeface="Kalinga" pitchFamily="34" charset="0"/>
              </a:rPr>
              <a:t>December 7</a:t>
            </a:r>
            <a:r>
              <a:rPr lang="en-US" baseline="30000" dirty="0" smtClean="0">
                <a:solidFill>
                  <a:srgbClr val="FFFFFF"/>
                </a:solidFill>
                <a:latin typeface="Kalinga" pitchFamily="34" charset="0"/>
                <a:cs typeface="Kalinga" pitchFamily="34" charset="0"/>
              </a:rPr>
              <a:t>th</a:t>
            </a:r>
            <a:r>
              <a:rPr lang="en-US" dirty="0" smtClean="0">
                <a:solidFill>
                  <a:srgbClr val="FFFFFF"/>
                </a:solidFill>
                <a:latin typeface="Kalinga" pitchFamily="34" charset="0"/>
                <a:cs typeface="Kalinga" pitchFamily="34" charset="0"/>
              </a:rPr>
              <a:t>, 2016</a:t>
            </a:r>
          </a:p>
        </p:txBody>
      </p:sp>
      <p:sp>
        <p:nvSpPr>
          <p:cNvPr id="3" name="TextBox 2"/>
          <p:cNvSpPr txBox="1"/>
          <p:nvPr/>
        </p:nvSpPr>
        <p:spPr>
          <a:xfrm>
            <a:off x="0" y="5181601"/>
            <a:ext cx="6324600" cy="1231106"/>
          </a:xfrm>
          <a:prstGeom prst="rect">
            <a:avLst/>
          </a:prstGeom>
          <a:noFill/>
        </p:spPr>
        <p:txBody>
          <a:bodyPr wrap="square" rtlCol="0">
            <a:spAutoFit/>
          </a:bodyPr>
          <a:lstStyle/>
          <a:p>
            <a:r>
              <a:rPr lang="en-US" sz="2000" b="1" dirty="0">
                <a:cs typeface="Kalinga" pitchFamily="34" charset="0"/>
              </a:rPr>
              <a:t>Christina Yantsides, </a:t>
            </a:r>
            <a:r>
              <a:rPr lang="en-US" sz="2000" b="1" dirty="0" smtClean="0">
                <a:cs typeface="Kalinga" pitchFamily="34" charset="0"/>
              </a:rPr>
              <a:t>MPH</a:t>
            </a:r>
            <a:r>
              <a:rPr lang="en-US" sz="2000" b="1" dirty="0">
                <a:cs typeface="Kalinga" pitchFamily="34" charset="0"/>
              </a:rPr>
              <a:t/>
            </a:r>
            <a:br>
              <a:rPr lang="en-US" sz="2000" b="1" dirty="0">
                <a:cs typeface="Kalinga" pitchFamily="34" charset="0"/>
              </a:rPr>
            </a:br>
            <a:r>
              <a:rPr lang="en-US" b="1" dirty="0" smtClean="0"/>
              <a:t>Public </a:t>
            </a:r>
            <a:r>
              <a:rPr lang="en-US" b="1" dirty="0"/>
              <a:t>Health – Seattle &amp; King </a:t>
            </a:r>
            <a:r>
              <a:rPr lang="en-US" b="1" dirty="0" smtClean="0"/>
              <a:t>County</a:t>
            </a:r>
            <a:br>
              <a:rPr lang="en-US" b="1" dirty="0" smtClean="0"/>
            </a:br>
            <a:r>
              <a:rPr lang="en-US" b="1" dirty="0" smtClean="0"/>
              <a:t>Violence and Injury Prevention (VIP)</a:t>
            </a:r>
            <a:r>
              <a:rPr lang="en-US" b="1" dirty="0"/>
              <a:t/>
            </a:r>
            <a:br>
              <a:rPr lang="en-US" b="1" dirty="0"/>
            </a:br>
            <a:endParaRPr lang="en-US" b="1" i="1" dirty="0">
              <a:cs typeface="Kalinga" pitchFamily="34" charset="0"/>
            </a:endParaRPr>
          </a:p>
        </p:txBody>
      </p:sp>
      <p:pic>
        <p:nvPicPr>
          <p:cNvPr id="6" name="Picture 4" descr="http://apc.naccho.org/About/PublishingImages/SeattleKing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84138"/>
            <a:ext cx="2209800" cy="38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8229600" y="533400"/>
            <a:ext cx="806450" cy="823385"/>
          </a:xfrm>
          <a:prstGeom prst="rect">
            <a:avLst/>
          </a:prstGeom>
        </p:spPr>
      </p:pic>
      <p:pic>
        <p:nvPicPr>
          <p:cNvPr id="10" name="Picture 9"/>
          <p:cNvPicPr>
            <a:picLocks noChangeAspect="1"/>
          </p:cNvPicPr>
          <p:nvPr/>
        </p:nvPicPr>
        <p:blipFill>
          <a:blip r:embed="rId5"/>
          <a:stretch>
            <a:fillRect/>
          </a:stretch>
        </p:blipFill>
        <p:spPr>
          <a:xfrm>
            <a:off x="6858000" y="609600"/>
            <a:ext cx="1219200" cy="531571"/>
          </a:xfrm>
          <a:prstGeom prst="rect">
            <a:avLst/>
          </a:prstGeom>
        </p:spPr>
      </p:pic>
    </p:spTree>
    <p:extLst>
      <p:ext uri="{BB962C8B-B14F-4D97-AF65-F5344CB8AC3E}">
        <p14:creationId xmlns:p14="http://schemas.microsoft.com/office/powerpoint/2010/main" val="32673617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2400" y="909809"/>
            <a:ext cx="8763000" cy="1452393"/>
          </a:xfrm>
        </p:spPr>
        <p:txBody>
          <a:bodyPr>
            <a:noAutofit/>
          </a:bodyPr>
          <a:lstStyle/>
          <a:p>
            <a:r>
              <a:rPr lang="en-US" sz="3600" dirty="0" smtClean="0">
                <a:latin typeface="+mj-lt"/>
              </a:rPr>
              <a:t>Bicyclist-Related Non-Serious Injuries</a:t>
            </a:r>
            <a:br>
              <a:rPr lang="en-US" sz="3600" dirty="0" smtClean="0">
                <a:latin typeface="+mj-lt"/>
              </a:rPr>
            </a:br>
            <a:r>
              <a:rPr lang="en-US" sz="3600" dirty="0" smtClean="0">
                <a:latin typeface="+mj-lt"/>
              </a:rPr>
              <a:t>2010 - 2014</a:t>
            </a:r>
            <a:endParaRPr lang="en-US" sz="3600" dirty="0">
              <a:latin typeface="+mj-lt"/>
            </a:endParaRPr>
          </a:p>
        </p:txBody>
      </p:sp>
      <p:pic>
        <p:nvPicPr>
          <p:cNvPr id="13" name="Picture 12"/>
          <p:cNvPicPr/>
          <p:nvPr/>
        </p:nvPicPr>
        <p:blipFill rotWithShape="1">
          <a:blip r:embed="rId3"/>
          <a:srcRect l="20033" t="9717" r="33085" b="3643"/>
          <a:stretch/>
        </p:blipFill>
        <p:spPr bwMode="auto">
          <a:xfrm>
            <a:off x="14394693" y="13272081"/>
            <a:ext cx="8067425" cy="851713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5" name="Picture 14"/>
          <p:cNvPicPr/>
          <p:nvPr/>
        </p:nvPicPr>
        <p:blipFill rotWithShape="1">
          <a:blip r:embed="rId3"/>
          <a:srcRect l="20033" t="9717" r="33085" b="3643"/>
          <a:stretch/>
        </p:blipFill>
        <p:spPr bwMode="auto">
          <a:xfrm>
            <a:off x="14547093" y="13424481"/>
            <a:ext cx="8067425" cy="851713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6" name="Picture 15"/>
          <p:cNvPicPr/>
          <p:nvPr/>
        </p:nvPicPr>
        <p:blipFill rotWithShape="1">
          <a:blip r:embed="rId3"/>
          <a:srcRect l="20033" t="9717" r="33085" b="3643"/>
          <a:stretch/>
        </p:blipFill>
        <p:spPr bwMode="auto">
          <a:xfrm>
            <a:off x="14699493" y="13576881"/>
            <a:ext cx="8067425" cy="851713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7" name="Picture 16"/>
          <p:cNvPicPr/>
          <p:nvPr/>
        </p:nvPicPr>
        <p:blipFill rotWithShape="1">
          <a:blip r:embed="rId3"/>
          <a:srcRect l="20033" t="9717" r="33085" b="3643"/>
          <a:stretch/>
        </p:blipFill>
        <p:spPr bwMode="auto">
          <a:xfrm>
            <a:off x="14851893" y="13729281"/>
            <a:ext cx="8067425" cy="851713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9" name="Picture 18"/>
          <p:cNvPicPr/>
          <p:nvPr/>
        </p:nvPicPr>
        <p:blipFill rotWithShape="1">
          <a:blip r:embed="rId4"/>
          <a:srcRect l="23284" t="47159" r="50747" b="35416"/>
          <a:stretch/>
        </p:blipFill>
        <p:spPr bwMode="auto">
          <a:xfrm>
            <a:off x="14561814" y="18385722"/>
            <a:ext cx="2538412" cy="1257300"/>
          </a:xfrm>
          <a:prstGeom prst="rect">
            <a:avLst/>
          </a:prstGeom>
          <a:ln>
            <a:solidFill>
              <a:schemeClr val="tx1"/>
            </a:solidFill>
          </a:ln>
          <a:extLst>
            <a:ext uri="{53640926-AAD7-44D8-BBD7-CCE9431645EC}">
              <a14:shadowObscured xmlns:a14="http://schemas.microsoft.com/office/drawing/2010/main"/>
            </a:ext>
          </a:extLst>
        </p:spPr>
      </p:pic>
      <p:pic>
        <p:nvPicPr>
          <p:cNvPr id="20" name="Picture 19"/>
          <p:cNvPicPr/>
          <p:nvPr/>
        </p:nvPicPr>
        <p:blipFill rotWithShape="1">
          <a:blip r:embed="rId4"/>
          <a:srcRect l="23284" t="47159" r="50747" b="35416"/>
          <a:stretch/>
        </p:blipFill>
        <p:spPr bwMode="auto">
          <a:xfrm>
            <a:off x="14714214" y="18538122"/>
            <a:ext cx="2538412" cy="1257300"/>
          </a:xfrm>
          <a:prstGeom prst="rect">
            <a:avLst/>
          </a:prstGeom>
          <a:ln>
            <a:solidFill>
              <a:schemeClr val="tx1"/>
            </a:solidFill>
          </a:ln>
          <a:extLst>
            <a:ext uri="{53640926-AAD7-44D8-BBD7-CCE9431645EC}">
              <a14:shadowObscured xmlns:a14="http://schemas.microsoft.com/office/drawing/2010/main"/>
            </a:ext>
          </a:extLst>
        </p:spPr>
      </p:pic>
      <p:pic>
        <p:nvPicPr>
          <p:cNvPr id="21" name="Picture 20"/>
          <p:cNvPicPr/>
          <p:nvPr/>
        </p:nvPicPr>
        <p:blipFill rotWithShape="1">
          <a:blip r:embed="rId4"/>
          <a:srcRect l="23284" t="47159" r="50747" b="35416"/>
          <a:stretch/>
        </p:blipFill>
        <p:spPr bwMode="auto">
          <a:xfrm>
            <a:off x="14866614" y="18690522"/>
            <a:ext cx="2538412" cy="1257300"/>
          </a:xfrm>
          <a:prstGeom prst="rect">
            <a:avLst/>
          </a:prstGeom>
          <a:ln>
            <a:solidFill>
              <a:schemeClr val="tx1"/>
            </a:solidFill>
          </a:ln>
          <a:extLst>
            <a:ext uri="{53640926-AAD7-44D8-BBD7-CCE9431645EC}">
              <a14:shadowObscured xmlns:a14="http://schemas.microsoft.com/office/drawing/2010/main"/>
            </a:ext>
          </a:extLst>
        </p:spPr>
      </p:pic>
      <p:pic>
        <p:nvPicPr>
          <p:cNvPr id="22" name="Picture 21"/>
          <p:cNvPicPr/>
          <p:nvPr/>
        </p:nvPicPr>
        <p:blipFill rotWithShape="1">
          <a:blip r:embed="rId4"/>
          <a:srcRect l="23284" t="47159" r="50747" b="35416"/>
          <a:stretch/>
        </p:blipFill>
        <p:spPr bwMode="auto">
          <a:xfrm>
            <a:off x="15019014" y="18842922"/>
            <a:ext cx="2538412" cy="1257300"/>
          </a:xfrm>
          <a:prstGeom prst="rect">
            <a:avLst/>
          </a:prstGeom>
          <a:ln>
            <a:solidFill>
              <a:schemeClr val="tx1"/>
            </a:solidFill>
          </a:ln>
          <a:extLst>
            <a:ext uri="{53640926-AAD7-44D8-BBD7-CCE9431645EC}">
              <a14:shadowObscured xmlns:a14="http://schemas.microsoft.com/office/drawing/2010/main"/>
            </a:ext>
          </a:extLst>
        </p:spPr>
      </p:pic>
      <p:pic>
        <p:nvPicPr>
          <p:cNvPr id="23" name="Picture 22"/>
          <p:cNvPicPr/>
          <p:nvPr/>
        </p:nvPicPr>
        <p:blipFill rotWithShape="1">
          <a:blip r:embed="rId4"/>
          <a:srcRect l="23284" t="47159" r="50747" b="35416"/>
          <a:stretch/>
        </p:blipFill>
        <p:spPr bwMode="auto">
          <a:xfrm>
            <a:off x="15171414" y="18995322"/>
            <a:ext cx="2538412" cy="1257300"/>
          </a:xfrm>
          <a:prstGeom prst="rect">
            <a:avLst/>
          </a:prstGeom>
          <a:ln>
            <a:solidFill>
              <a:schemeClr val="tx1"/>
            </a:solidFill>
          </a:ln>
          <a:extLst>
            <a:ext uri="{53640926-AAD7-44D8-BBD7-CCE9431645EC}">
              <a14:shadowObscured xmlns:a14="http://schemas.microsoft.com/office/drawing/2010/main"/>
            </a:ext>
          </a:extLst>
        </p:spPr>
      </p:pic>
      <p:pic>
        <p:nvPicPr>
          <p:cNvPr id="24" name="Picture 23"/>
          <p:cNvPicPr/>
          <p:nvPr/>
        </p:nvPicPr>
        <p:blipFill rotWithShape="1">
          <a:blip r:embed="rId4"/>
          <a:srcRect l="23284" t="47159" r="50747" b="35416"/>
          <a:stretch/>
        </p:blipFill>
        <p:spPr bwMode="auto">
          <a:xfrm>
            <a:off x="15323814" y="19147722"/>
            <a:ext cx="2538412" cy="1257300"/>
          </a:xfrm>
          <a:prstGeom prst="rect">
            <a:avLst/>
          </a:prstGeom>
          <a:ln>
            <a:solidFill>
              <a:schemeClr val="tx1"/>
            </a:solidFill>
          </a:ln>
          <a:extLst>
            <a:ext uri="{53640926-AAD7-44D8-BBD7-CCE9431645EC}">
              <a14:shadowObscured xmlns:a14="http://schemas.microsoft.com/office/drawing/2010/main"/>
            </a:ext>
          </a:extLst>
        </p:spPr>
      </p:pic>
      <p:pic>
        <p:nvPicPr>
          <p:cNvPr id="25" name="Picture 24"/>
          <p:cNvPicPr/>
          <p:nvPr/>
        </p:nvPicPr>
        <p:blipFill rotWithShape="1">
          <a:blip r:embed="rId4"/>
          <a:srcRect l="23284" t="47159" r="50747" b="35416"/>
          <a:stretch/>
        </p:blipFill>
        <p:spPr bwMode="auto">
          <a:xfrm>
            <a:off x="3581400" y="2438400"/>
            <a:ext cx="2209800" cy="1219200"/>
          </a:xfrm>
          <a:prstGeom prst="rect">
            <a:avLst/>
          </a:prstGeom>
          <a:ln>
            <a:solidFill>
              <a:schemeClr val="tx1"/>
            </a:solidFill>
          </a:ln>
          <a:extLst>
            <a:ext uri="{53640926-AAD7-44D8-BBD7-CCE9431645EC}">
              <a14:shadowObscured xmlns:a14="http://schemas.microsoft.com/office/drawing/2010/main"/>
            </a:ext>
          </a:extLst>
        </p:spPr>
      </p:pic>
      <p:pic>
        <p:nvPicPr>
          <p:cNvPr id="26" name="Picture 25"/>
          <p:cNvPicPr/>
          <p:nvPr/>
        </p:nvPicPr>
        <p:blipFill rotWithShape="1">
          <a:blip r:embed="rId4"/>
          <a:srcRect l="23284" t="47159" r="50747" b="35416"/>
          <a:stretch/>
        </p:blipFill>
        <p:spPr bwMode="auto">
          <a:xfrm>
            <a:off x="15476214" y="19300122"/>
            <a:ext cx="2538412" cy="1257300"/>
          </a:xfrm>
          <a:prstGeom prst="rect">
            <a:avLst/>
          </a:prstGeom>
          <a:ln>
            <a:solidFill>
              <a:schemeClr val="tx1"/>
            </a:solidFill>
          </a:ln>
          <a:extLst>
            <a:ext uri="{53640926-AAD7-44D8-BBD7-CCE9431645EC}">
              <a14:shadowObscured xmlns:a14="http://schemas.microsoft.com/office/drawing/2010/main"/>
            </a:ext>
          </a:extLst>
        </p:spPr>
      </p:pic>
      <p:sp>
        <p:nvSpPr>
          <p:cNvPr id="28" name="TextBox 27"/>
          <p:cNvSpPr txBox="1"/>
          <p:nvPr/>
        </p:nvSpPr>
        <p:spPr>
          <a:xfrm>
            <a:off x="14531218" y="17154525"/>
            <a:ext cx="2553133" cy="1077218"/>
          </a:xfrm>
          <a:prstGeom prst="rect">
            <a:avLst/>
          </a:prstGeom>
          <a:noFill/>
        </p:spPr>
        <p:txBody>
          <a:bodyPr wrap="square" rtlCol="0">
            <a:spAutoFit/>
          </a:bodyPr>
          <a:lstStyle/>
          <a:p>
            <a:pPr algn="ctr"/>
            <a:r>
              <a:rPr lang="en-US" sz="3200" dirty="0" smtClean="0"/>
              <a:t>Seattle, Washington </a:t>
            </a:r>
            <a:endParaRPr lang="en-US" sz="3200" dirty="0"/>
          </a:p>
        </p:txBody>
      </p:sp>
      <p:pic>
        <p:nvPicPr>
          <p:cNvPr id="30" name="Picture 29" descr="http://apc.naccho.org/About/PublishingImages/SeattleKingLogo.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496610"/>
            <a:ext cx="2423439" cy="41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p:cNvPicPr>
          <p:nvPr/>
        </p:nvPicPr>
        <p:blipFill>
          <a:blip r:embed="rId6"/>
          <a:stretch>
            <a:fillRect/>
          </a:stretch>
        </p:blipFill>
        <p:spPr>
          <a:xfrm>
            <a:off x="7391400" y="420410"/>
            <a:ext cx="1066800" cy="465125"/>
          </a:xfrm>
          <a:prstGeom prst="rect">
            <a:avLst/>
          </a:prstGeom>
        </p:spPr>
      </p:pic>
      <p:pic>
        <p:nvPicPr>
          <p:cNvPr id="32" name="Picture 31"/>
          <p:cNvPicPr>
            <a:picLocks noChangeAspect="1"/>
          </p:cNvPicPr>
          <p:nvPr/>
        </p:nvPicPr>
        <p:blipFill>
          <a:blip r:embed="rId7"/>
          <a:stretch>
            <a:fillRect/>
          </a:stretch>
        </p:blipFill>
        <p:spPr>
          <a:xfrm>
            <a:off x="8532832" y="286025"/>
            <a:ext cx="579417" cy="591585"/>
          </a:xfrm>
          <a:prstGeom prst="rect">
            <a:avLst/>
          </a:prstGeom>
        </p:spPr>
      </p:pic>
      <p:sp>
        <p:nvSpPr>
          <p:cNvPr id="2" name="Extract 1"/>
          <p:cNvSpPr/>
          <p:nvPr/>
        </p:nvSpPr>
        <p:spPr>
          <a:xfrm>
            <a:off x="3657600" y="2895600"/>
            <a:ext cx="381000" cy="228600"/>
          </a:xfrm>
          <a:prstGeom prst="flowChartExtra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82971"/>
              </a:solidFill>
            </a:endParaRPr>
          </a:p>
        </p:txBody>
      </p:sp>
      <p:pic>
        <p:nvPicPr>
          <p:cNvPr id="27" name="Picture 26"/>
          <p:cNvPicPr/>
          <p:nvPr/>
        </p:nvPicPr>
        <p:blipFill rotWithShape="1">
          <a:blip r:embed="rId8"/>
          <a:srcRect l="38450" t="9646" r="36396" b="4940"/>
          <a:stretch/>
        </p:blipFill>
        <p:spPr bwMode="auto">
          <a:xfrm>
            <a:off x="6088519" y="1600200"/>
            <a:ext cx="3023730" cy="5257800"/>
          </a:xfrm>
          <a:prstGeom prst="rect">
            <a:avLst/>
          </a:prstGeom>
          <a:ln>
            <a:solidFill>
              <a:schemeClr val="accent3"/>
            </a:solidFill>
          </a:ln>
          <a:extLst>
            <a:ext uri="{53640926-AAD7-44D8-BBD7-CCE9431645EC}">
              <a14:shadowObscured xmlns:a14="http://schemas.microsoft.com/office/drawing/2010/main"/>
            </a:ext>
          </a:extLst>
        </p:spPr>
      </p:pic>
      <p:sp>
        <p:nvSpPr>
          <p:cNvPr id="29" name="Rectangle 28"/>
          <p:cNvSpPr/>
          <p:nvPr/>
        </p:nvSpPr>
        <p:spPr>
          <a:xfrm>
            <a:off x="0" y="3962400"/>
            <a:ext cx="6211078" cy="830997"/>
          </a:xfrm>
          <a:prstGeom prst="rect">
            <a:avLst/>
          </a:prstGeom>
        </p:spPr>
        <p:txBody>
          <a:bodyPr wrap="square">
            <a:spAutoFit/>
          </a:bodyPr>
          <a:lstStyle/>
          <a:p>
            <a:pPr marL="342900" indent="-342900">
              <a:buFont typeface="Arial" panose="020B0604020202020204" pitchFamily="34" charset="0"/>
              <a:buChar char="•"/>
            </a:pPr>
            <a:r>
              <a:rPr lang="en-US" sz="2400" dirty="0" smtClean="0">
                <a:solidFill>
                  <a:srgbClr val="000000"/>
                </a:solidFill>
              </a:rPr>
              <a:t>Many non-serious injuries are not reported </a:t>
            </a:r>
          </a:p>
          <a:p>
            <a:pPr marL="342900" indent="-342900">
              <a:buFont typeface="Arial" panose="020B0604020202020204" pitchFamily="34" charset="0"/>
              <a:buChar char="•"/>
            </a:pPr>
            <a:endParaRPr lang="en-US" sz="2400" dirty="0" smtClean="0">
              <a:solidFill>
                <a:srgbClr val="000000"/>
              </a:solidFill>
            </a:endParaRPr>
          </a:p>
        </p:txBody>
      </p:sp>
    </p:spTree>
    <p:extLst>
      <p:ext uri="{BB962C8B-B14F-4D97-AF65-F5344CB8AC3E}">
        <p14:creationId xmlns:p14="http://schemas.microsoft.com/office/powerpoint/2010/main" val="26184110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a:xfrm>
            <a:off x="1219200" y="2590800"/>
            <a:ext cx="6629400" cy="3352800"/>
          </a:xfrm>
        </p:spPr>
        <p:txBody>
          <a:bodyPr>
            <a:noAutofit/>
          </a:bodyPr>
          <a:lstStyle/>
          <a:p>
            <a:r>
              <a:rPr lang="en-US" b="1" i="1" dirty="0" smtClean="0"/>
              <a:t>“After </a:t>
            </a:r>
            <a:r>
              <a:rPr lang="en-US" b="1" i="1" dirty="0"/>
              <a:t>months of fighting for better bike infrastructure in the Rainier Valley, anticipated projects have been cancelled or delayed</a:t>
            </a:r>
            <a:r>
              <a:rPr lang="en-US" b="1" i="1" dirty="0" smtClean="0"/>
              <a:t>.” </a:t>
            </a:r>
          </a:p>
          <a:p>
            <a:endParaRPr lang="en-US" b="1" i="1" dirty="0"/>
          </a:p>
          <a:p>
            <a:r>
              <a:rPr lang="en-US" b="1" i="1" dirty="0" smtClean="0"/>
              <a:t>“The </a:t>
            </a:r>
            <a:r>
              <a:rPr lang="en-US" b="1" i="1" dirty="0"/>
              <a:t>single most important missing link is a connection to downtown. There is no existing plan to make this connection</a:t>
            </a:r>
            <a:r>
              <a:rPr lang="en-US" b="1" i="1" dirty="0" smtClean="0"/>
              <a:t>.”</a:t>
            </a:r>
            <a:r>
              <a:rPr lang="en-US" b="1" dirty="0" smtClean="0"/>
              <a:t> </a:t>
            </a:r>
          </a:p>
          <a:p>
            <a:r>
              <a:rPr lang="en-US" b="1" dirty="0" smtClean="0"/>
              <a:t>~Rainier </a:t>
            </a:r>
            <a:r>
              <a:rPr lang="en-US" b="1" dirty="0"/>
              <a:t>Valley </a:t>
            </a:r>
            <a:r>
              <a:rPr lang="en-US" b="1" dirty="0" smtClean="0"/>
              <a:t>residents </a:t>
            </a:r>
            <a:endParaRPr lang="en-US" b="1" dirty="0"/>
          </a:p>
        </p:txBody>
      </p:sp>
      <p:sp>
        <p:nvSpPr>
          <p:cNvPr id="5" name="Title 2"/>
          <p:cNvSpPr>
            <a:spLocks noGrp="1"/>
          </p:cNvSpPr>
          <p:nvPr>
            <p:ph type="ctrTitle"/>
          </p:nvPr>
        </p:nvSpPr>
        <p:spPr>
          <a:xfrm>
            <a:off x="152400" y="909809"/>
            <a:ext cx="8763000" cy="1452393"/>
          </a:xfrm>
        </p:spPr>
        <p:txBody>
          <a:bodyPr>
            <a:noAutofit/>
          </a:bodyPr>
          <a:lstStyle/>
          <a:p>
            <a:pPr algn="ctr"/>
            <a:r>
              <a:rPr lang="en-US" sz="3600" dirty="0" smtClean="0">
                <a:latin typeface="+mj-lt"/>
              </a:rPr>
              <a:t>Community Engagement: Bicycle Equity</a:t>
            </a:r>
            <a:endParaRPr lang="en-US" sz="3600" dirty="0">
              <a:latin typeface="+mj-lt"/>
            </a:endParaRPr>
          </a:p>
        </p:txBody>
      </p:sp>
    </p:spTree>
    <p:extLst>
      <p:ext uri="{BB962C8B-B14F-4D97-AF65-F5344CB8AC3E}">
        <p14:creationId xmlns:p14="http://schemas.microsoft.com/office/powerpoint/2010/main" val="40371842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2400" y="909809"/>
            <a:ext cx="8763000" cy="1452393"/>
          </a:xfrm>
        </p:spPr>
        <p:txBody>
          <a:bodyPr>
            <a:noAutofit/>
          </a:bodyPr>
          <a:lstStyle/>
          <a:p>
            <a:pPr algn="ctr"/>
            <a:r>
              <a:rPr lang="en-US" sz="3600" dirty="0" smtClean="0">
                <a:latin typeface="+mj-lt"/>
              </a:rPr>
              <a:t>Bicycle Fatality Review (BFR) </a:t>
            </a:r>
            <a:br>
              <a:rPr lang="en-US" sz="3600" dirty="0" smtClean="0">
                <a:latin typeface="+mj-lt"/>
              </a:rPr>
            </a:br>
            <a:r>
              <a:rPr lang="en-US" sz="3600" dirty="0" smtClean="0">
                <a:latin typeface="+mj-lt"/>
              </a:rPr>
              <a:t>Field Observations</a:t>
            </a:r>
            <a:endParaRPr lang="en-US" sz="3600" dirty="0">
              <a:latin typeface="+mj-lt"/>
            </a:endParaRPr>
          </a:p>
        </p:txBody>
      </p:sp>
      <p:pic>
        <p:nvPicPr>
          <p:cNvPr id="13" name="Picture 12"/>
          <p:cNvPicPr/>
          <p:nvPr/>
        </p:nvPicPr>
        <p:blipFill rotWithShape="1">
          <a:blip r:embed="rId3"/>
          <a:srcRect l="20033" t="9717" r="33085" b="3643"/>
          <a:stretch/>
        </p:blipFill>
        <p:spPr bwMode="auto">
          <a:xfrm>
            <a:off x="14394693" y="13272081"/>
            <a:ext cx="8067425" cy="851713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5" name="Picture 14"/>
          <p:cNvPicPr/>
          <p:nvPr/>
        </p:nvPicPr>
        <p:blipFill rotWithShape="1">
          <a:blip r:embed="rId3"/>
          <a:srcRect l="20033" t="9717" r="33085" b="3643"/>
          <a:stretch/>
        </p:blipFill>
        <p:spPr bwMode="auto">
          <a:xfrm>
            <a:off x="14547093" y="13424481"/>
            <a:ext cx="8067425" cy="851713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6" name="Picture 15"/>
          <p:cNvPicPr/>
          <p:nvPr/>
        </p:nvPicPr>
        <p:blipFill rotWithShape="1">
          <a:blip r:embed="rId3"/>
          <a:srcRect l="20033" t="9717" r="33085" b="3643"/>
          <a:stretch/>
        </p:blipFill>
        <p:spPr bwMode="auto">
          <a:xfrm>
            <a:off x="14699493" y="13576881"/>
            <a:ext cx="8067425" cy="851713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7" name="Picture 16"/>
          <p:cNvPicPr/>
          <p:nvPr/>
        </p:nvPicPr>
        <p:blipFill rotWithShape="1">
          <a:blip r:embed="rId3"/>
          <a:srcRect l="20033" t="9717" r="33085" b="3643"/>
          <a:stretch/>
        </p:blipFill>
        <p:spPr bwMode="auto">
          <a:xfrm>
            <a:off x="14851893" y="13729281"/>
            <a:ext cx="8067425" cy="851713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9" name="Picture 18"/>
          <p:cNvPicPr/>
          <p:nvPr/>
        </p:nvPicPr>
        <p:blipFill rotWithShape="1">
          <a:blip r:embed="rId4"/>
          <a:srcRect l="23284" t="47159" r="50747" b="35416"/>
          <a:stretch/>
        </p:blipFill>
        <p:spPr bwMode="auto">
          <a:xfrm>
            <a:off x="14561814" y="18385722"/>
            <a:ext cx="2538412" cy="1257300"/>
          </a:xfrm>
          <a:prstGeom prst="rect">
            <a:avLst/>
          </a:prstGeom>
          <a:ln>
            <a:solidFill>
              <a:schemeClr val="tx1"/>
            </a:solidFill>
          </a:ln>
          <a:extLst>
            <a:ext uri="{53640926-AAD7-44D8-BBD7-CCE9431645EC}">
              <a14:shadowObscured xmlns:a14="http://schemas.microsoft.com/office/drawing/2010/main"/>
            </a:ext>
          </a:extLst>
        </p:spPr>
      </p:pic>
      <p:pic>
        <p:nvPicPr>
          <p:cNvPr id="20" name="Picture 19"/>
          <p:cNvPicPr/>
          <p:nvPr/>
        </p:nvPicPr>
        <p:blipFill rotWithShape="1">
          <a:blip r:embed="rId4"/>
          <a:srcRect l="23284" t="47159" r="50747" b="35416"/>
          <a:stretch/>
        </p:blipFill>
        <p:spPr bwMode="auto">
          <a:xfrm>
            <a:off x="14714214" y="18538122"/>
            <a:ext cx="2538412" cy="1257300"/>
          </a:xfrm>
          <a:prstGeom prst="rect">
            <a:avLst/>
          </a:prstGeom>
          <a:ln>
            <a:solidFill>
              <a:schemeClr val="tx1"/>
            </a:solidFill>
          </a:ln>
          <a:extLst>
            <a:ext uri="{53640926-AAD7-44D8-BBD7-CCE9431645EC}">
              <a14:shadowObscured xmlns:a14="http://schemas.microsoft.com/office/drawing/2010/main"/>
            </a:ext>
          </a:extLst>
        </p:spPr>
      </p:pic>
      <p:pic>
        <p:nvPicPr>
          <p:cNvPr id="21" name="Picture 20"/>
          <p:cNvPicPr/>
          <p:nvPr/>
        </p:nvPicPr>
        <p:blipFill rotWithShape="1">
          <a:blip r:embed="rId4"/>
          <a:srcRect l="23284" t="47159" r="50747" b="35416"/>
          <a:stretch/>
        </p:blipFill>
        <p:spPr bwMode="auto">
          <a:xfrm>
            <a:off x="14866614" y="18690522"/>
            <a:ext cx="2538412" cy="1257300"/>
          </a:xfrm>
          <a:prstGeom prst="rect">
            <a:avLst/>
          </a:prstGeom>
          <a:ln>
            <a:solidFill>
              <a:schemeClr val="tx1"/>
            </a:solidFill>
          </a:ln>
          <a:extLst>
            <a:ext uri="{53640926-AAD7-44D8-BBD7-CCE9431645EC}">
              <a14:shadowObscured xmlns:a14="http://schemas.microsoft.com/office/drawing/2010/main"/>
            </a:ext>
          </a:extLst>
        </p:spPr>
      </p:pic>
      <p:pic>
        <p:nvPicPr>
          <p:cNvPr id="22" name="Picture 21"/>
          <p:cNvPicPr/>
          <p:nvPr/>
        </p:nvPicPr>
        <p:blipFill rotWithShape="1">
          <a:blip r:embed="rId4"/>
          <a:srcRect l="23284" t="47159" r="50747" b="35416"/>
          <a:stretch/>
        </p:blipFill>
        <p:spPr bwMode="auto">
          <a:xfrm>
            <a:off x="15019014" y="18842922"/>
            <a:ext cx="2538412" cy="1257300"/>
          </a:xfrm>
          <a:prstGeom prst="rect">
            <a:avLst/>
          </a:prstGeom>
          <a:ln>
            <a:solidFill>
              <a:schemeClr val="tx1"/>
            </a:solidFill>
          </a:ln>
          <a:extLst>
            <a:ext uri="{53640926-AAD7-44D8-BBD7-CCE9431645EC}">
              <a14:shadowObscured xmlns:a14="http://schemas.microsoft.com/office/drawing/2010/main"/>
            </a:ext>
          </a:extLst>
        </p:spPr>
      </p:pic>
      <p:pic>
        <p:nvPicPr>
          <p:cNvPr id="23" name="Picture 22"/>
          <p:cNvPicPr/>
          <p:nvPr/>
        </p:nvPicPr>
        <p:blipFill rotWithShape="1">
          <a:blip r:embed="rId4"/>
          <a:srcRect l="23284" t="47159" r="50747" b="35416"/>
          <a:stretch/>
        </p:blipFill>
        <p:spPr bwMode="auto">
          <a:xfrm>
            <a:off x="15171414" y="18995322"/>
            <a:ext cx="2538412" cy="1257300"/>
          </a:xfrm>
          <a:prstGeom prst="rect">
            <a:avLst/>
          </a:prstGeom>
          <a:ln>
            <a:solidFill>
              <a:schemeClr val="tx1"/>
            </a:solidFill>
          </a:ln>
          <a:extLst>
            <a:ext uri="{53640926-AAD7-44D8-BBD7-CCE9431645EC}">
              <a14:shadowObscured xmlns:a14="http://schemas.microsoft.com/office/drawing/2010/main"/>
            </a:ext>
          </a:extLst>
        </p:spPr>
      </p:pic>
      <p:pic>
        <p:nvPicPr>
          <p:cNvPr id="24" name="Picture 23"/>
          <p:cNvPicPr/>
          <p:nvPr/>
        </p:nvPicPr>
        <p:blipFill rotWithShape="1">
          <a:blip r:embed="rId4"/>
          <a:srcRect l="23284" t="47159" r="50747" b="35416"/>
          <a:stretch/>
        </p:blipFill>
        <p:spPr bwMode="auto">
          <a:xfrm>
            <a:off x="15323814" y="19147722"/>
            <a:ext cx="2538412" cy="1257300"/>
          </a:xfrm>
          <a:prstGeom prst="rect">
            <a:avLst/>
          </a:prstGeom>
          <a:ln>
            <a:solidFill>
              <a:schemeClr val="tx1"/>
            </a:solidFill>
          </a:ln>
          <a:extLst>
            <a:ext uri="{53640926-AAD7-44D8-BBD7-CCE9431645EC}">
              <a14:shadowObscured xmlns:a14="http://schemas.microsoft.com/office/drawing/2010/main"/>
            </a:ext>
          </a:extLst>
        </p:spPr>
      </p:pic>
      <p:pic>
        <p:nvPicPr>
          <p:cNvPr id="26" name="Picture 25"/>
          <p:cNvPicPr/>
          <p:nvPr/>
        </p:nvPicPr>
        <p:blipFill rotWithShape="1">
          <a:blip r:embed="rId4"/>
          <a:srcRect l="23284" t="47159" r="50747" b="35416"/>
          <a:stretch/>
        </p:blipFill>
        <p:spPr bwMode="auto">
          <a:xfrm>
            <a:off x="15476214" y="19300122"/>
            <a:ext cx="2538412" cy="1257300"/>
          </a:xfrm>
          <a:prstGeom prst="rect">
            <a:avLst/>
          </a:prstGeom>
          <a:ln>
            <a:solidFill>
              <a:schemeClr val="tx1"/>
            </a:solidFill>
          </a:ln>
          <a:extLst>
            <a:ext uri="{53640926-AAD7-44D8-BBD7-CCE9431645EC}">
              <a14:shadowObscured xmlns:a14="http://schemas.microsoft.com/office/drawing/2010/main"/>
            </a:ext>
          </a:extLst>
        </p:spPr>
      </p:pic>
      <p:sp>
        <p:nvSpPr>
          <p:cNvPr id="28" name="TextBox 27"/>
          <p:cNvSpPr txBox="1"/>
          <p:nvPr/>
        </p:nvSpPr>
        <p:spPr>
          <a:xfrm>
            <a:off x="14531218" y="17154525"/>
            <a:ext cx="2553133" cy="1077218"/>
          </a:xfrm>
          <a:prstGeom prst="rect">
            <a:avLst/>
          </a:prstGeom>
          <a:noFill/>
        </p:spPr>
        <p:txBody>
          <a:bodyPr wrap="square" rtlCol="0">
            <a:spAutoFit/>
          </a:bodyPr>
          <a:lstStyle/>
          <a:p>
            <a:pPr algn="ctr"/>
            <a:r>
              <a:rPr lang="en-US" sz="3200" dirty="0" smtClean="0"/>
              <a:t>Seattle, Washington </a:t>
            </a:r>
            <a:endParaRPr lang="en-US" sz="3200" dirty="0"/>
          </a:p>
        </p:txBody>
      </p:sp>
      <p:pic>
        <p:nvPicPr>
          <p:cNvPr id="30" name="Picture 29" descr="http://apc.naccho.org/About/PublishingImages/SeattleKingLogo.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496610"/>
            <a:ext cx="2423439" cy="41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p:cNvPicPr>
          <p:nvPr/>
        </p:nvPicPr>
        <p:blipFill>
          <a:blip r:embed="rId6"/>
          <a:stretch>
            <a:fillRect/>
          </a:stretch>
        </p:blipFill>
        <p:spPr>
          <a:xfrm>
            <a:off x="7391400" y="420410"/>
            <a:ext cx="1066800" cy="465125"/>
          </a:xfrm>
          <a:prstGeom prst="rect">
            <a:avLst/>
          </a:prstGeom>
        </p:spPr>
      </p:pic>
      <p:pic>
        <p:nvPicPr>
          <p:cNvPr id="32" name="Picture 31"/>
          <p:cNvPicPr>
            <a:picLocks noChangeAspect="1"/>
          </p:cNvPicPr>
          <p:nvPr/>
        </p:nvPicPr>
        <p:blipFill>
          <a:blip r:embed="rId7"/>
          <a:stretch>
            <a:fillRect/>
          </a:stretch>
        </p:blipFill>
        <p:spPr>
          <a:xfrm>
            <a:off x="8532832" y="286025"/>
            <a:ext cx="579417" cy="591585"/>
          </a:xfrm>
          <a:prstGeom prst="rect">
            <a:avLst/>
          </a:prstGeom>
        </p:spPr>
      </p:pic>
      <p:pic>
        <p:nvPicPr>
          <p:cNvPr id="8" name="Picture 7" descr="IMG_6199.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34000" y="2438400"/>
            <a:ext cx="3209925" cy="4279900"/>
          </a:xfrm>
          <a:prstGeom prst="rect">
            <a:avLst/>
          </a:prstGeom>
        </p:spPr>
      </p:pic>
      <p:sp>
        <p:nvSpPr>
          <p:cNvPr id="25" name="TextBox 24"/>
          <p:cNvSpPr txBox="1"/>
          <p:nvPr/>
        </p:nvSpPr>
        <p:spPr>
          <a:xfrm>
            <a:off x="5410200" y="5018782"/>
            <a:ext cx="2971800" cy="1077218"/>
          </a:xfrm>
          <a:prstGeom prst="rect">
            <a:avLst/>
          </a:prstGeom>
          <a:noFill/>
        </p:spPr>
        <p:txBody>
          <a:bodyPr wrap="square" rtlCol="0">
            <a:spAutoFit/>
          </a:bodyPr>
          <a:lstStyle/>
          <a:p>
            <a:r>
              <a:rPr lang="en-US" sz="3200" b="1" dirty="0" smtClean="0">
                <a:solidFill>
                  <a:schemeClr val="accent5"/>
                </a:solidFill>
              </a:rPr>
              <a:t>Protect Bicycle Lanes (PBLs)</a:t>
            </a:r>
            <a:endParaRPr lang="en-US" sz="3200" b="1" dirty="0">
              <a:solidFill>
                <a:schemeClr val="accent5"/>
              </a:solidFill>
            </a:endParaRPr>
          </a:p>
        </p:txBody>
      </p:sp>
      <p:pic>
        <p:nvPicPr>
          <p:cNvPr id="29" name="Picture 28" descr="IMG_5698.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76550" y="2514600"/>
            <a:ext cx="2457450" cy="4114800"/>
          </a:xfrm>
          <a:prstGeom prst="rect">
            <a:avLst/>
          </a:prstGeom>
        </p:spPr>
      </p:pic>
      <p:sp>
        <p:nvSpPr>
          <p:cNvPr id="33" name="TextBox 32"/>
          <p:cNvSpPr txBox="1"/>
          <p:nvPr/>
        </p:nvSpPr>
        <p:spPr>
          <a:xfrm>
            <a:off x="2895600" y="5675293"/>
            <a:ext cx="2209800" cy="954107"/>
          </a:xfrm>
          <a:prstGeom prst="rect">
            <a:avLst/>
          </a:prstGeom>
          <a:noFill/>
        </p:spPr>
        <p:txBody>
          <a:bodyPr wrap="square" rtlCol="0">
            <a:spAutoFit/>
          </a:bodyPr>
          <a:lstStyle/>
          <a:p>
            <a:r>
              <a:rPr lang="en-US" sz="2800" b="1" dirty="0" smtClean="0">
                <a:solidFill>
                  <a:schemeClr val="accent1">
                    <a:lumMod val="60000"/>
                    <a:lumOff val="40000"/>
                  </a:schemeClr>
                </a:solidFill>
              </a:rPr>
              <a:t>Colored Conflict Area</a:t>
            </a:r>
            <a:endParaRPr lang="en-US" sz="2800" b="1" dirty="0">
              <a:solidFill>
                <a:schemeClr val="accent1">
                  <a:lumMod val="60000"/>
                  <a:lumOff val="40000"/>
                </a:schemeClr>
              </a:solidFill>
            </a:endParaRPr>
          </a:p>
        </p:txBody>
      </p:sp>
      <p:pic>
        <p:nvPicPr>
          <p:cNvPr id="34" name="Picture 33"/>
          <p:cNvPicPr>
            <a:picLocks noChangeAspect="1"/>
          </p:cNvPicPr>
          <p:nvPr/>
        </p:nvPicPr>
        <p:blipFill>
          <a:blip r:embed="rId10"/>
          <a:stretch>
            <a:fillRect/>
          </a:stretch>
        </p:blipFill>
        <p:spPr>
          <a:xfrm>
            <a:off x="-51789" y="2438401"/>
            <a:ext cx="2887913" cy="3733799"/>
          </a:xfrm>
          <a:prstGeom prst="rect">
            <a:avLst/>
          </a:prstGeom>
        </p:spPr>
      </p:pic>
      <p:sp>
        <p:nvSpPr>
          <p:cNvPr id="35" name="TextBox 34"/>
          <p:cNvSpPr txBox="1"/>
          <p:nvPr/>
        </p:nvSpPr>
        <p:spPr>
          <a:xfrm>
            <a:off x="76200" y="5486400"/>
            <a:ext cx="3048000" cy="707886"/>
          </a:xfrm>
          <a:prstGeom prst="rect">
            <a:avLst/>
          </a:prstGeom>
          <a:noFill/>
        </p:spPr>
        <p:txBody>
          <a:bodyPr wrap="square" rtlCol="0">
            <a:spAutoFit/>
          </a:bodyPr>
          <a:lstStyle/>
          <a:p>
            <a:r>
              <a:rPr lang="en-US" sz="4000" dirty="0" smtClean="0">
                <a:solidFill>
                  <a:schemeClr val="accent1">
                    <a:lumMod val="60000"/>
                    <a:lumOff val="40000"/>
                  </a:schemeClr>
                </a:solidFill>
              </a:rPr>
              <a:t>No Changes</a:t>
            </a:r>
            <a:endParaRPr lang="en-US" sz="4000" dirty="0">
              <a:solidFill>
                <a:schemeClr val="accent1">
                  <a:lumMod val="60000"/>
                  <a:lumOff val="40000"/>
                </a:schemeClr>
              </a:solidFill>
            </a:endParaRPr>
          </a:p>
        </p:txBody>
      </p:sp>
    </p:spTree>
    <p:extLst>
      <p:ext uri="{BB962C8B-B14F-4D97-AF65-F5344CB8AC3E}">
        <p14:creationId xmlns:p14="http://schemas.microsoft.com/office/powerpoint/2010/main" val="40156096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a:xfrm>
            <a:off x="228600" y="2667000"/>
            <a:ext cx="8305800" cy="3429000"/>
          </a:xfrm>
        </p:spPr>
        <p:txBody>
          <a:bodyPr>
            <a:noAutofit/>
          </a:bodyPr>
          <a:lstStyle/>
          <a:p>
            <a:pPr marL="457200" indent="-457200" algn="l">
              <a:buFont typeface="Wingdings" panose="05000000000000000000" pitchFamily="2" charset="2"/>
              <a:buChar char="Ø"/>
            </a:pPr>
            <a:r>
              <a:rPr lang="en-US" sz="2400" dirty="0" smtClean="0">
                <a:solidFill>
                  <a:srgbClr val="000000"/>
                </a:solidFill>
                <a:latin typeface="+mj-lt"/>
              </a:rPr>
              <a:t>Data Limitations  </a:t>
            </a:r>
            <a:endParaRPr lang="en-US" sz="2400" dirty="0">
              <a:solidFill>
                <a:srgbClr val="000000"/>
              </a:solidFill>
              <a:latin typeface="+mj-lt"/>
            </a:endParaRPr>
          </a:p>
          <a:p>
            <a:pPr marL="914400" lvl="1" indent="-457200" algn="l">
              <a:buFont typeface="Arial" panose="020B0604020202020204" pitchFamily="34" charset="0"/>
              <a:buChar char="•"/>
            </a:pPr>
            <a:r>
              <a:rPr lang="en-US" sz="2400" dirty="0" smtClean="0">
                <a:solidFill>
                  <a:srgbClr val="000000"/>
                </a:solidFill>
                <a:latin typeface="+mj-lt"/>
              </a:rPr>
              <a:t>Not comprehensive of ALL collisions (‘near misses’) </a:t>
            </a:r>
            <a:endParaRPr lang="en-US" sz="2400" dirty="0">
              <a:solidFill>
                <a:srgbClr val="000000"/>
              </a:solidFill>
              <a:latin typeface="+mj-lt"/>
            </a:endParaRPr>
          </a:p>
          <a:p>
            <a:pPr marL="914400" lvl="1" indent="-457200" algn="l">
              <a:buFont typeface="Arial" panose="020B0604020202020204" pitchFamily="34" charset="0"/>
              <a:buChar char="•"/>
            </a:pPr>
            <a:r>
              <a:rPr lang="en-US" sz="2400" dirty="0" smtClean="0">
                <a:solidFill>
                  <a:srgbClr val="000000"/>
                </a:solidFill>
                <a:latin typeface="+mj-lt"/>
              </a:rPr>
              <a:t>Injury Severity </a:t>
            </a:r>
            <a:r>
              <a:rPr lang="en-US" sz="2400" dirty="0">
                <a:solidFill>
                  <a:srgbClr val="000000"/>
                </a:solidFill>
                <a:latin typeface="+mj-lt"/>
              </a:rPr>
              <a:t>‘Misclassification’  </a:t>
            </a:r>
          </a:p>
          <a:p>
            <a:pPr marL="914400" lvl="1" indent="-457200" algn="l">
              <a:buFont typeface="Arial" panose="020B0604020202020204" pitchFamily="34" charset="0"/>
              <a:buChar char="•"/>
            </a:pPr>
            <a:r>
              <a:rPr lang="en-US" sz="2400" dirty="0" smtClean="0">
                <a:solidFill>
                  <a:srgbClr val="000000"/>
                </a:solidFill>
                <a:latin typeface="+mj-lt"/>
              </a:rPr>
              <a:t>No bicycle equivalent for “vehicle miles travelled”</a:t>
            </a:r>
          </a:p>
          <a:p>
            <a:pPr marL="457200" indent="-457200" algn="l">
              <a:buFont typeface="Wingdings" panose="05000000000000000000" pitchFamily="2" charset="2"/>
              <a:buChar char="Ø"/>
            </a:pPr>
            <a:r>
              <a:rPr lang="en-US" sz="2400" dirty="0" smtClean="0">
                <a:solidFill>
                  <a:srgbClr val="000000"/>
                </a:solidFill>
                <a:latin typeface="+mj-lt"/>
              </a:rPr>
              <a:t>Field Observations don’t capture all risk factors </a:t>
            </a:r>
          </a:p>
        </p:txBody>
      </p:sp>
      <p:sp>
        <p:nvSpPr>
          <p:cNvPr id="10" name="Title 9"/>
          <p:cNvSpPr>
            <a:spLocks noGrp="1"/>
          </p:cNvSpPr>
          <p:nvPr>
            <p:ph type="ctrTitle"/>
          </p:nvPr>
        </p:nvSpPr>
        <p:spPr>
          <a:xfrm>
            <a:off x="152400" y="1066800"/>
            <a:ext cx="8763000" cy="1295402"/>
          </a:xfrm>
        </p:spPr>
        <p:txBody>
          <a:bodyPr>
            <a:normAutofit fontScale="90000"/>
          </a:bodyPr>
          <a:lstStyle/>
          <a:p>
            <a:pPr algn="ctr"/>
            <a:r>
              <a:rPr lang="en-US" sz="5300" dirty="0">
                <a:latin typeface="+mj-lt"/>
              </a:rPr>
              <a:t>LIMITATIONS/CHALLENGES</a:t>
            </a:r>
            <a:r>
              <a:rPr lang="en-US" sz="2800" dirty="0"/>
              <a:t/>
            </a:r>
            <a:br>
              <a:rPr lang="en-US" sz="2800" dirty="0"/>
            </a:br>
            <a:endParaRPr lang="en-US" dirty="0"/>
          </a:p>
        </p:txBody>
      </p:sp>
      <p:pic>
        <p:nvPicPr>
          <p:cNvPr id="9" name="Picture 8" descr="http://apc.naccho.org/About/PublishingImages/SeattleKing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496610"/>
            <a:ext cx="2423439" cy="41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stretch>
            <a:fillRect/>
          </a:stretch>
        </p:blipFill>
        <p:spPr>
          <a:xfrm>
            <a:off x="7391400" y="420410"/>
            <a:ext cx="1066800" cy="465125"/>
          </a:xfrm>
          <a:prstGeom prst="rect">
            <a:avLst/>
          </a:prstGeom>
        </p:spPr>
      </p:pic>
      <p:pic>
        <p:nvPicPr>
          <p:cNvPr id="12" name="Picture 11"/>
          <p:cNvPicPr>
            <a:picLocks noChangeAspect="1"/>
          </p:cNvPicPr>
          <p:nvPr/>
        </p:nvPicPr>
        <p:blipFill>
          <a:blip r:embed="rId5"/>
          <a:stretch>
            <a:fillRect/>
          </a:stretch>
        </p:blipFill>
        <p:spPr>
          <a:xfrm>
            <a:off x="8532832" y="286025"/>
            <a:ext cx="579417" cy="591585"/>
          </a:xfrm>
          <a:prstGeom prst="rect">
            <a:avLst/>
          </a:prstGeom>
        </p:spPr>
      </p:pic>
    </p:spTree>
    <p:extLst>
      <p:ext uri="{BB962C8B-B14F-4D97-AF65-F5344CB8AC3E}">
        <p14:creationId xmlns:p14="http://schemas.microsoft.com/office/powerpoint/2010/main" val="8760585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a:xfrm>
            <a:off x="3581400" y="2362200"/>
            <a:ext cx="5410200" cy="4267200"/>
          </a:xfrm>
        </p:spPr>
        <p:txBody>
          <a:bodyPr>
            <a:noAutofit/>
          </a:bodyPr>
          <a:lstStyle/>
          <a:p>
            <a:pPr marL="342900" indent="-342900" algn="l">
              <a:buFont typeface="Arial"/>
              <a:buChar char="•"/>
            </a:pPr>
            <a:r>
              <a:rPr lang="en-US" sz="2400" dirty="0">
                <a:solidFill>
                  <a:schemeClr val="tx1"/>
                </a:solidFill>
                <a:latin typeface="+mj-lt"/>
              </a:rPr>
              <a:t>C</a:t>
            </a:r>
            <a:r>
              <a:rPr lang="en-US" sz="2400" dirty="0" smtClean="0">
                <a:solidFill>
                  <a:schemeClr val="tx1"/>
                </a:solidFill>
                <a:latin typeface="+mj-lt"/>
              </a:rPr>
              <a:t>ollisions </a:t>
            </a:r>
            <a:r>
              <a:rPr lang="en-US" sz="2400" dirty="0" smtClean="0">
                <a:solidFill>
                  <a:schemeClr val="tx1"/>
                </a:solidFill>
                <a:latin typeface="+mj-lt"/>
                <a:ea typeface="Wingdings"/>
                <a:cs typeface="Wingdings"/>
                <a:sym typeface="Wingdings"/>
              </a:rPr>
              <a:t>, fatalities remain consistent</a:t>
            </a:r>
            <a:endParaRPr lang="en-US" sz="2400" dirty="0" smtClean="0">
              <a:solidFill>
                <a:schemeClr val="tx1"/>
              </a:solidFill>
              <a:latin typeface="+mj-lt"/>
            </a:endParaRPr>
          </a:p>
          <a:p>
            <a:pPr marL="342900" indent="-342900" algn="l">
              <a:buFont typeface="Arial" panose="020B0604020202020204" pitchFamily="34" charset="0"/>
              <a:buChar char="•"/>
            </a:pPr>
            <a:r>
              <a:rPr lang="en-US" sz="2400" dirty="0" smtClean="0">
                <a:solidFill>
                  <a:srgbClr val="000000"/>
                </a:solidFill>
                <a:latin typeface="+mj-lt"/>
              </a:rPr>
              <a:t>Bicycle collisions occur daytime, summer, dry conditions</a:t>
            </a:r>
          </a:p>
          <a:p>
            <a:pPr marL="342900" indent="-342900" algn="l">
              <a:buFont typeface="Arial" panose="020B0604020202020204" pitchFamily="34" charset="0"/>
              <a:buChar char="•"/>
            </a:pPr>
            <a:r>
              <a:rPr lang="en-US" sz="2400" dirty="0" smtClean="0">
                <a:solidFill>
                  <a:srgbClr val="000000"/>
                </a:solidFill>
                <a:latin typeface="+mj-lt"/>
              </a:rPr>
              <a:t>Many fatalities </a:t>
            </a:r>
            <a:r>
              <a:rPr lang="en-US" sz="2400" dirty="0">
                <a:solidFill>
                  <a:srgbClr val="000000"/>
                </a:solidFill>
                <a:latin typeface="+mj-lt"/>
              </a:rPr>
              <a:t>&amp; </a:t>
            </a:r>
            <a:r>
              <a:rPr lang="en-US" sz="2400" dirty="0" smtClean="0">
                <a:solidFill>
                  <a:srgbClr val="000000"/>
                </a:solidFill>
                <a:latin typeface="+mj-lt"/>
              </a:rPr>
              <a:t>severe </a:t>
            </a:r>
            <a:r>
              <a:rPr lang="en-US" sz="2400" dirty="0">
                <a:solidFill>
                  <a:srgbClr val="000000"/>
                </a:solidFill>
                <a:latin typeface="+mj-lt"/>
              </a:rPr>
              <a:t>i</a:t>
            </a:r>
            <a:r>
              <a:rPr lang="en-US" sz="2400" dirty="0" smtClean="0">
                <a:solidFill>
                  <a:srgbClr val="000000"/>
                </a:solidFill>
                <a:latin typeface="+mj-lt"/>
              </a:rPr>
              <a:t>njuries </a:t>
            </a:r>
            <a:r>
              <a:rPr lang="en-US" sz="2400" dirty="0">
                <a:solidFill>
                  <a:srgbClr val="000000"/>
                </a:solidFill>
                <a:latin typeface="+mj-lt"/>
              </a:rPr>
              <a:t>≠“hot spots</a:t>
            </a:r>
            <a:r>
              <a:rPr lang="en-US" sz="2400" dirty="0" smtClean="0">
                <a:solidFill>
                  <a:srgbClr val="000000"/>
                </a:solidFill>
                <a:latin typeface="+mj-lt"/>
              </a:rPr>
              <a:t>”</a:t>
            </a:r>
            <a:endParaRPr lang="en-US" sz="2400" dirty="0" smtClean="0">
              <a:solidFill>
                <a:schemeClr val="tx1"/>
              </a:solidFill>
              <a:latin typeface="+mj-lt"/>
            </a:endParaRPr>
          </a:p>
          <a:p>
            <a:pPr marL="342900" indent="-342900" algn="l">
              <a:buFont typeface="Arial" panose="020B0604020202020204" pitchFamily="34" charset="0"/>
              <a:buChar char="•"/>
            </a:pPr>
            <a:r>
              <a:rPr lang="en-US" sz="2400" dirty="0" smtClean="0">
                <a:solidFill>
                  <a:schemeClr val="tx1"/>
                </a:solidFill>
                <a:latin typeface="+mj-lt"/>
              </a:rPr>
              <a:t>Lack of surveillance data</a:t>
            </a:r>
          </a:p>
          <a:p>
            <a:pPr marL="342900" indent="-342900" algn="l">
              <a:buFont typeface="Arial" panose="020B0604020202020204" pitchFamily="34" charset="0"/>
              <a:buChar char="•"/>
            </a:pPr>
            <a:r>
              <a:rPr lang="en-US" sz="2400" dirty="0" smtClean="0">
                <a:solidFill>
                  <a:srgbClr val="000000"/>
                </a:solidFill>
                <a:latin typeface="+mj-lt"/>
              </a:rPr>
              <a:t>Underserved communities left out of current bicycle safety initiatives </a:t>
            </a:r>
          </a:p>
          <a:p>
            <a:endParaRPr lang="en-US" sz="1800" b="1" dirty="0" smtClean="0"/>
          </a:p>
        </p:txBody>
      </p:sp>
      <p:pic>
        <p:nvPicPr>
          <p:cNvPr id="4" name="Picture 3" descr="IMG_472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93700" y="3035300"/>
            <a:ext cx="4368800" cy="3276600"/>
          </a:xfrm>
          <a:prstGeom prst="rect">
            <a:avLst/>
          </a:prstGeom>
        </p:spPr>
      </p:pic>
      <p:sp>
        <p:nvSpPr>
          <p:cNvPr id="10" name="Title 9"/>
          <p:cNvSpPr>
            <a:spLocks noGrp="1"/>
          </p:cNvSpPr>
          <p:nvPr>
            <p:ph type="ctrTitle"/>
          </p:nvPr>
        </p:nvSpPr>
        <p:spPr>
          <a:xfrm>
            <a:off x="228600" y="1143000"/>
            <a:ext cx="8686800" cy="1452393"/>
          </a:xfrm>
        </p:spPr>
        <p:txBody>
          <a:bodyPr>
            <a:normAutofit/>
          </a:bodyPr>
          <a:lstStyle/>
          <a:p>
            <a:pPr algn="ctr"/>
            <a:r>
              <a:rPr lang="en-US" sz="4800" dirty="0" smtClean="0">
                <a:latin typeface="+mj-lt"/>
              </a:rPr>
              <a:t>KEY FINDINGS </a:t>
            </a:r>
            <a:r>
              <a:rPr lang="en-US" sz="2800" dirty="0"/>
              <a:t/>
            </a:r>
            <a:br>
              <a:rPr lang="en-US" sz="2800" dirty="0"/>
            </a:br>
            <a:endParaRPr lang="en-US" dirty="0"/>
          </a:p>
        </p:txBody>
      </p:sp>
      <p:pic>
        <p:nvPicPr>
          <p:cNvPr id="11" name="Picture 10" descr="http://apc.naccho.org/About/PublishingImages/SeattleKingLogo.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96610"/>
            <a:ext cx="2423439" cy="41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5"/>
          <a:stretch>
            <a:fillRect/>
          </a:stretch>
        </p:blipFill>
        <p:spPr>
          <a:xfrm>
            <a:off x="7391400" y="420410"/>
            <a:ext cx="1066800" cy="465125"/>
          </a:xfrm>
          <a:prstGeom prst="rect">
            <a:avLst/>
          </a:prstGeom>
        </p:spPr>
      </p:pic>
      <p:pic>
        <p:nvPicPr>
          <p:cNvPr id="13" name="Picture 12"/>
          <p:cNvPicPr>
            <a:picLocks noChangeAspect="1"/>
          </p:cNvPicPr>
          <p:nvPr/>
        </p:nvPicPr>
        <p:blipFill>
          <a:blip r:embed="rId6"/>
          <a:stretch>
            <a:fillRect/>
          </a:stretch>
        </p:blipFill>
        <p:spPr>
          <a:xfrm>
            <a:off x="8532832" y="286025"/>
            <a:ext cx="579417" cy="591585"/>
          </a:xfrm>
          <a:prstGeom prst="rect">
            <a:avLst/>
          </a:prstGeom>
        </p:spPr>
      </p:pic>
    </p:spTree>
    <p:extLst>
      <p:ext uri="{BB962C8B-B14F-4D97-AF65-F5344CB8AC3E}">
        <p14:creationId xmlns:p14="http://schemas.microsoft.com/office/powerpoint/2010/main" val="42063798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a:xfrm>
            <a:off x="533400" y="2438400"/>
            <a:ext cx="8458200" cy="4114800"/>
          </a:xfrm>
        </p:spPr>
        <p:txBody>
          <a:bodyPr>
            <a:noAutofit/>
          </a:bodyPr>
          <a:lstStyle/>
          <a:p>
            <a:pPr marL="457200" indent="-457200" algn="l">
              <a:buFont typeface="+mj-lt"/>
              <a:buAutoNum type="arabicPeriod"/>
            </a:pPr>
            <a:r>
              <a:rPr lang="en-US" sz="2400" dirty="0" smtClean="0">
                <a:solidFill>
                  <a:schemeClr val="tx1"/>
                </a:solidFill>
                <a:latin typeface="+mj-lt"/>
              </a:rPr>
              <a:t>Improve </a:t>
            </a:r>
            <a:r>
              <a:rPr lang="en-US" sz="2400" dirty="0">
                <a:solidFill>
                  <a:schemeClr val="tx1"/>
                </a:solidFill>
                <a:latin typeface="+mj-lt"/>
              </a:rPr>
              <a:t>t</a:t>
            </a:r>
            <a:r>
              <a:rPr lang="en-US" sz="2400" dirty="0" smtClean="0">
                <a:solidFill>
                  <a:schemeClr val="tx1"/>
                </a:solidFill>
                <a:latin typeface="+mj-lt"/>
              </a:rPr>
              <a:t>racking and surveillance</a:t>
            </a:r>
          </a:p>
          <a:p>
            <a:pPr marL="457200" indent="-457200" algn="l">
              <a:buFont typeface="+mj-lt"/>
              <a:buAutoNum type="arabicPeriod"/>
            </a:pPr>
            <a:r>
              <a:rPr lang="en-US" sz="2400" dirty="0" smtClean="0">
                <a:solidFill>
                  <a:schemeClr val="tx1"/>
                </a:solidFill>
                <a:latin typeface="+mj-lt"/>
              </a:rPr>
              <a:t>Increase </a:t>
            </a:r>
            <a:r>
              <a:rPr lang="en-US" sz="2400" dirty="0">
                <a:solidFill>
                  <a:schemeClr val="tx1"/>
                </a:solidFill>
                <a:latin typeface="+mj-lt"/>
              </a:rPr>
              <a:t>c</a:t>
            </a:r>
            <a:r>
              <a:rPr lang="en-US" sz="2400" dirty="0" smtClean="0">
                <a:solidFill>
                  <a:schemeClr val="tx1"/>
                </a:solidFill>
                <a:latin typeface="+mj-lt"/>
              </a:rPr>
              <a:t>ommunication, </a:t>
            </a:r>
            <a:r>
              <a:rPr lang="en-US" sz="2400" dirty="0">
                <a:solidFill>
                  <a:schemeClr val="tx1"/>
                </a:solidFill>
                <a:latin typeface="+mj-lt"/>
              </a:rPr>
              <a:t>c</a:t>
            </a:r>
            <a:r>
              <a:rPr lang="en-US" sz="2400" dirty="0" smtClean="0">
                <a:solidFill>
                  <a:schemeClr val="tx1"/>
                </a:solidFill>
                <a:latin typeface="+mj-lt"/>
              </a:rPr>
              <a:t>ollaboration and </a:t>
            </a:r>
            <a:r>
              <a:rPr lang="en-US" sz="2400" dirty="0">
                <a:solidFill>
                  <a:schemeClr val="tx1"/>
                </a:solidFill>
                <a:latin typeface="+mj-lt"/>
              </a:rPr>
              <a:t>i</a:t>
            </a:r>
            <a:r>
              <a:rPr lang="en-US" sz="2400" dirty="0" smtClean="0">
                <a:solidFill>
                  <a:schemeClr val="tx1"/>
                </a:solidFill>
                <a:latin typeface="+mj-lt"/>
              </a:rPr>
              <a:t>nformation sharing</a:t>
            </a:r>
          </a:p>
          <a:p>
            <a:pPr marL="457200" indent="-457200" algn="l">
              <a:buFont typeface="+mj-lt"/>
              <a:buAutoNum type="arabicPeriod"/>
            </a:pPr>
            <a:r>
              <a:rPr lang="en-US" sz="2400" dirty="0" smtClean="0">
                <a:solidFill>
                  <a:schemeClr val="tx1"/>
                </a:solidFill>
                <a:latin typeface="+mj-lt"/>
              </a:rPr>
              <a:t>Continue </a:t>
            </a:r>
            <a:r>
              <a:rPr lang="en-US" sz="2400" dirty="0">
                <a:solidFill>
                  <a:schemeClr val="tx1"/>
                </a:solidFill>
                <a:latin typeface="+mj-lt"/>
              </a:rPr>
              <a:t>f</a:t>
            </a:r>
            <a:r>
              <a:rPr lang="en-US" sz="2400" dirty="0" smtClean="0">
                <a:solidFill>
                  <a:schemeClr val="tx1"/>
                </a:solidFill>
                <a:latin typeface="+mj-lt"/>
              </a:rPr>
              <a:t>ostering community education, awareness, and engagement</a:t>
            </a:r>
          </a:p>
          <a:p>
            <a:pPr marL="457200" indent="-457200" algn="l">
              <a:buFont typeface="+mj-lt"/>
              <a:buAutoNum type="arabicPeriod"/>
            </a:pPr>
            <a:r>
              <a:rPr lang="en-US" sz="2400" dirty="0" smtClean="0">
                <a:solidFill>
                  <a:schemeClr val="tx1"/>
                </a:solidFill>
                <a:latin typeface="+mj-lt"/>
              </a:rPr>
              <a:t>Promote education and policy legislative initiatives to improve bicycle safety</a:t>
            </a:r>
            <a:endParaRPr lang="en-US" sz="2400" dirty="0">
              <a:solidFill>
                <a:schemeClr val="tx1"/>
              </a:solidFill>
              <a:latin typeface="+mj-lt"/>
            </a:endParaRPr>
          </a:p>
          <a:p>
            <a:pPr algn="l"/>
            <a:endParaRPr lang="en-US" dirty="0" smtClean="0">
              <a:solidFill>
                <a:srgbClr val="000000"/>
              </a:solidFill>
              <a:latin typeface="+mj-lt"/>
            </a:endParaRPr>
          </a:p>
          <a:p>
            <a:pPr marL="742950" lvl="1" indent="-285750" algn="l">
              <a:buFont typeface="Arial"/>
              <a:buChar char="•"/>
            </a:pPr>
            <a:endParaRPr lang="en-US" sz="1800" dirty="0" smtClean="0">
              <a:solidFill>
                <a:srgbClr val="000000"/>
              </a:solidFill>
            </a:endParaRPr>
          </a:p>
          <a:p>
            <a:endParaRPr lang="en-US" sz="1800" b="1" dirty="0" smtClean="0"/>
          </a:p>
        </p:txBody>
      </p:sp>
      <p:sp>
        <p:nvSpPr>
          <p:cNvPr id="10" name="Title 9"/>
          <p:cNvSpPr>
            <a:spLocks noGrp="1"/>
          </p:cNvSpPr>
          <p:nvPr>
            <p:ph type="ctrTitle"/>
          </p:nvPr>
        </p:nvSpPr>
        <p:spPr>
          <a:xfrm>
            <a:off x="228600" y="838200"/>
            <a:ext cx="8686800" cy="1452393"/>
          </a:xfrm>
        </p:spPr>
        <p:txBody>
          <a:bodyPr>
            <a:normAutofit/>
          </a:bodyPr>
          <a:lstStyle/>
          <a:p>
            <a:pPr algn="ctr"/>
            <a:r>
              <a:rPr lang="en-US" sz="4800" dirty="0" smtClean="0">
                <a:latin typeface="+mj-lt"/>
              </a:rPr>
              <a:t>RECOMMENDATIONS </a:t>
            </a:r>
            <a:r>
              <a:rPr lang="en-US" sz="2800" dirty="0"/>
              <a:t/>
            </a:r>
            <a:br>
              <a:rPr lang="en-US" sz="2800" dirty="0"/>
            </a:br>
            <a:endParaRPr lang="en-US" dirty="0"/>
          </a:p>
        </p:txBody>
      </p:sp>
      <p:pic>
        <p:nvPicPr>
          <p:cNvPr id="11" name="Picture 10" descr="http://apc.naccho.org/About/PublishingImages/SeattleKing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496610"/>
            <a:ext cx="2423439" cy="41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a:stretch>
            <a:fillRect/>
          </a:stretch>
        </p:blipFill>
        <p:spPr>
          <a:xfrm>
            <a:off x="7391400" y="420410"/>
            <a:ext cx="1066800" cy="465125"/>
          </a:xfrm>
          <a:prstGeom prst="rect">
            <a:avLst/>
          </a:prstGeom>
        </p:spPr>
      </p:pic>
      <p:pic>
        <p:nvPicPr>
          <p:cNvPr id="13" name="Picture 12"/>
          <p:cNvPicPr>
            <a:picLocks noChangeAspect="1"/>
          </p:cNvPicPr>
          <p:nvPr/>
        </p:nvPicPr>
        <p:blipFill>
          <a:blip r:embed="rId5"/>
          <a:stretch>
            <a:fillRect/>
          </a:stretch>
        </p:blipFill>
        <p:spPr>
          <a:xfrm>
            <a:off x="8532832" y="286025"/>
            <a:ext cx="579417" cy="591585"/>
          </a:xfrm>
          <a:prstGeom prst="rect">
            <a:avLst/>
          </a:prstGeom>
        </p:spPr>
      </p:pic>
    </p:spTree>
    <p:extLst>
      <p:ext uri="{BB962C8B-B14F-4D97-AF65-F5344CB8AC3E}">
        <p14:creationId xmlns:p14="http://schemas.microsoft.com/office/powerpoint/2010/main" val="111650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5867" y="1143000"/>
            <a:ext cx="8229600" cy="1200329"/>
          </a:xfrm>
          <a:prstGeom prst="rect">
            <a:avLst/>
          </a:prstGeom>
          <a:noFill/>
        </p:spPr>
        <p:txBody>
          <a:bodyPr wrap="square" rtlCol="0">
            <a:spAutoFit/>
          </a:bodyPr>
          <a:lstStyle/>
          <a:p>
            <a:pPr algn="ctr"/>
            <a:r>
              <a:rPr lang="en-US" sz="7200" b="1" dirty="0" smtClean="0"/>
              <a:t>Thank You!</a:t>
            </a:r>
            <a:endParaRPr lang="en-US" sz="7200" b="1" dirty="0"/>
          </a:p>
        </p:txBody>
      </p:sp>
      <p:pic>
        <p:nvPicPr>
          <p:cNvPr id="7" name="Picture 6"/>
          <p:cNvPicPr>
            <a:picLocks noChangeAspect="1"/>
          </p:cNvPicPr>
          <p:nvPr/>
        </p:nvPicPr>
        <p:blipFill>
          <a:blip r:embed="rId3"/>
          <a:stretch>
            <a:fillRect/>
          </a:stretch>
        </p:blipFill>
        <p:spPr>
          <a:xfrm>
            <a:off x="3581400" y="3048000"/>
            <a:ext cx="1905000" cy="989183"/>
          </a:xfrm>
          <a:prstGeom prst="rect">
            <a:avLst/>
          </a:prstGeom>
        </p:spPr>
      </p:pic>
      <p:pic>
        <p:nvPicPr>
          <p:cNvPr id="8" name="Picture 7"/>
          <p:cNvPicPr>
            <a:picLocks noChangeAspect="1"/>
          </p:cNvPicPr>
          <p:nvPr/>
        </p:nvPicPr>
        <p:blipFill>
          <a:blip r:embed="rId4"/>
          <a:stretch>
            <a:fillRect/>
          </a:stretch>
        </p:blipFill>
        <p:spPr>
          <a:xfrm>
            <a:off x="7696200" y="4953000"/>
            <a:ext cx="1219200" cy="1244803"/>
          </a:xfrm>
          <a:prstGeom prst="rect">
            <a:avLst/>
          </a:prstGeom>
        </p:spPr>
      </p:pic>
      <p:pic>
        <p:nvPicPr>
          <p:cNvPr id="9" name="Picture 8"/>
          <p:cNvPicPr>
            <a:picLocks noChangeAspect="1"/>
          </p:cNvPicPr>
          <p:nvPr/>
        </p:nvPicPr>
        <p:blipFill>
          <a:blip r:embed="rId5"/>
          <a:stretch>
            <a:fillRect/>
          </a:stretch>
        </p:blipFill>
        <p:spPr>
          <a:xfrm>
            <a:off x="609600" y="5176520"/>
            <a:ext cx="4876800" cy="1148080"/>
          </a:xfrm>
          <a:prstGeom prst="rect">
            <a:avLst/>
          </a:prstGeom>
        </p:spPr>
      </p:pic>
      <p:pic>
        <p:nvPicPr>
          <p:cNvPr id="12" name="Picture 11"/>
          <p:cNvPicPr>
            <a:picLocks noChangeAspect="1"/>
          </p:cNvPicPr>
          <p:nvPr/>
        </p:nvPicPr>
        <p:blipFill>
          <a:blip r:embed="rId6"/>
          <a:stretch>
            <a:fillRect/>
          </a:stretch>
        </p:blipFill>
        <p:spPr>
          <a:xfrm>
            <a:off x="7461764" y="3212099"/>
            <a:ext cx="1464522" cy="1650167"/>
          </a:xfrm>
          <a:prstGeom prst="rect">
            <a:avLst/>
          </a:prstGeom>
        </p:spPr>
      </p:pic>
      <p:pic>
        <p:nvPicPr>
          <p:cNvPr id="11" name="Picture 4" descr="http://apc.naccho.org/About/PublishingImages/SeattleKingLogo.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4290934"/>
            <a:ext cx="4724400" cy="814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8"/>
          <a:stretch>
            <a:fillRect/>
          </a:stretch>
        </p:blipFill>
        <p:spPr>
          <a:xfrm>
            <a:off x="690663" y="3040062"/>
            <a:ext cx="2814537" cy="1227138"/>
          </a:xfrm>
          <a:prstGeom prst="rect">
            <a:avLst/>
          </a:prstGeom>
        </p:spPr>
      </p:pic>
      <p:pic>
        <p:nvPicPr>
          <p:cNvPr id="2" name="Picture 1"/>
          <p:cNvPicPr>
            <a:picLocks noChangeAspect="1"/>
          </p:cNvPicPr>
          <p:nvPr/>
        </p:nvPicPr>
        <p:blipFill>
          <a:blip r:embed="rId9"/>
          <a:stretch>
            <a:fillRect/>
          </a:stretch>
        </p:blipFill>
        <p:spPr>
          <a:xfrm>
            <a:off x="5562600" y="3429000"/>
            <a:ext cx="1938663" cy="1752600"/>
          </a:xfrm>
          <a:prstGeom prst="rect">
            <a:avLst/>
          </a:prstGeom>
        </p:spPr>
      </p:pic>
      <p:pic>
        <p:nvPicPr>
          <p:cNvPr id="4" name="Picture 3"/>
          <p:cNvPicPr>
            <a:picLocks noChangeAspect="1"/>
          </p:cNvPicPr>
          <p:nvPr/>
        </p:nvPicPr>
        <p:blipFill>
          <a:blip r:embed="rId10"/>
          <a:stretch>
            <a:fillRect/>
          </a:stretch>
        </p:blipFill>
        <p:spPr>
          <a:xfrm>
            <a:off x="5562600" y="5410200"/>
            <a:ext cx="1981200" cy="792480"/>
          </a:xfrm>
          <a:prstGeom prst="rect">
            <a:avLst/>
          </a:prstGeom>
        </p:spPr>
      </p:pic>
    </p:spTree>
    <p:extLst>
      <p:ext uri="{BB962C8B-B14F-4D97-AF65-F5344CB8AC3E}">
        <p14:creationId xmlns:p14="http://schemas.microsoft.com/office/powerpoint/2010/main" val="10705350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874.JPG"/>
          <p:cNvPicPr>
            <a:picLocks noChangeAspect="1"/>
          </p:cNvPicPr>
          <p:nvPr/>
        </p:nvPicPr>
        <p:blipFill>
          <a:blip r:embed="rId3" cstate="print">
            <a:alphaModFix amt="8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4114800" y="3124200"/>
            <a:ext cx="4953000" cy="1323439"/>
          </a:xfrm>
          <a:prstGeom prst="rect">
            <a:avLst/>
          </a:prstGeom>
        </p:spPr>
        <p:txBody>
          <a:bodyPr wrap="square">
            <a:spAutoFit/>
          </a:bodyPr>
          <a:lstStyle/>
          <a:p>
            <a:r>
              <a:rPr lang="en-US" sz="2000" b="1" dirty="0" smtClean="0">
                <a:solidFill>
                  <a:schemeClr val="bg1"/>
                </a:solidFill>
                <a:latin typeface="+mj-lt"/>
                <a:ea typeface="+mj-ea"/>
                <a:cs typeface="Arial" pitchFamily="34" charset="0"/>
              </a:rPr>
              <a:t>CONTACT INFORMATION:</a:t>
            </a:r>
          </a:p>
          <a:p>
            <a:r>
              <a:rPr lang="en-US" sz="2000" b="1" dirty="0" smtClean="0">
                <a:solidFill>
                  <a:schemeClr val="bg1"/>
                </a:solidFill>
                <a:latin typeface="+mj-lt"/>
                <a:ea typeface="+mj-ea"/>
                <a:cs typeface="Arial" pitchFamily="34" charset="0"/>
              </a:rPr>
              <a:t>Christina </a:t>
            </a:r>
            <a:r>
              <a:rPr lang="en-US" sz="2000" b="1" dirty="0">
                <a:solidFill>
                  <a:schemeClr val="bg1"/>
                </a:solidFill>
                <a:latin typeface="+mj-lt"/>
                <a:ea typeface="+mj-ea"/>
                <a:cs typeface="Arial" pitchFamily="34" charset="0"/>
              </a:rPr>
              <a:t>Yantsides, </a:t>
            </a:r>
            <a:r>
              <a:rPr lang="en-US" sz="2000" b="1" dirty="0" smtClean="0">
                <a:solidFill>
                  <a:schemeClr val="bg1"/>
                </a:solidFill>
                <a:latin typeface="+mj-lt"/>
                <a:ea typeface="+mj-ea"/>
                <a:cs typeface="Arial" pitchFamily="34" charset="0"/>
              </a:rPr>
              <a:t>MPH</a:t>
            </a:r>
            <a:r>
              <a:rPr lang="en-US" sz="2000" dirty="0">
                <a:solidFill>
                  <a:schemeClr val="bg1"/>
                </a:solidFill>
                <a:latin typeface="+mj-lt"/>
                <a:ea typeface="+mj-ea"/>
                <a:cs typeface="Arial" pitchFamily="34" charset="0"/>
              </a:rPr>
              <a:t/>
            </a:r>
            <a:br>
              <a:rPr lang="en-US" sz="2000" dirty="0">
                <a:solidFill>
                  <a:schemeClr val="bg1"/>
                </a:solidFill>
                <a:latin typeface="+mj-lt"/>
                <a:ea typeface="+mj-ea"/>
                <a:cs typeface="Arial" pitchFamily="34" charset="0"/>
              </a:rPr>
            </a:br>
            <a:r>
              <a:rPr lang="en-US" sz="2000" b="1" dirty="0" smtClean="0">
                <a:solidFill>
                  <a:schemeClr val="bg1"/>
                </a:solidFill>
                <a:latin typeface="+mj-lt"/>
                <a:ea typeface="+mj-ea"/>
                <a:cs typeface="Arial" pitchFamily="34" charset="0"/>
              </a:rPr>
              <a:t>christina.yantsides@kingcounty.gov</a:t>
            </a:r>
            <a:br>
              <a:rPr lang="en-US" sz="2000" b="1" dirty="0" smtClean="0">
                <a:solidFill>
                  <a:schemeClr val="bg1"/>
                </a:solidFill>
                <a:latin typeface="+mj-lt"/>
                <a:ea typeface="+mj-ea"/>
                <a:cs typeface="Arial" pitchFamily="34" charset="0"/>
              </a:rPr>
            </a:br>
            <a:endParaRPr lang="en-US" sz="2000" b="1" dirty="0">
              <a:solidFill>
                <a:schemeClr val="tx2"/>
              </a:solidFill>
              <a:latin typeface="+mj-lt"/>
              <a:ea typeface="+mj-ea"/>
              <a:cs typeface="Arial" pitchFamily="34" charset="0"/>
            </a:endParaRPr>
          </a:p>
        </p:txBody>
      </p:sp>
      <p:sp>
        <p:nvSpPr>
          <p:cNvPr id="2" name="Title 1"/>
          <p:cNvSpPr>
            <a:spLocks noGrp="1"/>
          </p:cNvSpPr>
          <p:nvPr>
            <p:ph type="title"/>
          </p:nvPr>
        </p:nvSpPr>
        <p:spPr>
          <a:xfrm>
            <a:off x="381000" y="1"/>
            <a:ext cx="8229600" cy="1084007"/>
          </a:xfrm>
        </p:spPr>
        <p:txBody>
          <a:bodyPr>
            <a:normAutofit/>
          </a:bodyPr>
          <a:lstStyle/>
          <a:p>
            <a:pPr algn="ctr"/>
            <a:r>
              <a:rPr lang="en-US" sz="4400" b="1" dirty="0" smtClean="0">
                <a:latin typeface="+mn-lt"/>
              </a:rPr>
              <a:t>Questions? Comments!</a:t>
            </a:r>
            <a:endParaRPr lang="en-US" sz="4400" b="1" dirty="0">
              <a:latin typeface="+mn-lt"/>
            </a:endParaRPr>
          </a:p>
        </p:txBody>
      </p:sp>
    </p:spTree>
    <p:extLst>
      <p:ext uri="{BB962C8B-B14F-4D97-AF65-F5344CB8AC3E}">
        <p14:creationId xmlns:p14="http://schemas.microsoft.com/office/powerpoint/2010/main" val="19812021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a:xfrm>
            <a:off x="38100" y="2514600"/>
            <a:ext cx="7810500" cy="3048000"/>
          </a:xfrm>
        </p:spPr>
        <p:txBody>
          <a:bodyPr>
            <a:normAutofit/>
          </a:bodyPr>
          <a:lstStyle/>
          <a:p>
            <a:pPr marL="342900" indent="-342900" algn="l">
              <a:buFont typeface="Arial"/>
              <a:buChar char="•"/>
            </a:pPr>
            <a:r>
              <a:rPr lang="en-US" sz="3200" dirty="0">
                <a:solidFill>
                  <a:schemeClr val="tx2">
                    <a:lumMod val="50000"/>
                  </a:schemeClr>
                </a:solidFill>
                <a:latin typeface="+mj-lt"/>
              </a:rPr>
              <a:t>Bicycle Injuries and Deaths </a:t>
            </a:r>
            <a:r>
              <a:rPr lang="en-US" sz="3200" dirty="0">
                <a:solidFill>
                  <a:schemeClr val="tx2">
                    <a:lumMod val="50000"/>
                  </a:schemeClr>
                </a:solidFill>
                <a:latin typeface="+mj-lt"/>
                <a:sym typeface="Wingdings"/>
              </a:rPr>
              <a:t></a:t>
            </a:r>
            <a:r>
              <a:rPr lang="en-US" sz="3200" dirty="0">
                <a:solidFill>
                  <a:schemeClr val="tx2">
                    <a:lumMod val="50000"/>
                  </a:schemeClr>
                </a:solidFill>
                <a:latin typeface="+mj-lt"/>
              </a:rPr>
              <a:t> in US</a:t>
            </a:r>
          </a:p>
          <a:p>
            <a:pPr marL="342900" indent="-342900" algn="l">
              <a:buFont typeface="Arial"/>
              <a:buChar char="•"/>
            </a:pPr>
            <a:r>
              <a:rPr lang="en-US" sz="3200" dirty="0" smtClean="0">
                <a:solidFill>
                  <a:schemeClr val="tx2">
                    <a:lumMod val="50000"/>
                  </a:schemeClr>
                </a:solidFill>
                <a:latin typeface="+mj-lt"/>
              </a:rPr>
              <a:t>Bicycling </a:t>
            </a:r>
            <a:r>
              <a:rPr lang="en-US" sz="3200" dirty="0">
                <a:solidFill>
                  <a:schemeClr val="tx2">
                    <a:lumMod val="50000"/>
                  </a:schemeClr>
                </a:solidFill>
                <a:latin typeface="+mj-lt"/>
              </a:rPr>
              <a:t>benefits: health, economic, social, environmental</a:t>
            </a:r>
          </a:p>
          <a:p>
            <a:pPr marL="342900" indent="-342900" algn="l">
              <a:buFont typeface="Arial"/>
              <a:buChar char="•"/>
            </a:pPr>
            <a:r>
              <a:rPr lang="en-US" sz="3200" dirty="0">
                <a:solidFill>
                  <a:schemeClr val="tx2">
                    <a:lumMod val="50000"/>
                  </a:schemeClr>
                </a:solidFill>
                <a:latin typeface="+mj-lt"/>
              </a:rPr>
              <a:t>Alignment with </a:t>
            </a:r>
            <a:r>
              <a:rPr lang="en-US" sz="3200" dirty="0" smtClean="0">
                <a:solidFill>
                  <a:schemeClr val="tx2">
                    <a:lumMod val="50000"/>
                  </a:schemeClr>
                </a:solidFill>
                <a:latin typeface="+mj-lt"/>
              </a:rPr>
              <a:t>Traffic Safety Initiatives</a:t>
            </a:r>
          </a:p>
          <a:p>
            <a:pPr marL="800100" lvl="1" indent="-342900" algn="l">
              <a:buFont typeface="Arial"/>
              <a:buChar char="•"/>
            </a:pPr>
            <a:r>
              <a:rPr lang="en-US" sz="3200" dirty="0" smtClean="0">
                <a:solidFill>
                  <a:schemeClr val="tx2">
                    <a:lumMod val="50000"/>
                  </a:schemeClr>
                </a:solidFill>
                <a:latin typeface="+mj-lt"/>
              </a:rPr>
              <a:t>WA State and Seattle Target Zero</a:t>
            </a:r>
            <a:endParaRPr lang="en-US" sz="3200" dirty="0">
              <a:solidFill>
                <a:schemeClr val="tx2">
                  <a:lumMod val="50000"/>
                </a:schemeClr>
              </a:solidFill>
              <a:latin typeface="+mj-lt"/>
            </a:endParaRPr>
          </a:p>
        </p:txBody>
      </p:sp>
      <p:sp>
        <p:nvSpPr>
          <p:cNvPr id="3" name="Title 2"/>
          <p:cNvSpPr>
            <a:spLocks noGrp="1"/>
          </p:cNvSpPr>
          <p:nvPr>
            <p:ph type="ctrTitle"/>
          </p:nvPr>
        </p:nvSpPr>
        <p:spPr>
          <a:xfrm>
            <a:off x="152400" y="909809"/>
            <a:ext cx="8839200" cy="1452393"/>
          </a:xfrm>
        </p:spPr>
        <p:txBody>
          <a:bodyPr>
            <a:normAutofit/>
          </a:bodyPr>
          <a:lstStyle/>
          <a:p>
            <a:pPr algn="ctr"/>
            <a:r>
              <a:rPr lang="en-US" sz="4800" dirty="0" smtClean="0">
                <a:latin typeface="+mj-lt"/>
              </a:rPr>
              <a:t>BACKGROUND</a:t>
            </a:r>
            <a:endParaRPr lang="en-US" sz="4800" dirty="0">
              <a:latin typeface="+mj-lt"/>
            </a:endParaRPr>
          </a:p>
        </p:txBody>
      </p:sp>
      <p:pic>
        <p:nvPicPr>
          <p:cNvPr id="12" name="Picture 11" descr="http://apc.naccho.org/About/PublishingImages/SeattleKing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515385"/>
            <a:ext cx="2423439" cy="41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stretch>
            <a:fillRect/>
          </a:stretch>
        </p:blipFill>
        <p:spPr>
          <a:xfrm>
            <a:off x="7391400" y="439185"/>
            <a:ext cx="1066800" cy="465125"/>
          </a:xfrm>
          <a:prstGeom prst="rect">
            <a:avLst/>
          </a:prstGeom>
        </p:spPr>
      </p:pic>
      <p:pic>
        <p:nvPicPr>
          <p:cNvPr id="14" name="Picture 13"/>
          <p:cNvPicPr>
            <a:picLocks noChangeAspect="1"/>
          </p:cNvPicPr>
          <p:nvPr/>
        </p:nvPicPr>
        <p:blipFill>
          <a:blip r:embed="rId5"/>
          <a:stretch>
            <a:fillRect/>
          </a:stretch>
        </p:blipFill>
        <p:spPr>
          <a:xfrm>
            <a:off x="8532832" y="304800"/>
            <a:ext cx="579417" cy="591585"/>
          </a:xfrm>
          <a:prstGeom prst="rect">
            <a:avLst/>
          </a:prstGeom>
        </p:spPr>
      </p:pic>
    </p:spTree>
    <p:extLst>
      <p:ext uri="{BB962C8B-B14F-4D97-AF65-F5344CB8AC3E}">
        <p14:creationId xmlns:p14="http://schemas.microsoft.com/office/powerpoint/2010/main" val="25799463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a:xfrm>
            <a:off x="63500" y="2743200"/>
            <a:ext cx="9067800" cy="2438400"/>
          </a:xfrm>
        </p:spPr>
        <p:txBody>
          <a:bodyPr>
            <a:normAutofit/>
          </a:bodyPr>
          <a:lstStyle/>
          <a:p>
            <a:pPr marL="457200" indent="-457200" algn="l">
              <a:buFont typeface="Wingdings" charset="2"/>
              <a:buChar char="u"/>
            </a:pPr>
            <a:r>
              <a:rPr lang="en-US" sz="2800" dirty="0" smtClean="0">
                <a:solidFill>
                  <a:schemeClr val="tx1"/>
                </a:solidFill>
                <a:latin typeface="+mn-lt"/>
              </a:rPr>
              <a:t>To </a:t>
            </a:r>
            <a:r>
              <a:rPr lang="en-US" sz="2800" dirty="0">
                <a:solidFill>
                  <a:schemeClr val="tx1"/>
                </a:solidFill>
                <a:latin typeface="+mn-lt"/>
              </a:rPr>
              <a:t>gain </a:t>
            </a:r>
            <a:r>
              <a:rPr lang="en-US" sz="2800" dirty="0" smtClean="0">
                <a:solidFill>
                  <a:schemeClr val="tx1"/>
                </a:solidFill>
                <a:latin typeface="+mn-lt"/>
              </a:rPr>
              <a:t>a </a:t>
            </a:r>
            <a:r>
              <a:rPr lang="en-US" sz="2800" dirty="0">
                <a:solidFill>
                  <a:schemeClr val="tx1"/>
                </a:solidFill>
                <a:latin typeface="+mn-lt"/>
              </a:rPr>
              <a:t>greater understanding of the causes of </a:t>
            </a:r>
            <a:r>
              <a:rPr lang="en-US" sz="2800" dirty="0" smtClean="0">
                <a:solidFill>
                  <a:schemeClr val="tx1"/>
                </a:solidFill>
                <a:latin typeface="+mn-lt"/>
              </a:rPr>
              <a:t>bicycle-related </a:t>
            </a:r>
            <a:r>
              <a:rPr lang="en-US" sz="2800" dirty="0">
                <a:solidFill>
                  <a:schemeClr val="tx1"/>
                </a:solidFill>
                <a:latin typeface="+mn-lt"/>
              </a:rPr>
              <a:t>injuries and </a:t>
            </a:r>
            <a:r>
              <a:rPr lang="en-US" sz="2800" dirty="0" smtClean="0">
                <a:solidFill>
                  <a:schemeClr val="tx1"/>
                </a:solidFill>
                <a:latin typeface="+mn-lt"/>
              </a:rPr>
              <a:t>fatalities in Seattle, to develop recommendations to promote bicycle safety and equity. </a:t>
            </a:r>
            <a:endParaRPr lang="en-US" sz="2800" dirty="0">
              <a:latin typeface="+mn-lt"/>
            </a:endParaRPr>
          </a:p>
        </p:txBody>
      </p:sp>
      <p:sp>
        <p:nvSpPr>
          <p:cNvPr id="3" name="Title 2"/>
          <p:cNvSpPr>
            <a:spLocks noGrp="1"/>
          </p:cNvSpPr>
          <p:nvPr>
            <p:ph type="ctrTitle"/>
          </p:nvPr>
        </p:nvSpPr>
        <p:spPr>
          <a:xfrm>
            <a:off x="152400" y="909809"/>
            <a:ext cx="8839200" cy="1452393"/>
          </a:xfrm>
        </p:spPr>
        <p:txBody>
          <a:bodyPr>
            <a:normAutofit/>
          </a:bodyPr>
          <a:lstStyle/>
          <a:p>
            <a:pPr algn="ctr"/>
            <a:r>
              <a:rPr lang="en-US" sz="4800" dirty="0" smtClean="0">
                <a:latin typeface="+mj-lt"/>
              </a:rPr>
              <a:t>OBJECTIVE</a:t>
            </a:r>
            <a:endParaRPr lang="en-US" sz="4800" dirty="0">
              <a:latin typeface="+mj-lt"/>
            </a:endParaRPr>
          </a:p>
        </p:txBody>
      </p:sp>
      <p:pic>
        <p:nvPicPr>
          <p:cNvPr id="12" name="Picture 11" descr="http://apc.naccho.org/About/PublishingImages/SeattleKing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515385"/>
            <a:ext cx="2423439" cy="41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stretch>
            <a:fillRect/>
          </a:stretch>
        </p:blipFill>
        <p:spPr>
          <a:xfrm>
            <a:off x="7391400" y="439185"/>
            <a:ext cx="1066800" cy="465125"/>
          </a:xfrm>
          <a:prstGeom prst="rect">
            <a:avLst/>
          </a:prstGeom>
        </p:spPr>
      </p:pic>
      <p:pic>
        <p:nvPicPr>
          <p:cNvPr id="14" name="Picture 13"/>
          <p:cNvPicPr>
            <a:picLocks noChangeAspect="1"/>
          </p:cNvPicPr>
          <p:nvPr/>
        </p:nvPicPr>
        <p:blipFill>
          <a:blip r:embed="rId5"/>
          <a:stretch>
            <a:fillRect/>
          </a:stretch>
        </p:blipFill>
        <p:spPr>
          <a:xfrm>
            <a:off x="8532832" y="304800"/>
            <a:ext cx="579417" cy="591585"/>
          </a:xfrm>
          <a:prstGeom prst="rect">
            <a:avLst/>
          </a:prstGeom>
        </p:spPr>
      </p:pic>
      <p:pic>
        <p:nvPicPr>
          <p:cNvPr id="8" name="Picture 7"/>
          <p:cNvPicPr>
            <a:picLocks noChangeAspect="1"/>
          </p:cNvPicPr>
          <p:nvPr/>
        </p:nvPicPr>
        <p:blipFill>
          <a:blip r:embed="rId6"/>
          <a:stretch>
            <a:fillRect/>
          </a:stretch>
        </p:blipFill>
        <p:spPr>
          <a:xfrm>
            <a:off x="5943600" y="4419600"/>
            <a:ext cx="3200400" cy="2133600"/>
          </a:xfrm>
          <a:prstGeom prst="rect">
            <a:avLst/>
          </a:prstGeom>
        </p:spPr>
      </p:pic>
    </p:spTree>
    <p:extLst>
      <p:ext uri="{BB962C8B-B14F-4D97-AF65-F5344CB8AC3E}">
        <p14:creationId xmlns:p14="http://schemas.microsoft.com/office/powerpoint/2010/main" val="31711794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a:xfrm>
            <a:off x="139700" y="2362200"/>
            <a:ext cx="8991600" cy="4114800"/>
          </a:xfrm>
        </p:spPr>
        <p:txBody>
          <a:bodyPr>
            <a:noAutofit/>
          </a:bodyPr>
          <a:lstStyle/>
          <a:p>
            <a:pPr marL="342900" indent="-342900" algn="l">
              <a:buFont typeface="Arial"/>
              <a:buChar char="•"/>
            </a:pPr>
            <a:r>
              <a:rPr lang="en-US" sz="2400" dirty="0" smtClean="0">
                <a:solidFill>
                  <a:schemeClr val="tx1"/>
                </a:solidFill>
                <a:latin typeface="+mj-lt"/>
              </a:rPr>
              <a:t>GIS Mapping of Bicycle-Related Collisions</a:t>
            </a:r>
          </a:p>
          <a:p>
            <a:pPr marL="342900" indent="-342900" algn="l">
              <a:buFont typeface="Arial"/>
              <a:buChar char="•"/>
            </a:pPr>
            <a:r>
              <a:rPr lang="en-US" sz="2400" dirty="0" smtClean="0">
                <a:solidFill>
                  <a:schemeClr val="tx1"/>
                </a:solidFill>
                <a:latin typeface="+mj-lt"/>
              </a:rPr>
              <a:t>SDOT Bicycle Data: January 2010- December 2014</a:t>
            </a:r>
          </a:p>
          <a:p>
            <a:pPr marL="800100" lvl="1" indent="-342900" algn="l">
              <a:buFont typeface="Arial"/>
              <a:buChar char="•"/>
            </a:pPr>
            <a:r>
              <a:rPr lang="en-US" sz="2400" dirty="0" smtClean="0">
                <a:solidFill>
                  <a:schemeClr val="tx1"/>
                </a:solidFill>
                <a:latin typeface="+mj-lt"/>
              </a:rPr>
              <a:t>Descriptive </a:t>
            </a:r>
            <a:r>
              <a:rPr lang="en-US" sz="2400" dirty="0">
                <a:solidFill>
                  <a:schemeClr val="tx1"/>
                </a:solidFill>
                <a:latin typeface="+mj-lt"/>
              </a:rPr>
              <a:t>d</a:t>
            </a:r>
            <a:r>
              <a:rPr lang="en-US" sz="2400" dirty="0" smtClean="0">
                <a:solidFill>
                  <a:schemeClr val="tx1"/>
                </a:solidFill>
                <a:latin typeface="+mj-lt"/>
              </a:rPr>
              <a:t>ata analysis</a:t>
            </a:r>
            <a:endParaRPr lang="en-US" sz="2400" dirty="0">
              <a:solidFill>
                <a:schemeClr val="tx1"/>
              </a:solidFill>
              <a:latin typeface="+mj-lt"/>
            </a:endParaRPr>
          </a:p>
          <a:p>
            <a:pPr marL="342900" indent="-342900" algn="l">
              <a:buFont typeface="Arial"/>
              <a:buChar char="•"/>
            </a:pPr>
            <a:r>
              <a:rPr lang="en-US" sz="2400" dirty="0" smtClean="0">
                <a:solidFill>
                  <a:schemeClr val="tx1"/>
                </a:solidFill>
                <a:latin typeface="+mj-lt"/>
              </a:rPr>
              <a:t>Bicycle Fatality Review (BFR) </a:t>
            </a:r>
          </a:p>
          <a:p>
            <a:pPr marL="1257300" lvl="2" indent="-342900" algn="l">
              <a:buFont typeface="Arial"/>
              <a:buChar char="•"/>
            </a:pPr>
            <a:r>
              <a:rPr lang="en-US" sz="2400" dirty="0" smtClean="0">
                <a:solidFill>
                  <a:srgbClr val="000000"/>
                </a:solidFill>
                <a:latin typeface="+mj-lt"/>
              </a:rPr>
              <a:t>King County Medical Examiner Office (MEO) </a:t>
            </a:r>
            <a:r>
              <a:rPr lang="en-US" sz="2400" dirty="0" smtClean="0">
                <a:solidFill>
                  <a:srgbClr val="000000"/>
                </a:solidFill>
                <a:latin typeface="+mj-lt"/>
                <a:sym typeface="Wingdings"/>
              </a:rPr>
              <a:t> </a:t>
            </a:r>
            <a:r>
              <a:rPr lang="en-US" sz="2400" dirty="0" smtClean="0">
                <a:solidFill>
                  <a:srgbClr val="000000"/>
                </a:solidFill>
                <a:latin typeface="Calibri"/>
                <a:ea typeface="ＭＳ 明朝"/>
                <a:cs typeface="Times New Roman"/>
              </a:rPr>
              <a:t>medical examiner reports, death certificates, police reports, autopsy and toxicology results</a:t>
            </a:r>
          </a:p>
          <a:p>
            <a:pPr marL="1257300" lvl="2" indent="-342900" algn="l">
              <a:buFont typeface="Arial"/>
              <a:buChar char="•"/>
            </a:pPr>
            <a:r>
              <a:rPr lang="en-US" sz="2400" dirty="0">
                <a:solidFill>
                  <a:schemeClr val="tx1"/>
                </a:solidFill>
                <a:latin typeface="+mn-lt"/>
              </a:rPr>
              <a:t>Field </a:t>
            </a:r>
            <a:r>
              <a:rPr lang="en-US" sz="2400" dirty="0" smtClean="0">
                <a:solidFill>
                  <a:schemeClr val="tx1"/>
                </a:solidFill>
                <a:latin typeface="+mn-lt"/>
              </a:rPr>
              <a:t>Observations</a:t>
            </a:r>
            <a:r>
              <a:rPr lang="en-US" sz="2400" dirty="0" smtClean="0">
                <a:solidFill>
                  <a:srgbClr val="000000"/>
                </a:solidFill>
                <a:latin typeface="+mn-lt"/>
                <a:ea typeface="ＭＳ 明朝"/>
                <a:cs typeface="Times New Roman"/>
              </a:rPr>
              <a:t> </a:t>
            </a:r>
            <a:endParaRPr lang="en-US" sz="2400" dirty="0" smtClean="0">
              <a:solidFill>
                <a:srgbClr val="000000"/>
              </a:solidFill>
              <a:latin typeface="+mn-lt"/>
            </a:endParaRPr>
          </a:p>
        </p:txBody>
      </p:sp>
      <p:sp>
        <p:nvSpPr>
          <p:cNvPr id="3" name="Title 2"/>
          <p:cNvSpPr>
            <a:spLocks noGrp="1"/>
          </p:cNvSpPr>
          <p:nvPr>
            <p:ph type="ctrTitle"/>
          </p:nvPr>
        </p:nvSpPr>
        <p:spPr>
          <a:xfrm>
            <a:off x="152400" y="909809"/>
            <a:ext cx="8915400" cy="1452393"/>
          </a:xfrm>
        </p:spPr>
        <p:txBody>
          <a:bodyPr>
            <a:normAutofit/>
          </a:bodyPr>
          <a:lstStyle/>
          <a:p>
            <a:pPr algn="ctr"/>
            <a:r>
              <a:rPr lang="en-US" sz="4800" dirty="0" smtClean="0">
                <a:latin typeface="+mj-lt"/>
              </a:rPr>
              <a:t>METHODS: Quantitative</a:t>
            </a:r>
            <a:endParaRPr lang="en-US" sz="4800" dirty="0">
              <a:latin typeface="+mj-lt"/>
            </a:endParaRPr>
          </a:p>
        </p:txBody>
      </p:sp>
      <p:pic>
        <p:nvPicPr>
          <p:cNvPr id="11" name="Picture 10" descr="http://apc.naccho.org/About/PublishingImages/SeattleKing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515385"/>
            <a:ext cx="2423439" cy="41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a:stretch>
            <a:fillRect/>
          </a:stretch>
        </p:blipFill>
        <p:spPr>
          <a:xfrm>
            <a:off x="7391400" y="439185"/>
            <a:ext cx="1066800" cy="465125"/>
          </a:xfrm>
          <a:prstGeom prst="rect">
            <a:avLst/>
          </a:prstGeom>
        </p:spPr>
      </p:pic>
      <p:pic>
        <p:nvPicPr>
          <p:cNvPr id="13" name="Picture 12"/>
          <p:cNvPicPr>
            <a:picLocks noChangeAspect="1"/>
          </p:cNvPicPr>
          <p:nvPr/>
        </p:nvPicPr>
        <p:blipFill>
          <a:blip r:embed="rId5"/>
          <a:stretch>
            <a:fillRect/>
          </a:stretch>
        </p:blipFill>
        <p:spPr>
          <a:xfrm>
            <a:off x="8532832" y="304800"/>
            <a:ext cx="579417" cy="591585"/>
          </a:xfrm>
          <a:prstGeom prst="rect">
            <a:avLst/>
          </a:prstGeom>
        </p:spPr>
      </p:pic>
    </p:spTree>
    <p:extLst>
      <p:ext uri="{BB962C8B-B14F-4D97-AF65-F5344CB8AC3E}">
        <p14:creationId xmlns:p14="http://schemas.microsoft.com/office/powerpoint/2010/main" val="28391055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a:xfrm>
            <a:off x="38100" y="2514600"/>
            <a:ext cx="6019800" cy="2819400"/>
          </a:xfrm>
        </p:spPr>
        <p:txBody>
          <a:bodyPr>
            <a:normAutofit/>
          </a:bodyPr>
          <a:lstStyle/>
          <a:p>
            <a:pPr marL="342900" indent="-342900" algn="l">
              <a:buFont typeface="Arial"/>
              <a:buChar char="•"/>
            </a:pPr>
            <a:r>
              <a:rPr lang="en-US" sz="2800" dirty="0" smtClean="0">
                <a:solidFill>
                  <a:srgbClr val="000000"/>
                </a:solidFill>
                <a:latin typeface="+mj-lt"/>
              </a:rPr>
              <a:t>Community Engagement: </a:t>
            </a:r>
          </a:p>
          <a:p>
            <a:pPr marL="800100" lvl="1" indent="-342900" algn="l">
              <a:buFont typeface="Arial"/>
              <a:buChar char="•"/>
            </a:pPr>
            <a:r>
              <a:rPr lang="en-US" sz="2800" dirty="0" smtClean="0">
                <a:solidFill>
                  <a:srgbClr val="000000"/>
                </a:solidFill>
                <a:latin typeface="+mj-lt"/>
              </a:rPr>
              <a:t>Traffic and Bicycle </a:t>
            </a:r>
            <a:r>
              <a:rPr lang="en-US" sz="2800" dirty="0">
                <a:solidFill>
                  <a:srgbClr val="000000"/>
                </a:solidFill>
                <a:latin typeface="+mj-lt"/>
              </a:rPr>
              <a:t>Safety m</a:t>
            </a:r>
            <a:r>
              <a:rPr lang="en-US" sz="2800" dirty="0" smtClean="0">
                <a:solidFill>
                  <a:srgbClr val="000000"/>
                </a:solidFill>
                <a:latin typeface="+mj-lt"/>
              </a:rPr>
              <a:t>eetings </a:t>
            </a:r>
          </a:p>
          <a:p>
            <a:pPr marL="800100" lvl="1" indent="-342900" algn="l">
              <a:buFont typeface="Arial"/>
              <a:buChar char="•"/>
            </a:pPr>
            <a:r>
              <a:rPr lang="en-US" sz="2800" dirty="0" smtClean="0">
                <a:solidFill>
                  <a:srgbClr val="000000"/>
                </a:solidFill>
                <a:latin typeface="+mj-lt"/>
              </a:rPr>
              <a:t>Informal Interviews with experts</a:t>
            </a:r>
            <a:endParaRPr lang="en-US" sz="2800" dirty="0">
              <a:solidFill>
                <a:srgbClr val="000000"/>
              </a:solidFill>
              <a:latin typeface="+mj-lt"/>
            </a:endParaRPr>
          </a:p>
          <a:p>
            <a:pPr marL="800100" lvl="1" indent="-342900" algn="l">
              <a:buFont typeface="Arial"/>
              <a:buChar char="•"/>
            </a:pPr>
            <a:r>
              <a:rPr lang="en-US" sz="2800" dirty="0" smtClean="0">
                <a:solidFill>
                  <a:srgbClr val="000000"/>
                </a:solidFill>
                <a:latin typeface="+mj-lt"/>
              </a:rPr>
              <a:t>Research: Local news, social media, webinars</a:t>
            </a:r>
          </a:p>
        </p:txBody>
      </p:sp>
      <p:sp>
        <p:nvSpPr>
          <p:cNvPr id="3" name="Title 2"/>
          <p:cNvSpPr>
            <a:spLocks noGrp="1"/>
          </p:cNvSpPr>
          <p:nvPr>
            <p:ph type="ctrTitle"/>
          </p:nvPr>
        </p:nvSpPr>
        <p:spPr>
          <a:xfrm>
            <a:off x="228600" y="909809"/>
            <a:ext cx="8763000" cy="1452393"/>
          </a:xfrm>
        </p:spPr>
        <p:txBody>
          <a:bodyPr>
            <a:normAutofit/>
          </a:bodyPr>
          <a:lstStyle/>
          <a:p>
            <a:pPr algn="ctr"/>
            <a:r>
              <a:rPr lang="en-US" sz="4800" dirty="0" smtClean="0">
                <a:latin typeface="+mj-lt"/>
              </a:rPr>
              <a:t>METHODS: Qualitative</a:t>
            </a:r>
            <a:endParaRPr lang="en-US" sz="4800" dirty="0">
              <a:latin typeface="+mj-lt"/>
            </a:endParaRPr>
          </a:p>
        </p:txBody>
      </p:sp>
      <p:pic>
        <p:nvPicPr>
          <p:cNvPr id="10" name="Picture 9" descr="http://apc.naccho.org/About/PublishingImages/SeattleKing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496610"/>
            <a:ext cx="2423439" cy="41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stretch>
            <a:fillRect/>
          </a:stretch>
        </p:blipFill>
        <p:spPr>
          <a:xfrm>
            <a:off x="7391400" y="420410"/>
            <a:ext cx="1066800" cy="465125"/>
          </a:xfrm>
          <a:prstGeom prst="rect">
            <a:avLst/>
          </a:prstGeom>
        </p:spPr>
      </p:pic>
      <p:pic>
        <p:nvPicPr>
          <p:cNvPr id="12" name="Picture 11"/>
          <p:cNvPicPr>
            <a:picLocks noChangeAspect="1"/>
          </p:cNvPicPr>
          <p:nvPr/>
        </p:nvPicPr>
        <p:blipFill>
          <a:blip r:embed="rId5"/>
          <a:stretch>
            <a:fillRect/>
          </a:stretch>
        </p:blipFill>
        <p:spPr>
          <a:xfrm>
            <a:off x="8532832" y="286025"/>
            <a:ext cx="579417" cy="591585"/>
          </a:xfrm>
          <a:prstGeom prst="rect">
            <a:avLst/>
          </a:prstGeom>
        </p:spPr>
      </p:pic>
      <p:pic>
        <p:nvPicPr>
          <p:cNvPr id="4" name="Picture 3" descr="IMG_6747.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9800" y="2362200"/>
            <a:ext cx="3086100" cy="4114800"/>
          </a:xfrm>
          <a:prstGeom prst="rect">
            <a:avLst/>
          </a:prstGeom>
        </p:spPr>
      </p:pic>
    </p:spTree>
    <p:extLst>
      <p:ext uri="{BB962C8B-B14F-4D97-AF65-F5344CB8AC3E}">
        <p14:creationId xmlns:p14="http://schemas.microsoft.com/office/powerpoint/2010/main" val="36716333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2400" y="838200"/>
            <a:ext cx="8991600" cy="1452393"/>
          </a:xfrm>
        </p:spPr>
        <p:txBody>
          <a:bodyPr>
            <a:normAutofit/>
          </a:bodyPr>
          <a:lstStyle/>
          <a:p>
            <a:pPr algn="ctr"/>
            <a:r>
              <a:rPr lang="en-US" sz="4800" dirty="0" smtClean="0">
                <a:latin typeface="+mj-lt"/>
              </a:rPr>
              <a:t>RESULTS:</a:t>
            </a:r>
            <a:r>
              <a:rPr lang="en-US" sz="4800" dirty="0"/>
              <a:t> Quantitative </a:t>
            </a:r>
            <a:endParaRPr lang="en-US" sz="4800" dirty="0">
              <a:latin typeface="+mj-lt"/>
            </a:endParaRPr>
          </a:p>
        </p:txBody>
      </p:sp>
      <p:graphicFrame>
        <p:nvGraphicFramePr>
          <p:cNvPr id="17" name="Chart 16"/>
          <p:cNvGraphicFramePr>
            <a:graphicFrameLocks/>
          </p:cNvGraphicFramePr>
          <p:nvPr>
            <p:extLst>
              <p:ext uri="{D42A27DB-BD31-4B8C-83A1-F6EECF244321}">
                <p14:modId xmlns:p14="http://schemas.microsoft.com/office/powerpoint/2010/main" val="1920946200"/>
              </p:ext>
            </p:extLst>
          </p:nvPr>
        </p:nvGraphicFramePr>
        <p:xfrm>
          <a:off x="152400" y="2590800"/>
          <a:ext cx="8610600"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p:cNvSpPr txBox="1"/>
          <p:nvPr/>
        </p:nvSpPr>
        <p:spPr>
          <a:xfrm>
            <a:off x="990600" y="2286000"/>
            <a:ext cx="7543800" cy="523220"/>
          </a:xfrm>
          <a:prstGeom prst="rect">
            <a:avLst/>
          </a:prstGeom>
          <a:noFill/>
          <a:ln w="28575" cmpd="sng">
            <a:solidFill>
              <a:schemeClr val="accent1"/>
            </a:solidFill>
          </a:ln>
        </p:spPr>
        <p:txBody>
          <a:bodyPr wrap="square" rtlCol="0">
            <a:spAutoFit/>
          </a:bodyPr>
          <a:lstStyle/>
          <a:p>
            <a:pPr algn="ctr"/>
            <a:r>
              <a:rPr lang="en-US" sz="2800" b="1" dirty="0" smtClean="0"/>
              <a:t>2,007 Bicycle-related Collisions over 5 years</a:t>
            </a:r>
            <a:endParaRPr lang="en-US" sz="2800" b="1" dirty="0"/>
          </a:p>
        </p:txBody>
      </p:sp>
      <p:pic>
        <p:nvPicPr>
          <p:cNvPr id="8" name="Picture 7" descr="http://apc.naccho.org/About/PublishingImages/SeattleKingLogo.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96610"/>
            <a:ext cx="2423439" cy="41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stretch>
            <a:fillRect/>
          </a:stretch>
        </p:blipFill>
        <p:spPr>
          <a:xfrm>
            <a:off x="7391400" y="420410"/>
            <a:ext cx="1066800" cy="465125"/>
          </a:xfrm>
          <a:prstGeom prst="rect">
            <a:avLst/>
          </a:prstGeom>
        </p:spPr>
      </p:pic>
      <p:pic>
        <p:nvPicPr>
          <p:cNvPr id="10" name="Picture 9"/>
          <p:cNvPicPr>
            <a:picLocks noChangeAspect="1"/>
          </p:cNvPicPr>
          <p:nvPr/>
        </p:nvPicPr>
        <p:blipFill>
          <a:blip r:embed="rId6"/>
          <a:stretch>
            <a:fillRect/>
          </a:stretch>
        </p:blipFill>
        <p:spPr>
          <a:xfrm>
            <a:off x="8532832" y="286025"/>
            <a:ext cx="579417" cy="591585"/>
          </a:xfrm>
          <a:prstGeom prst="rect">
            <a:avLst/>
          </a:prstGeom>
        </p:spPr>
      </p:pic>
    </p:spTree>
    <p:extLst>
      <p:ext uri="{BB962C8B-B14F-4D97-AF65-F5344CB8AC3E}">
        <p14:creationId xmlns:p14="http://schemas.microsoft.com/office/powerpoint/2010/main" val="29031171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a:xfrm>
            <a:off x="152400" y="1066800"/>
            <a:ext cx="4876800" cy="1447800"/>
          </a:xfrm>
        </p:spPr>
        <p:txBody>
          <a:bodyPr>
            <a:normAutofit/>
          </a:bodyPr>
          <a:lstStyle/>
          <a:p>
            <a:pPr marL="342900" indent="-342900" algn="l">
              <a:buFont typeface="Arial"/>
              <a:buChar char="•"/>
            </a:pPr>
            <a:endParaRPr lang="en-US" dirty="0" smtClean="0">
              <a:solidFill>
                <a:schemeClr val="tx1"/>
              </a:solidFill>
            </a:endParaRPr>
          </a:p>
          <a:p>
            <a:pPr algn="l"/>
            <a:endParaRPr lang="en-US" dirty="0" smtClean="0">
              <a:solidFill>
                <a:schemeClr val="tx1"/>
              </a:solidFill>
            </a:endParaRPr>
          </a:p>
          <a:p>
            <a:pPr algn="l"/>
            <a:endParaRPr lang="en-US" dirty="0">
              <a:solidFill>
                <a:schemeClr val="tx1"/>
              </a:solidFill>
            </a:endParaRPr>
          </a:p>
        </p:txBody>
      </p:sp>
      <p:sp>
        <p:nvSpPr>
          <p:cNvPr id="3" name="Title 2"/>
          <p:cNvSpPr>
            <a:spLocks noGrp="1"/>
          </p:cNvSpPr>
          <p:nvPr>
            <p:ph type="ctrTitle"/>
          </p:nvPr>
        </p:nvSpPr>
        <p:spPr>
          <a:xfrm>
            <a:off x="152400" y="1295400"/>
            <a:ext cx="8991600" cy="1219200"/>
          </a:xfrm>
        </p:spPr>
        <p:txBody>
          <a:bodyPr>
            <a:normAutofit fontScale="90000"/>
          </a:bodyPr>
          <a:lstStyle/>
          <a:p>
            <a:pPr algn="ctr"/>
            <a:r>
              <a:rPr lang="en-US" sz="5300" dirty="0" smtClean="0">
                <a:latin typeface="+mj-lt"/>
              </a:rPr>
              <a:t>WHICH MONTHS/SEASON?  </a:t>
            </a:r>
            <a:r>
              <a:rPr lang="en-US" sz="4400" dirty="0"/>
              <a:t/>
            </a:r>
            <a:br>
              <a:rPr lang="en-US" sz="4400" dirty="0"/>
            </a:br>
            <a:endParaRPr lang="en-US" sz="4400" dirty="0"/>
          </a:p>
        </p:txBody>
      </p:sp>
      <p:graphicFrame>
        <p:nvGraphicFramePr>
          <p:cNvPr id="12" name="Chart 11"/>
          <p:cNvGraphicFramePr>
            <a:graphicFrameLocks/>
          </p:cNvGraphicFramePr>
          <p:nvPr>
            <p:extLst>
              <p:ext uri="{D42A27DB-BD31-4B8C-83A1-F6EECF244321}">
                <p14:modId xmlns:p14="http://schemas.microsoft.com/office/powerpoint/2010/main" val="887793368"/>
              </p:ext>
            </p:extLst>
          </p:nvPr>
        </p:nvGraphicFramePr>
        <p:xfrm>
          <a:off x="25400" y="2514600"/>
          <a:ext cx="6375400" cy="3962400"/>
        </p:xfrm>
        <a:graphic>
          <a:graphicData uri="http://schemas.openxmlformats.org/drawingml/2006/chart">
            <c:chart xmlns:c="http://schemas.openxmlformats.org/drawingml/2006/chart" xmlns:r="http://schemas.openxmlformats.org/officeDocument/2006/relationships" r:id="rId3"/>
          </a:graphicData>
        </a:graphic>
      </p:graphicFrame>
      <p:sp>
        <p:nvSpPr>
          <p:cNvPr id="13" name="Donut 12"/>
          <p:cNvSpPr/>
          <p:nvPr/>
        </p:nvSpPr>
        <p:spPr>
          <a:xfrm>
            <a:off x="3276600" y="3352800"/>
            <a:ext cx="1676400" cy="3352800"/>
          </a:xfrm>
          <a:prstGeom prst="donut">
            <a:avLst>
              <a:gd name="adj" fmla="val 3788"/>
            </a:avLst>
          </a:prstGeom>
          <a:solidFill>
            <a:schemeClr val="tx2">
              <a:lumMod val="5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6477000" y="2590800"/>
            <a:ext cx="2667000" cy="3754874"/>
          </a:xfrm>
          <a:prstGeom prst="rect">
            <a:avLst/>
          </a:prstGeom>
          <a:noFill/>
        </p:spPr>
        <p:txBody>
          <a:bodyPr wrap="square" rtlCol="0">
            <a:spAutoFit/>
          </a:bodyPr>
          <a:lstStyle/>
          <a:p>
            <a:r>
              <a:rPr lang="en-US" sz="2000" b="1" dirty="0" smtClean="0"/>
              <a:t>Seattle “Summer” Months</a:t>
            </a:r>
          </a:p>
          <a:p>
            <a:r>
              <a:rPr lang="en-US" sz="2000" b="1" dirty="0" smtClean="0"/>
              <a:t/>
            </a:r>
            <a:br>
              <a:rPr lang="en-US" sz="2000" b="1" dirty="0" smtClean="0"/>
            </a:br>
            <a:r>
              <a:rPr lang="en-US" sz="2000" b="1" dirty="0" smtClean="0"/>
              <a:t>Clear/Partly Cloudy Weather</a:t>
            </a:r>
          </a:p>
          <a:p>
            <a:pPr marL="285750" indent="-285750">
              <a:buFont typeface="Arial"/>
              <a:buChar char="•"/>
            </a:pPr>
            <a:r>
              <a:rPr lang="en-US" sz="2000" dirty="0" smtClean="0"/>
              <a:t>71% fatalities </a:t>
            </a:r>
          </a:p>
          <a:p>
            <a:pPr marL="285750" indent="-285750">
              <a:buFont typeface="Arial"/>
              <a:buChar char="•"/>
            </a:pPr>
            <a:r>
              <a:rPr lang="en-US" sz="2000" dirty="0" smtClean="0"/>
              <a:t>69% severe injuries</a:t>
            </a:r>
          </a:p>
          <a:p>
            <a:r>
              <a:rPr lang="en-US" sz="2000" b="1" dirty="0"/>
              <a:t/>
            </a:r>
            <a:br>
              <a:rPr lang="en-US" sz="2000" b="1" dirty="0"/>
            </a:br>
            <a:r>
              <a:rPr lang="en-US" sz="2000" b="1" dirty="0" smtClean="0"/>
              <a:t>During Daylight Hours</a:t>
            </a:r>
          </a:p>
          <a:p>
            <a:pPr marL="342900" indent="-342900">
              <a:buFont typeface="Arial"/>
              <a:buChar char="•"/>
            </a:pPr>
            <a:r>
              <a:rPr lang="en-US" sz="2000" dirty="0" smtClean="0"/>
              <a:t>74% daylight vs.</a:t>
            </a:r>
            <a:br>
              <a:rPr lang="en-US" sz="2000" dirty="0" smtClean="0"/>
            </a:br>
            <a:r>
              <a:rPr lang="en-US" sz="2000" dirty="0" smtClean="0"/>
              <a:t>18% at night</a:t>
            </a:r>
          </a:p>
          <a:p>
            <a:endParaRPr lang="en-US" dirty="0" smtClean="0"/>
          </a:p>
        </p:txBody>
      </p:sp>
      <p:pic>
        <p:nvPicPr>
          <p:cNvPr id="10" name="Picture 9" descr="http://apc.naccho.org/About/PublishingImages/SeattleKingLogo.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96610"/>
            <a:ext cx="2423439" cy="41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a:stretch>
            <a:fillRect/>
          </a:stretch>
        </p:blipFill>
        <p:spPr>
          <a:xfrm>
            <a:off x="7391400" y="420410"/>
            <a:ext cx="1066800" cy="465125"/>
          </a:xfrm>
          <a:prstGeom prst="rect">
            <a:avLst/>
          </a:prstGeom>
        </p:spPr>
      </p:pic>
      <p:pic>
        <p:nvPicPr>
          <p:cNvPr id="14" name="Picture 13"/>
          <p:cNvPicPr>
            <a:picLocks noChangeAspect="1"/>
          </p:cNvPicPr>
          <p:nvPr/>
        </p:nvPicPr>
        <p:blipFill>
          <a:blip r:embed="rId6"/>
          <a:stretch>
            <a:fillRect/>
          </a:stretch>
        </p:blipFill>
        <p:spPr>
          <a:xfrm>
            <a:off x="8532832" y="286025"/>
            <a:ext cx="579417" cy="591585"/>
          </a:xfrm>
          <a:prstGeom prst="rect">
            <a:avLst/>
          </a:prstGeom>
        </p:spPr>
      </p:pic>
    </p:spTree>
    <p:extLst>
      <p:ext uri="{BB962C8B-B14F-4D97-AF65-F5344CB8AC3E}">
        <p14:creationId xmlns:p14="http://schemas.microsoft.com/office/powerpoint/2010/main" val="5631554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p:nvPr/>
        </p:nvPicPr>
        <p:blipFill rotWithShape="1">
          <a:blip r:embed="rId3"/>
          <a:srcRect l="30769" t="10263" r="45192" b="4915"/>
          <a:stretch/>
        </p:blipFill>
        <p:spPr bwMode="auto">
          <a:xfrm>
            <a:off x="5410200" y="2133600"/>
            <a:ext cx="2792767" cy="4724400"/>
          </a:xfrm>
          <a:prstGeom prst="rect">
            <a:avLst/>
          </a:prstGeom>
          <a:ln>
            <a:solidFill>
              <a:schemeClr val="accent3"/>
            </a:solidFill>
          </a:ln>
          <a:extLst>
            <a:ext uri="{53640926-AAD7-44D8-BBD7-CCE9431645EC}">
              <a14:shadowObscured xmlns:a14="http://schemas.microsoft.com/office/drawing/2010/main"/>
            </a:ext>
          </a:extLst>
        </p:spPr>
      </p:pic>
      <p:sp>
        <p:nvSpPr>
          <p:cNvPr id="3" name="Title 2"/>
          <p:cNvSpPr>
            <a:spLocks noGrp="1"/>
          </p:cNvSpPr>
          <p:nvPr>
            <p:ph type="ctrTitle"/>
          </p:nvPr>
        </p:nvSpPr>
        <p:spPr>
          <a:xfrm>
            <a:off x="152400" y="838200"/>
            <a:ext cx="8763000" cy="1452393"/>
          </a:xfrm>
        </p:spPr>
        <p:txBody>
          <a:bodyPr>
            <a:noAutofit/>
          </a:bodyPr>
          <a:lstStyle/>
          <a:p>
            <a:r>
              <a:rPr lang="en-US" sz="3600" dirty="0" smtClean="0">
                <a:latin typeface="+mj-lt"/>
              </a:rPr>
              <a:t>Bicyclist-Related Fatalities</a:t>
            </a:r>
            <a:br>
              <a:rPr lang="en-US" sz="3600" dirty="0" smtClean="0">
                <a:latin typeface="+mj-lt"/>
              </a:rPr>
            </a:br>
            <a:r>
              <a:rPr lang="en-US" sz="3600" dirty="0" smtClean="0">
                <a:latin typeface="+mj-lt"/>
              </a:rPr>
              <a:t>2010 - 2014</a:t>
            </a:r>
            <a:endParaRPr lang="en-US" sz="3600" dirty="0">
              <a:latin typeface="+mj-lt"/>
            </a:endParaRPr>
          </a:p>
        </p:txBody>
      </p:sp>
      <p:pic>
        <p:nvPicPr>
          <p:cNvPr id="13" name="Picture 12"/>
          <p:cNvPicPr/>
          <p:nvPr/>
        </p:nvPicPr>
        <p:blipFill rotWithShape="1">
          <a:blip r:embed="rId4"/>
          <a:srcRect l="20033" t="9717" r="33085" b="3643"/>
          <a:stretch/>
        </p:blipFill>
        <p:spPr bwMode="auto">
          <a:xfrm>
            <a:off x="14394693" y="13272081"/>
            <a:ext cx="8067425" cy="851713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5" name="Picture 14"/>
          <p:cNvPicPr/>
          <p:nvPr/>
        </p:nvPicPr>
        <p:blipFill rotWithShape="1">
          <a:blip r:embed="rId4"/>
          <a:srcRect l="20033" t="9717" r="33085" b="3643"/>
          <a:stretch/>
        </p:blipFill>
        <p:spPr bwMode="auto">
          <a:xfrm>
            <a:off x="14547093" y="13424481"/>
            <a:ext cx="8067425" cy="851713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6" name="Picture 15"/>
          <p:cNvPicPr/>
          <p:nvPr/>
        </p:nvPicPr>
        <p:blipFill rotWithShape="1">
          <a:blip r:embed="rId4"/>
          <a:srcRect l="20033" t="9717" r="33085" b="3643"/>
          <a:stretch/>
        </p:blipFill>
        <p:spPr bwMode="auto">
          <a:xfrm>
            <a:off x="14699493" y="13576881"/>
            <a:ext cx="8067425" cy="851713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7" name="Picture 16"/>
          <p:cNvPicPr/>
          <p:nvPr/>
        </p:nvPicPr>
        <p:blipFill rotWithShape="1">
          <a:blip r:embed="rId4"/>
          <a:srcRect l="20033" t="9717" r="33085" b="3643"/>
          <a:stretch/>
        </p:blipFill>
        <p:spPr bwMode="auto">
          <a:xfrm>
            <a:off x="14851893" y="13729281"/>
            <a:ext cx="8067425" cy="851713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9" name="Picture 18"/>
          <p:cNvPicPr/>
          <p:nvPr/>
        </p:nvPicPr>
        <p:blipFill rotWithShape="1">
          <a:blip r:embed="rId5"/>
          <a:srcRect l="23284" t="47159" r="50747" b="35416"/>
          <a:stretch/>
        </p:blipFill>
        <p:spPr bwMode="auto">
          <a:xfrm>
            <a:off x="14561814" y="18385722"/>
            <a:ext cx="2538412" cy="1257300"/>
          </a:xfrm>
          <a:prstGeom prst="rect">
            <a:avLst/>
          </a:prstGeom>
          <a:ln>
            <a:solidFill>
              <a:schemeClr val="tx1"/>
            </a:solidFill>
          </a:ln>
          <a:extLst>
            <a:ext uri="{53640926-AAD7-44D8-BBD7-CCE9431645EC}">
              <a14:shadowObscured xmlns:a14="http://schemas.microsoft.com/office/drawing/2010/main"/>
            </a:ext>
          </a:extLst>
        </p:spPr>
      </p:pic>
      <p:pic>
        <p:nvPicPr>
          <p:cNvPr id="20" name="Picture 19"/>
          <p:cNvPicPr/>
          <p:nvPr/>
        </p:nvPicPr>
        <p:blipFill rotWithShape="1">
          <a:blip r:embed="rId5"/>
          <a:srcRect l="23284" t="47159" r="50747" b="35416"/>
          <a:stretch/>
        </p:blipFill>
        <p:spPr bwMode="auto">
          <a:xfrm>
            <a:off x="14714214" y="18538122"/>
            <a:ext cx="2538412" cy="1257300"/>
          </a:xfrm>
          <a:prstGeom prst="rect">
            <a:avLst/>
          </a:prstGeom>
          <a:ln>
            <a:solidFill>
              <a:schemeClr val="tx1"/>
            </a:solidFill>
          </a:ln>
          <a:extLst>
            <a:ext uri="{53640926-AAD7-44D8-BBD7-CCE9431645EC}">
              <a14:shadowObscured xmlns:a14="http://schemas.microsoft.com/office/drawing/2010/main"/>
            </a:ext>
          </a:extLst>
        </p:spPr>
      </p:pic>
      <p:pic>
        <p:nvPicPr>
          <p:cNvPr id="21" name="Picture 20"/>
          <p:cNvPicPr/>
          <p:nvPr/>
        </p:nvPicPr>
        <p:blipFill rotWithShape="1">
          <a:blip r:embed="rId5"/>
          <a:srcRect l="23284" t="47159" r="50747" b="35416"/>
          <a:stretch/>
        </p:blipFill>
        <p:spPr bwMode="auto">
          <a:xfrm>
            <a:off x="14866614" y="18690522"/>
            <a:ext cx="2538412" cy="1257300"/>
          </a:xfrm>
          <a:prstGeom prst="rect">
            <a:avLst/>
          </a:prstGeom>
          <a:ln>
            <a:solidFill>
              <a:schemeClr val="tx1"/>
            </a:solidFill>
          </a:ln>
          <a:extLst>
            <a:ext uri="{53640926-AAD7-44D8-BBD7-CCE9431645EC}">
              <a14:shadowObscured xmlns:a14="http://schemas.microsoft.com/office/drawing/2010/main"/>
            </a:ext>
          </a:extLst>
        </p:spPr>
      </p:pic>
      <p:pic>
        <p:nvPicPr>
          <p:cNvPr id="22" name="Picture 21"/>
          <p:cNvPicPr/>
          <p:nvPr/>
        </p:nvPicPr>
        <p:blipFill rotWithShape="1">
          <a:blip r:embed="rId5"/>
          <a:srcRect l="23284" t="47159" r="50747" b="35416"/>
          <a:stretch/>
        </p:blipFill>
        <p:spPr bwMode="auto">
          <a:xfrm>
            <a:off x="15019014" y="18842922"/>
            <a:ext cx="2538412" cy="1257300"/>
          </a:xfrm>
          <a:prstGeom prst="rect">
            <a:avLst/>
          </a:prstGeom>
          <a:ln>
            <a:solidFill>
              <a:schemeClr val="tx1"/>
            </a:solidFill>
          </a:ln>
          <a:extLst>
            <a:ext uri="{53640926-AAD7-44D8-BBD7-CCE9431645EC}">
              <a14:shadowObscured xmlns:a14="http://schemas.microsoft.com/office/drawing/2010/main"/>
            </a:ext>
          </a:extLst>
        </p:spPr>
      </p:pic>
      <p:pic>
        <p:nvPicPr>
          <p:cNvPr id="23" name="Picture 22"/>
          <p:cNvPicPr/>
          <p:nvPr/>
        </p:nvPicPr>
        <p:blipFill rotWithShape="1">
          <a:blip r:embed="rId5"/>
          <a:srcRect l="23284" t="47159" r="50747" b="35416"/>
          <a:stretch/>
        </p:blipFill>
        <p:spPr bwMode="auto">
          <a:xfrm>
            <a:off x="15171414" y="18995322"/>
            <a:ext cx="2538412" cy="1257300"/>
          </a:xfrm>
          <a:prstGeom prst="rect">
            <a:avLst/>
          </a:prstGeom>
          <a:ln>
            <a:solidFill>
              <a:schemeClr val="tx1"/>
            </a:solidFill>
          </a:ln>
          <a:extLst>
            <a:ext uri="{53640926-AAD7-44D8-BBD7-CCE9431645EC}">
              <a14:shadowObscured xmlns:a14="http://schemas.microsoft.com/office/drawing/2010/main"/>
            </a:ext>
          </a:extLst>
        </p:spPr>
      </p:pic>
      <p:pic>
        <p:nvPicPr>
          <p:cNvPr id="24" name="Picture 23"/>
          <p:cNvPicPr/>
          <p:nvPr/>
        </p:nvPicPr>
        <p:blipFill rotWithShape="1">
          <a:blip r:embed="rId5"/>
          <a:srcRect l="23284" t="47159" r="50747" b="35416"/>
          <a:stretch/>
        </p:blipFill>
        <p:spPr bwMode="auto">
          <a:xfrm>
            <a:off x="15323814" y="19147722"/>
            <a:ext cx="2538412" cy="1257300"/>
          </a:xfrm>
          <a:prstGeom prst="rect">
            <a:avLst/>
          </a:prstGeom>
          <a:ln>
            <a:solidFill>
              <a:schemeClr val="tx1"/>
            </a:solidFill>
          </a:ln>
          <a:extLst>
            <a:ext uri="{53640926-AAD7-44D8-BBD7-CCE9431645EC}">
              <a14:shadowObscured xmlns:a14="http://schemas.microsoft.com/office/drawing/2010/main"/>
            </a:ext>
          </a:extLst>
        </p:spPr>
      </p:pic>
      <p:pic>
        <p:nvPicPr>
          <p:cNvPr id="25" name="Picture 24"/>
          <p:cNvPicPr/>
          <p:nvPr/>
        </p:nvPicPr>
        <p:blipFill rotWithShape="1">
          <a:blip r:embed="rId5"/>
          <a:srcRect l="23284" t="47159" r="50747" b="46307"/>
          <a:stretch/>
        </p:blipFill>
        <p:spPr bwMode="auto">
          <a:xfrm>
            <a:off x="2343150" y="2654424"/>
            <a:ext cx="2209800" cy="457200"/>
          </a:xfrm>
          <a:prstGeom prst="rect">
            <a:avLst/>
          </a:prstGeom>
          <a:ln>
            <a:solidFill>
              <a:schemeClr val="tx1"/>
            </a:solidFill>
          </a:ln>
          <a:extLst>
            <a:ext uri="{53640926-AAD7-44D8-BBD7-CCE9431645EC}">
              <a14:shadowObscured xmlns:a14="http://schemas.microsoft.com/office/drawing/2010/main"/>
            </a:ext>
          </a:extLst>
        </p:spPr>
      </p:pic>
      <p:pic>
        <p:nvPicPr>
          <p:cNvPr id="26" name="Picture 25"/>
          <p:cNvPicPr/>
          <p:nvPr/>
        </p:nvPicPr>
        <p:blipFill rotWithShape="1">
          <a:blip r:embed="rId5"/>
          <a:srcRect l="23284" t="47159" r="50747" b="35416"/>
          <a:stretch/>
        </p:blipFill>
        <p:spPr bwMode="auto">
          <a:xfrm>
            <a:off x="15476214" y="19300122"/>
            <a:ext cx="2538412" cy="1257300"/>
          </a:xfrm>
          <a:prstGeom prst="rect">
            <a:avLst/>
          </a:prstGeom>
          <a:ln>
            <a:solidFill>
              <a:schemeClr val="tx1"/>
            </a:solidFill>
          </a:ln>
          <a:extLst>
            <a:ext uri="{53640926-AAD7-44D8-BBD7-CCE9431645EC}">
              <a14:shadowObscured xmlns:a14="http://schemas.microsoft.com/office/drawing/2010/main"/>
            </a:ext>
          </a:extLst>
        </p:spPr>
      </p:pic>
      <p:sp>
        <p:nvSpPr>
          <p:cNvPr id="28" name="TextBox 27"/>
          <p:cNvSpPr txBox="1"/>
          <p:nvPr/>
        </p:nvSpPr>
        <p:spPr>
          <a:xfrm>
            <a:off x="14531218" y="17154525"/>
            <a:ext cx="2553133" cy="1077218"/>
          </a:xfrm>
          <a:prstGeom prst="rect">
            <a:avLst/>
          </a:prstGeom>
          <a:noFill/>
        </p:spPr>
        <p:txBody>
          <a:bodyPr wrap="square" rtlCol="0">
            <a:spAutoFit/>
          </a:bodyPr>
          <a:lstStyle/>
          <a:p>
            <a:pPr algn="ctr"/>
            <a:r>
              <a:rPr lang="en-US" sz="3200" dirty="0" smtClean="0"/>
              <a:t>Seattle, Washington </a:t>
            </a:r>
            <a:endParaRPr lang="en-US" sz="3200" dirty="0"/>
          </a:p>
        </p:txBody>
      </p:sp>
      <p:pic>
        <p:nvPicPr>
          <p:cNvPr id="30" name="Picture 29" descr="http://apc.naccho.org/About/PublishingImages/SeattleKingLogo.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6800" y="496610"/>
            <a:ext cx="2423439" cy="41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p:cNvPicPr>
          <p:nvPr/>
        </p:nvPicPr>
        <p:blipFill>
          <a:blip r:embed="rId7"/>
          <a:stretch>
            <a:fillRect/>
          </a:stretch>
        </p:blipFill>
        <p:spPr>
          <a:xfrm>
            <a:off x="7391400" y="420410"/>
            <a:ext cx="1066800" cy="465125"/>
          </a:xfrm>
          <a:prstGeom prst="rect">
            <a:avLst/>
          </a:prstGeom>
        </p:spPr>
      </p:pic>
      <p:pic>
        <p:nvPicPr>
          <p:cNvPr id="32" name="Picture 31"/>
          <p:cNvPicPr>
            <a:picLocks noChangeAspect="1"/>
          </p:cNvPicPr>
          <p:nvPr/>
        </p:nvPicPr>
        <p:blipFill>
          <a:blip r:embed="rId8"/>
          <a:stretch>
            <a:fillRect/>
          </a:stretch>
        </p:blipFill>
        <p:spPr>
          <a:xfrm>
            <a:off x="8532832" y="286025"/>
            <a:ext cx="579417" cy="591585"/>
          </a:xfrm>
          <a:prstGeom prst="rect">
            <a:avLst/>
          </a:prstGeom>
        </p:spPr>
      </p:pic>
      <p:cxnSp>
        <p:nvCxnSpPr>
          <p:cNvPr id="6" name="Straight Arrow Connector 5"/>
          <p:cNvCxnSpPr/>
          <p:nvPr/>
        </p:nvCxnSpPr>
        <p:spPr>
          <a:xfrm>
            <a:off x="4724400" y="3048000"/>
            <a:ext cx="2194560" cy="457200"/>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724400" y="3124200"/>
            <a:ext cx="1783080" cy="1066800"/>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495800" y="3276600"/>
            <a:ext cx="2667000" cy="2819400"/>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648200" y="3200400"/>
            <a:ext cx="1872597" cy="1741503"/>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6908603" y="3352800"/>
            <a:ext cx="33454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6477000" y="4800600"/>
            <a:ext cx="33454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7162800" y="5943600"/>
            <a:ext cx="33454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470916" y="3997171"/>
            <a:ext cx="806702" cy="533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457200" y="3352801"/>
            <a:ext cx="4038600" cy="738664"/>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2400" dirty="0" smtClean="0"/>
              <a:t>7 bicycle related fatalities </a:t>
            </a:r>
          </a:p>
          <a:p>
            <a:endParaRPr lang="en-US" dirty="0" smtClean="0"/>
          </a:p>
        </p:txBody>
      </p:sp>
      <p:sp>
        <p:nvSpPr>
          <p:cNvPr id="47" name="Multiply 46"/>
          <p:cNvSpPr/>
          <p:nvPr/>
        </p:nvSpPr>
        <p:spPr>
          <a:xfrm>
            <a:off x="6569977" y="3939336"/>
            <a:ext cx="136790" cy="119589"/>
          </a:xfrm>
          <a:prstGeom prst="mathMultiply">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8" name="Multiply 47"/>
          <p:cNvSpPr/>
          <p:nvPr/>
        </p:nvSpPr>
        <p:spPr>
          <a:xfrm>
            <a:off x="6778342" y="3928950"/>
            <a:ext cx="131426" cy="135013"/>
          </a:xfrm>
          <a:prstGeom prst="mathMultiply">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9" name="TextBox 48"/>
          <p:cNvSpPr txBox="1"/>
          <p:nvPr/>
        </p:nvSpPr>
        <p:spPr>
          <a:xfrm>
            <a:off x="356118" y="4071151"/>
            <a:ext cx="4749282" cy="1107996"/>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2400" dirty="0" smtClean="0"/>
              <a:t>2 bicycle related fatalities were not captured</a:t>
            </a:r>
          </a:p>
          <a:p>
            <a:endParaRPr lang="en-US" dirty="0" smtClean="0"/>
          </a:p>
        </p:txBody>
      </p:sp>
    </p:spTree>
    <p:extLst>
      <p:ext uri="{BB962C8B-B14F-4D97-AF65-F5344CB8AC3E}">
        <p14:creationId xmlns:p14="http://schemas.microsoft.com/office/powerpoint/2010/main" val="86714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p:nvPr/>
        </p:nvPicPr>
        <p:blipFill rotWithShape="1">
          <a:blip r:embed="rId3"/>
          <a:srcRect l="36000" t="9290" r="41342" b="4001"/>
          <a:stretch/>
        </p:blipFill>
        <p:spPr bwMode="auto">
          <a:xfrm>
            <a:off x="6294712" y="1828800"/>
            <a:ext cx="2817537" cy="4974703"/>
          </a:xfrm>
          <a:prstGeom prst="rect">
            <a:avLst/>
          </a:prstGeom>
          <a:ln>
            <a:solidFill>
              <a:schemeClr val="accent3"/>
            </a:solidFill>
          </a:ln>
          <a:extLst>
            <a:ext uri="{53640926-AAD7-44D8-BBD7-CCE9431645EC}">
              <a14:shadowObscured xmlns:a14="http://schemas.microsoft.com/office/drawing/2010/main"/>
            </a:ext>
          </a:extLst>
        </p:spPr>
      </p:pic>
      <p:sp>
        <p:nvSpPr>
          <p:cNvPr id="3" name="Title 2"/>
          <p:cNvSpPr>
            <a:spLocks noGrp="1"/>
          </p:cNvSpPr>
          <p:nvPr>
            <p:ph type="ctrTitle"/>
          </p:nvPr>
        </p:nvSpPr>
        <p:spPr>
          <a:xfrm>
            <a:off x="152400" y="909809"/>
            <a:ext cx="8763000" cy="1452393"/>
          </a:xfrm>
        </p:spPr>
        <p:txBody>
          <a:bodyPr>
            <a:noAutofit/>
          </a:bodyPr>
          <a:lstStyle/>
          <a:p>
            <a:r>
              <a:rPr lang="en-US" sz="3600" dirty="0" smtClean="0">
                <a:latin typeface="+mj-lt"/>
              </a:rPr>
              <a:t>Bicyclist-Related Serious Injuries</a:t>
            </a:r>
            <a:br>
              <a:rPr lang="en-US" sz="3600" dirty="0" smtClean="0">
                <a:latin typeface="+mj-lt"/>
              </a:rPr>
            </a:br>
            <a:r>
              <a:rPr lang="en-US" sz="3600" dirty="0" smtClean="0">
                <a:latin typeface="+mj-lt"/>
              </a:rPr>
              <a:t>2010 - 2014</a:t>
            </a:r>
            <a:endParaRPr lang="en-US" sz="3600" dirty="0">
              <a:latin typeface="+mj-lt"/>
            </a:endParaRPr>
          </a:p>
        </p:txBody>
      </p:sp>
      <p:sp>
        <p:nvSpPr>
          <p:cNvPr id="14" name="Rectangle 13"/>
          <p:cNvSpPr/>
          <p:nvPr/>
        </p:nvSpPr>
        <p:spPr>
          <a:xfrm>
            <a:off x="74727" y="4048035"/>
            <a:ext cx="6211078" cy="1200329"/>
          </a:xfrm>
          <a:prstGeom prst="rect">
            <a:avLst/>
          </a:prstGeom>
        </p:spPr>
        <p:txBody>
          <a:bodyPr wrap="square">
            <a:spAutoFit/>
          </a:bodyPr>
          <a:lstStyle/>
          <a:p>
            <a:pPr marL="342900" indent="-342900">
              <a:buFont typeface="Arial" panose="020B0604020202020204" pitchFamily="34" charset="0"/>
              <a:buChar char="•"/>
            </a:pPr>
            <a:r>
              <a:rPr lang="en-US" sz="2400" dirty="0" smtClean="0">
                <a:solidFill>
                  <a:srgbClr val="000000"/>
                </a:solidFill>
              </a:rPr>
              <a:t>Many Fatalities &amp; </a:t>
            </a:r>
            <a:r>
              <a:rPr lang="en-US" sz="2400" dirty="0">
                <a:solidFill>
                  <a:srgbClr val="000000"/>
                </a:solidFill>
              </a:rPr>
              <a:t>Severe </a:t>
            </a:r>
            <a:r>
              <a:rPr lang="en-US" sz="2400" dirty="0" smtClean="0">
                <a:solidFill>
                  <a:srgbClr val="000000"/>
                </a:solidFill>
              </a:rPr>
              <a:t>Injuries</a:t>
            </a:r>
            <a:r>
              <a:rPr lang="en-US" sz="2400" dirty="0">
                <a:solidFill>
                  <a:srgbClr val="000000"/>
                </a:solidFill>
              </a:rPr>
              <a:t> </a:t>
            </a:r>
            <a:r>
              <a:rPr lang="en-US" sz="2400" dirty="0" smtClean="0">
                <a:solidFill>
                  <a:srgbClr val="000000"/>
                </a:solidFill>
              </a:rPr>
              <a:t>≠“</a:t>
            </a:r>
            <a:r>
              <a:rPr lang="en-US" sz="2400" dirty="0">
                <a:solidFill>
                  <a:srgbClr val="000000"/>
                </a:solidFill>
              </a:rPr>
              <a:t>hot spots</a:t>
            </a:r>
            <a:r>
              <a:rPr lang="en-US" sz="2400" dirty="0" smtClean="0">
                <a:solidFill>
                  <a:srgbClr val="000000"/>
                </a:solidFill>
              </a:rPr>
              <a:t>”</a:t>
            </a:r>
          </a:p>
          <a:p>
            <a:pPr marL="342900" indent="-342900">
              <a:buFont typeface="Arial" panose="020B0604020202020204" pitchFamily="34" charset="0"/>
              <a:buChar char="•"/>
            </a:pPr>
            <a:endParaRPr lang="en-US" sz="2400" dirty="0" smtClean="0">
              <a:solidFill>
                <a:srgbClr val="000000"/>
              </a:solidFill>
            </a:endParaRPr>
          </a:p>
          <a:p>
            <a:pPr marL="342900" indent="-342900">
              <a:buFont typeface="Arial" panose="020B0604020202020204" pitchFamily="34" charset="0"/>
              <a:buChar char="•"/>
            </a:pPr>
            <a:r>
              <a:rPr lang="en-US" sz="2400" dirty="0" smtClean="0">
                <a:solidFill>
                  <a:srgbClr val="000000"/>
                </a:solidFill>
              </a:rPr>
              <a:t>Areas with fewer injuries ≠ safer</a:t>
            </a:r>
          </a:p>
        </p:txBody>
      </p:sp>
      <p:pic>
        <p:nvPicPr>
          <p:cNvPr id="13" name="Picture 12"/>
          <p:cNvPicPr/>
          <p:nvPr/>
        </p:nvPicPr>
        <p:blipFill rotWithShape="1">
          <a:blip r:embed="rId4"/>
          <a:srcRect l="20033" t="9717" r="33085" b="3643"/>
          <a:stretch/>
        </p:blipFill>
        <p:spPr bwMode="auto">
          <a:xfrm>
            <a:off x="14394693" y="13272081"/>
            <a:ext cx="8067425" cy="851713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5" name="Picture 14"/>
          <p:cNvPicPr/>
          <p:nvPr/>
        </p:nvPicPr>
        <p:blipFill rotWithShape="1">
          <a:blip r:embed="rId4"/>
          <a:srcRect l="20033" t="9717" r="33085" b="3643"/>
          <a:stretch/>
        </p:blipFill>
        <p:spPr bwMode="auto">
          <a:xfrm>
            <a:off x="14547093" y="13424481"/>
            <a:ext cx="8067425" cy="851713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6" name="Picture 15"/>
          <p:cNvPicPr/>
          <p:nvPr/>
        </p:nvPicPr>
        <p:blipFill rotWithShape="1">
          <a:blip r:embed="rId4"/>
          <a:srcRect l="20033" t="9717" r="33085" b="3643"/>
          <a:stretch/>
        </p:blipFill>
        <p:spPr bwMode="auto">
          <a:xfrm>
            <a:off x="14699493" y="13576881"/>
            <a:ext cx="8067425" cy="851713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7" name="Picture 16"/>
          <p:cNvPicPr/>
          <p:nvPr/>
        </p:nvPicPr>
        <p:blipFill rotWithShape="1">
          <a:blip r:embed="rId4"/>
          <a:srcRect l="20033" t="9717" r="33085" b="3643"/>
          <a:stretch/>
        </p:blipFill>
        <p:spPr bwMode="auto">
          <a:xfrm>
            <a:off x="14851893" y="13729281"/>
            <a:ext cx="8067425" cy="851713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9" name="Picture 18"/>
          <p:cNvPicPr/>
          <p:nvPr/>
        </p:nvPicPr>
        <p:blipFill rotWithShape="1">
          <a:blip r:embed="rId5"/>
          <a:srcRect l="23284" t="47159" r="50747" b="35416"/>
          <a:stretch/>
        </p:blipFill>
        <p:spPr bwMode="auto">
          <a:xfrm>
            <a:off x="14561814" y="18385722"/>
            <a:ext cx="2538412" cy="1257300"/>
          </a:xfrm>
          <a:prstGeom prst="rect">
            <a:avLst/>
          </a:prstGeom>
          <a:ln>
            <a:solidFill>
              <a:schemeClr val="tx1"/>
            </a:solidFill>
          </a:ln>
          <a:extLst>
            <a:ext uri="{53640926-AAD7-44D8-BBD7-CCE9431645EC}">
              <a14:shadowObscured xmlns:a14="http://schemas.microsoft.com/office/drawing/2010/main"/>
            </a:ext>
          </a:extLst>
        </p:spPr>
      </p:pic>
      <p:pic>
        <p:nvPicPr>
          <p:cNvPr id="20" name="Picture 19"/>
          <p:cNvPicPr/>
          <p:nvPr/>
        </p:nvPicPr>
        <p:blipFill rotWithShape="1">
          <a:blip r:embed="rId5"/>
          <a:srcRect l="23284" t="47159" r="50747" b="35416"/>
          <a:stretch/>
        </p:blipFill>
        <p:spPr bwMode="auto">
          <a:xfrm>
            <a:off x="14714214" y="18538122"/>
            <a:ext cx="2538412" cy="1257300"/>
          </a:xfrm>
          <a:prstGeom prst="rect">
            <a:avLst/>
          </a:prstGeom>
          <a:ln>
            <a:solidFill>
              <a:schemeClr val="tx1"/>
            </a:solidFill>
          </a:ln>
          <a:extLst>
            <a:ext uri="{53640926-AAD7-44D8-BBD7-CCE9431645EC}">
              <a14:shadowObscured xmlns:a14="http://schemas.microsoft.com/office/drawing/2010/main"/>
            </a:ext>
          </a:extLst>
        </p:spPr>
      </p:pic>
      <p:pic>
        <p:nvPicPr>
          <p:cNvPr id="21" name="Picture 20"/>
          <p:cNvPicPr/>
          <p:nvPr/>
        </p:nvPicPr>
        <p:blipFill rotWithShape="1">
          <a:blip r:embed="rId5"/>
          <a:srcRect l="23284" t="47159" r="50747" b="35416"/>
          <a:stretch/>
        </p:blipFill>
        <p:spPr bwMode="auto">
          <a:xfrm>
            <a:off x="14866614" y="18690522"/>
            <a:ext cx="2538412" cy="1257300"/>
          </a:xfrm>
          <a:prstGeom prst="rect">
            <a:avLst/>
          </a:prstGeom>
          <a:ln>
            <a:solidFill>
              <a:schemeClr val="tx1"/>
            </a:solidFill>
          </a:ln>
          <a:extLst>
            <a:ext uri="{53640926-AAD7-44D8-BBD7-CCE9431645EC}">
              <a14:shadowObscured xmlns:a14="http://schemas.microsoft.com/office/drawing/2010/main"/>
            </a:ext>
          </a:extLst>
        </p:spPr>
      </p:pic>
      <p:pic>
        <p:nvPicPr>
          <p:cNvPr id="22" name="Picture 21"/>
          <p:cNvPicPr/>
          <p:nvPr/>
        </p:nvPicPr>
        <p:blipFill rotWithShape="1">
          <a:blip r:embed="rId5"/>
          <a:srcRect l="23284" t="47159" r="50747" b="35416"/>
          <a:stretch/>
        </p:blipFill>
        <p:spPr bwMode="auto">
          <a:xfrm>
            <a:off x="15019014" y="18842922"/>
            <a:ext cx="2538412" cy="1257300"/>
          </a:xfrm>
          <a:prstGeom prst="rect">
            <a:avLst/>
          </a:prstGeom>
          <a:ln>
            <a:solidFill>
              <a:schemeClr val="tx1"/>
            </a:solidFill>
          </a:ln>
          <a:extLst>
            <a:ext uri="{53640926-AAD7-44D8-BBD7-CCE9431645EC}">
              <a14:shadowObscured xmlns:a14="http://schemas.microsoft.com/office/drawing/2010/main"/>
            </a:ext>
          </a:extLst>
        </p:spPr>
      </p:pic>
      <p:pic>
        <p:nvPicPr>
          <p:cNvPr id="23" name="Picture 22"/>
          <p:cNvPicPr/>
          <p:nvPr/>
        </p:nvPicPr>
        <p:blipFill rotWithShape="1">
          <a:blip r:embed="rId5"/>
          <a:srcRect l="23284" t="47159" r="50747" b="35416"/>
          <a:stretch/>
        </p:blipFill>
        <p:spPr bwMode="auto">
          <a:xfrm>
            <a:off x="15171414" y="18995322"/>
            <a:ext cx="2538412" cy="1257300"/>
          </a:xfrm>
          <a:prstGeom prst="rect">
            <a:avLst/>
          </a:prstGeom>
          <a:ln>
            <a:solidFill>
              <a:schemeClr val="tx1"/>
            </a:solidFill>
          </a:ln>
          <a:extLst>
            <a:ext uri="{53640926-AAD7-44D8-BBD7-CCE9431645EC}">
              <a14:shadowObscured xmlns:a14="http://schemas.microsoft.com/office/drawing/2010/main"/>
            </a:ext>
          </a:extLst>
        </p:spPr>
      </p:pic>
      <p:pic>
        <p:nvPicPr>
          <p:cNvPr id="24" name="Picture 23"/>
          <p:cNvPicPr/>
          <p:nvPr/>
        </p:nvPicPr>
        <p:blipFill rotWithShape="1">
          <a:blip r:embed="rId5"/>
          <a:srcRect l="23284" t="47159" r="50747" b="35416"/>
          <a:stretch/>
        </p:blipFill>
        <p:spPr bwMode="auto">
          <a:xfrm>
            <a:off x="15323814" y="19147722"/>
            <a:ext cx="2538412" cy="1257300"/>
          </a:xfrm>
          <a:prstGeom prst="rect">
            <a:avLst/>
          </a:prstGeom>
          <a:ln>
            <a:solidFill>
              <a:schemeClr val="tx1"/>
            </a:solidFill>
          </a:ln>
          <a:extLst>
            <a:ext uri="{53640926-AAD7-44D8-BBD7-CCE9431645EC}">
              <a14:shadowObscured xmlns:a14="http://schemas.microsoft.com/office/drawing/2010/main"/>
            </a:ext>
          </a:extLst>
        </p:spPr>
      </p:pic>
      <p:pic>
        <p:nvPicPr>
          <p:cNvPr id="25" name="Picture 24"/>
          <p:cNvPicPr/>
          <p:nvPr/>
        </p:nvPicPr>
        <p:blipFill rotWithShape="1">
          <a:blip r:embed="rId5"/>
          <a:srcRect l="23284" t="47159" r="50747" b="41707"/>
          <a:stretch/>
        </p:blipFill>
        <p:spPr bwMode="auto">
          <a:xfrm>
            <a:off x="2971800" y="2514600"/>
            <a:ext cx="2209800" cy="779016"/>
          </a:xfrm>
          <a:prstGeom prst="rect">
            <a:avLst/>
          </a:prstGeom>
          <a:ln>
            <a:solidFill>
              <a:schemeClr val="tx1"/>
            </a:solidFill>
          </a:ln>
          <a:extLst>
            <a:ext uri="{53640926-AAD7-44D8-BBD7-CCE9431645EC}">
              <a14:shadowObscured xmlns:a14="http://schemas.microsoft.com/office/drawing/2010/main"/>
            </a:ext>
          </a:extLst>
        </p:spPr>
      </p:pic>
      <p:pic>
        <p:nvPicPr>
          <p:cNvPr id="26" name="Picture 25"/>
          <p:cNvPicPr/>
          <p:nvPr/>
        </p:nvPicPr>
        <p:blipFill rotWithShape="1">
          <a:blip r:embed="rId5"/>
          <a:srcRect l="23284" t="47159" r="50747" b="35416"/>
          <a:stretch/>
        </p:blipFill>
        <p:spPr bwMode="auto">
          <a:xfrm>
            <a:off x="15476214" y="19300122"/>
            <a:ext cx="2538412" cy="1257300"/>
          </a:xfrm>
          <a:prstGeom prst="rect">
            <a:avLst/>
          </a:prstGeom>
          <a:ln>
            <a:solidFill>
              <a:schemeClr val="tx1"/>
            </a:solidFill>
          </a:ln>
          <a:extLst>
            <a:ext uri="{53640926-AAD7-44D8-BBD7-CCE9431645EC}">
              <a14:shadowObscured xmlns:a14="http://schemas.microsoft.com/office/drawing/2010/main"/>
            </a:ext>
          </a:extLst>
        </p:spPr>
      </p:pic>
      <p:sp>
        <p:nvSpPr>
          <p:cNvPr id="28" name="TextBox 27"/>
          <p:cNvSpPr txBox="1"/>
          <p:nvPr/>
        </p:nvSpPr>
        <p:spPr>
          <a:xfrm>
            <a:off x="14531218" y="17154525"/>
            <a:ext cx="2553133" cy="1077218"/>
          </a:xfrm>
          <a:prstGeom prst="rect">
            <a:avLst/>
          </a:prstGeom>
          <a:noFill/>
        </p:spPr>
        <p:txBody>
          <a:bodyPr wrap="square" rtlCol="0">
            <a:spAutoFit/>
          </a:bodyPr>
          <a:lstStyle/>
          <a:p>
            <a:pPr algn="ctr"/>
            <a:r>
              <a:rPr lang="en-US" sz="3200" dirty="0" smtClean="0"/>
              <a:t>Seattle, Washington </a:t>
            </a:r>
            <a:endParaRPr lang="en-US" sz="3200" dirty="0"/>
          </a:p>
        </p:txBody>
      </p:sp>
      <p:pic>
        <p:nvPicPr>
          <p:cNvPr id="30" name="Picture 29" descr="http://apc.naccho.org/About/PublishingImages/SeattleKingLogo.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6800" y="496610"/>
            <a:ext cx="2423439" cy="41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p:cNvPicPr>
          <p:nvPr/>
        </p:nvPicPr>
        <p:blipFill>
          <a:blip r:embed="rId7"/>
          <a:stretch>
            <a:fillRect/>
          </a:stretch>
        </p:blipFill>
        <p:spPr>
          <a:xfrm>
            <a:off x="7391400" y="420410"/>
            <a:ext cx="1066800" cy="465125"/>
          </a:xfrm>
          <a:prstGeom prst="rect">
            <a:avLst/>
          </a:prstGeom>
        </p:spPr>
      </p:pic>
      <p:pic>
        <p:nvPicPr>
          <p:cNvPr id="32" name="Picture 31"/>
          <p:cNvPicPr>
            <a:picLocks noChangeAspect="1"/>
          </p:cNvPicPr>
          <p:nvPr/>
        </p:nvPicPr>
        <p:blipFill>
          <a:blip r:embed="rId8"/>
          <a:stretch>
            <a:fillRect/>
          </a:stretch>
        </p:blipFill>
        <p:spPr>
          <a:xfrm>
            <a:off x="8532832" y="286025"/>
            <a:ext cx="579417" cy="591585"/>
          </a:xfrm>
          <a:prstGeom prst="rect">
            <a:avLst/>
          </a:prstGeom>
        </p:spPr>
      </p:pic>
      <p:sp>
        <p:nvSpPr>
          <p:cNvPr id="2" name="Extract 1"/>
          <p:cNvSpPr/>
          <p:nvPr/>
        </p:nvSpPr>
        <p:spPr>
          <a:xfrm>
            <a:off x="3048000" y="2971060"/>
            <a:ext cx="381000" cy="228600"/>
          </a:xfrm>
          <a:prstGeom prst="flowChartExtra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82971"/>
              </a:solidFill>
            </a:endParaRPr>
          </a:p>
        </p:txBody>
      </p:sp>
      <p:cxnSp>
        <p:nvCxnSpPr>
          <p:cNvPr id="29" name="Straight Arrow Connector 28"/>
          <p:cNvCxnSpPr/>
          <p:nvPr/>
        </p:nvCxnSpPr>
        <p:spPr>
          <a:xfrm>
            <a:off x="5398704" y="3199660"/>
            <a:ext cx="1792015" cy="131439"/>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181600" y="3352800"/>
            <a:ext cx="1919796" cy="1524000"/>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398704" y="3265379"/>
            <a:ext cx="1774203" cy="870751"/>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7300238" y="3933624"/>
            <a:ext cx="853161" cy="71457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7074126" y="2745296"/>
            <a:ext cx="874542" cy="6075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277617" y="3298300"/>
            <a:ext cx="875781" cy="63532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7101396" y="4800600"/>
            <a:ext cx="9906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947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SPH-PowerPoint-Template-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SPH-PowerPoint-Template-2015" id="{05BDDF3E-A7C5-41CC-A0EB-1A913B5C4B94}" vid="{BE9853E9-A1CA-47DC-ADCF-12A54C84F626}"/>
    </a:ext>
  </a:extLst>
</a:theme>
</file>

<file path=ppt/theme/theme2.xml><?xml version="1.0" encoding="utf-8"?>
<a:theme xmlns:a="http://schemas.openxmlformats.org/drawingml/2006/main" name="Office Theme">
  <a:themeElements>
    <a:clrScheme name="Custom 1">
      <a:dk1>
        <a:sysClr val="windowText" lastClr="000000"/>
      </a:dk1>
      <a:lt1>
        <a:sysClr val="window" lastClr="FFFFFF"/>
      </a:lt1>
      <a:dk2>
        <a:srgbClr val="39275B"/>
      </a:dk2>
      <a:lt2>
        <a:srgbClr val="EDE8C4"/>
      </a:lt2>
      <a:accent1>
        <a:srgbClr val="D7A900"/>
      </a:accent1>
      <a:accent2>
        <a:srgbClr val="917B4C"/>
      </a:accent2>
      <a:accent3>
        <a:srgbClr val="5B8F22"/>
      </a:accent3>
      <a:accent4>
        <a:srgbClr val="0046AD"/>
      </a:accent4>
      <a:accent5>
        <a:srgbClr val="C75B12"/>
      </a:accent5>
      <a:accent6>
        <a:srgbClr val="63B1E5"/>
      </a:accent6>
      <a:hlink>
        <a:srgbClr val="39275B"/>
      </a:hlink>
      <a:folHlink>
        <a:srgbClr val="39275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4057</TotalTime>
  <Words>516</Words>
  <Application>Microsoft Office PowerPoint</Application>
  <PresentationFormat>On-screen Show (4:3)</PresentationFormat>
  <Paragraphs>116</Paragraphs>
  <Slides>17</Slides>
  <Notes>17</Notes>
  <HiddenSlides>0</HiddenSlides>
  <MMClips>0</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SPH-PowerPoint-Template-2015</vt:lpstr>
      <vt:lpstr>Office Theme</vt:lpstr>
      <vt:lpstr>Utilizing GIS and Community Engagement to Promote Bicycle Safety in Seattle: A Profile of Bicycle-Related Collisions and Fatalities from 2010 to 2014</vt:lpstr>
      <vt:lpstr>BACKGROUND</vt:lpstr>
      <vt:lpstr>OBJECTIVE</vt:lpstr>
      <vt:lpstr>METHODS: Quantitative</vt:lpstr>
      <vt:lpstr>METHODS: Qualitative</vt:lpstr>
      <vt:lpstr>RESULTS: Quantitative </vt:lpstr>
      <vt:lpstr>WHICH MONTHS/SEASON?   </vt:lpstr>
      <vt:lpstr>Bicyclist-Related Fatalities 2010 - 2014</vt:lpstr>
      <vt:lpstr>Bicyclist-Related Serious Injuries 2010 - 2014</vt:lpstr>
      <vt:lpstr>Bicyclist-Related Non-Serious Injuries 2010 - 2014</vt:lpstr>
      <vt:lpstr>Community Engagement: Bicycle Equity</vt:lpstr>
      <vt:lpstr>Bicycle Fatality Review (BFR)  Field Observations</vt:lpstr>
      <vt:lpstr>LIMITATIONS/CHALLENGES </vt:lpstr>
      <vt:lpstr>KEY FINDINGS  </vt:lpstr>
      <vt:lpstr>RECOMMENDATIONS  </vt:lpstr>
      <vt:lpstr>PowerPoint Presentation</vt:lpstr>
      <vt:lpstr>Questions? Comments!</vt:lpstr>
    </vt:vector>
  </TitlesOfParts>
  <Company>SPH Dean's Office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Tim Knight</dc:creator>
  <cp:lastModifiedBy>Yantsides, Christina</cp:lastModifiedBy>
  <cp:revision>320</cp:revision>
  <cp:lastPrinted>2012-09-27T21:33:59Z</cp:lastPrinted>
  <dcterms:created xsi:type="dcterms:W3CDTF">2015-01-07T19:57:35Z</dcterms:created>
  <dcterms:modified xsi:type="dcterms:W3CDTF">2016-12-13T23:41:07Z</dcterms:modified>
</cp:coreProperties>
</file>