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274" r:id="rId3"/>
    <p:sldId id="257" r:id="rId4"/>
    <p:sldId id="259" r:id="rId5"/>
    <p:sldId id="281" r:id="rId6"/>
    <p:sldId id="282" r:id="rId7"/>
    <p:sldId id="283" r:id="rId8"/>
    <p:sldId id="268" r:id="rId9"/>
    <p:sldId id="284" r:id="rId10"/>
    <p:sldId id="285" r:id="rId11"/>
    <p:sldId id="279" r:id="rId12"/>
    <p:sldId id="265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0D0"/>
    <a:srgbClr val="0065B0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32" autoAdjust="0"/>
  </p:normalViewPr>
  <p:slideViewPr>
    <p:cSldViewPr>
      <p:cViewPr varScale="1">
        <p:scale>
          <a:sx n="99" d="100"/>
          <a:sy n="99" d="100"/>
        </p:scale>
        <p:origin x="18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, James" userId="4943142a-5497-4687-93af-998cbd6b4677" providerId="ADAL" clId="{60DAA800-2BC2-4D1E-8666-C1DEE556C4BF}"/>
    <pc:docChg chg="custSel addSld modSld">
      <pc:chgData name="Le, James" userId="4943142a-5497-4687-93af-998cbd6b4677" providerId="ADAL" clId="{60DAA800-2BC2-4D1E-8666-C1DEE556C4BF}" dt="2018-03-07T21:38:36.874" v="67" actId="20577"/>
      <pc:docMkLst>
        <pc:docMk/>
      </pc:docMkLst>
      <pc:sldChg chg="addSp modSp">
        <pc:chgData name="Le, James" userId="4943142a-5497-4687-93af-998cbd6b4677" providerId="ADAL" clId="{60DAA800-2BC2-4D1E-8666-C1DEE556C4BF}" dt="2018-03-03T00:36:15.100" v="22" actId="1076"/>
        <pc:sldMkLst>
          <pc:docMk/>
          <pc:sldMk cId="4112601259" sldId="284"/>
        </pc:sldMkLst>
        <pc:spChg chg="add mod">
          <ac:chgData name="Le, James" userId="4943142a-5497-4687-93af-998cbd6b4677" providerId="ADAL" clId="{60DAA800-2BC2-4D1E-8666-C1DEE556C4BF}" dt="2018-03-03T00:36:15.100" v="22" actId="1076"/>
          <ac:spMkLst>
            <pc:docMk/>
            <pc:sldMk cId="4112601259" sldId="284"/>
            <ac:spMk id="15" creationId="{FC18979B-C9E5-4693-9485-FCEB113F7646}"/>
          </ac:spMkLst>
        </pc:spChg>
      </pc:sldChg>
      <pc:sldChg chg="addSp delSp modSp add">
        <pc:chgData name="Le, James" userId="4943142a-5497-4687-93af-998cbd6b4677" providerId="ADAL" clId="{60DAA800-2BC2-4D1E-8666-C1DEE556C4BF}" dt="2018-03-07T21:38:36.874" v="67" actId="20577"/>
        <pc:sldMkLst>
          <pc:docMk/>
          <pc:sldMk cId="653462119" sldId="285"/>
        </pc:sldMkLst>
        <pc:spChg chg="mod">
          <ac:chgData name="Le, James" userId="4943142a-5497-4687-93af-998cbd6b4677" providerId="ADAL" clId="{60DAA800-2BC2-4D1E-8666-C1DEE556C4BF}" dt="2018-03-07T21:38:36.874" v="67" actId="20577"/>
          <ac:spMkLst>
            <pc:docMk/>
            <pc:sldMk cId="653462119" sldId="285"/>
            <ac:spMk id="2" creationId="{00000000-0000-0000-0000-000000000000}"/>
          </ac:spMkLst>
        </pc:spChg>
        <pc:spChg chg="del">
          <ac:chgData name="Le, James" userId="4943142a-5497-4687-93af-998cbd6b4677" providerId="ADAL" clId="{60DAA800-2BC2-4D1E-8666-C1DEE556C4BF}" dt="2018-03-07T21:33:19.957" v="45" actId="478"/>
          <ac:spMkLst>
            <pc:docMk/>
            <pc:sldMk cId="653462119" sldId="285"/>
            <ac:spMk id="15" creationId="{FC18979B-C9E5-4693-9485-FCEB113F7646}"/>
          </ac:spMkLst>
        </pc:spChg>
        <pc:spChg chg="del">
          <ac:chgData name="Le, James" userId="4943142a-5497-4687-93af-998cbd6b4677" providerId="ADAL" clId="{60DAA800-2BC2-4D1E-8666-C1DEE556C4BF}" dt="2018-03-07T21:33:19.957" v="45" actId="478"/>
          <ac:spMkLst>
            <pc:docMk/>
            <pc:sldMk cId="653462119" sldId="285"/>
            <ac:spMk id="21" creationId="{C96CD375-8C46-453B-925E-6870B23723F7}"/>
          </ac:spMkLst>
        </pc:spChg>
        <pc:spChg chg="del">
          <ac:chgData name="Le, James" userId="4943142a-5497-4687-93af-998cbd6b4677" providerId="ADAL" clId="{60DAA800-2BC2-4D1E-8666-C1DEE556C4BF}" dt="2018-03-07T21:33:19.957" v="45" actId="478"/>
          <ac:spMkLst>
            <pc:docMk/>
            <pc:sldMk cId="653462119" sldId="285"/>
            <ac:spMk id="22" creationId="{FF23C742-8B9B-4BB7-A055-7E073B9166F4}"/>
          </ac:spMkLst>
        </pc:spChg>
        <pc:spChg chg="del">
          <ac:chgData name="Le, James" userId="4943142a-5497-4687-93af-998cbd6b4677" providerId="ADAL" clId="{60DAA800-2BC2-4D1E-8666-C1DEE556C4BF}" dt="2018-03-07T21:33:19.957" v="45" actId="478"/>
          <ac:spMkLst>
            <pc:docMk/>
            <pc:sldMk cId="653462119" sldId="285"/>
            <ac:spMk id="23" creationId="{F8D16E6F-B238-40B1-97FC-88CC5D3DBEA3}"/>
          </ac:spMkLst>
        </pc:spChg>
        <pc:spChg chg="del">
          <ac:chgData name="Le, James" userId="4943142a-5497-4687-93af-998cbd6b4677" providerId="ADAL" clId="{60DAA800-2BC2-4D1E-8666-C1DEE556C4BF}" dt="2018-03-07T21:33:19.957" v="45" actId="478"/>
          <ac:spMkLst>
            <pc:docMk/>
            <pc:sldMk cId="653462119" sldId="285"/>
            <ac:spMk id="28" creationId="{F02715E0-6020-451D-99AA-19670ED72B47}"/>
          </ac:spMkLst>
        </pc:spChg>
        <pc:picChg chg="add mod">
          <ac:chgData name="Le, James" userId="4943142a-5497-4687-93af-998cbd6b4677" providerId="ADAL" clId="{60DAA800-2BC2-4D1E-8666-C1DEE556C4BF}" dt="2018-03-07T21:34:32.162" v="59" actId="1035"/>
          <ac:picMkLst>
            <pc:docMk/>
            <pc:sldMk cId="653462119" sldId="285"/>
            <ac:picMk id="3" creationId="{780906AC-5548-41E8-82F0-46F6B4FF85CF}"/>
          </ac:picMkLst>
        </pc:picChg>
        <pc:picChg chg="del">
          <ac:chgData name="Le, James" userId="4943142a-5497-4687-93af-998cbd6b4677" providerId="ADAL" clId="{60DAA800-2BC2-4D1E-8666-C1DEE556C4BF}" dt="2018-03-07T21:33:17.956" v="43" actId="478"/>
          <ac:picMkLst>
            <pc:docMk/>
            <pc:sldMk cId="653462119" sldId="285"/>
            <ac:picMk id="4" creationId="{25E6A531-6FB8-46D8-91DF-C24A8B597866}"/>
          </ac:picMkLst>
        </pc:picChg>
        <pc:picChg chg="del">
          <ac:chgData name="Le, James" userId="4943142a-5497-4687-93af-998cbd6b4677" providerId="ADAL" clId="{60DAA800-2BC2-4D1E-8666-C1DEE556C4BF}" dt="2018-03-07T21:33:18.376" v="44" actId="478"/>
          <ac:picMkLst>
            <pc:docMk/>
            <pc:sldMk cId="653462119" sldId="285"/>
            <ac:picMk id="27" creationId="{889FC07E-786C-412F-A052-3598784AA3E3}"/>
          </ac:picMkLst>
        </pc:picChg>
        <pc:cxnChg chg="del">
          <ac:chgData name="Le, James" userId="4943142a-5497-4687-93af-998cbd6b4677" providerId="ADAL" clId="{60DAA800-2BC2-4D1E-8666-C1DEE556C4BF}" dt="2018-03-07T21:33:19.957" v="45" actId="478"/>
          <ac:cxnSpMkLst>
            <pc:docMk/>
            <pc:sldMk cId="653462119" sldId="285"/>
            <ac:cxnSpMk id="11" creationId="{024A37F9-A177-44EB-B2EC-6BEEAF041131}"/>
          </ac:cxnSpMkLst>
        </pc:cxnChg>
        <pc:cxnChg chg="del">
          <ac:chgData name="Le, James" userId="4943142a-5497-4687-93af-998cbd6b4677" providerId="ADAL" clId="{60DAA800-2BC2-4D1E-8666-C1DEE556C4BF}" dt="2018-03-07T21:33:19.957" v="45" actId="478"/>
          <ac:cxnSpMkLst>
            <pc:docMk/>
            <pc:sldMk cId="653462119" sldId="285"/>
            <ac:cxnSpMk id="14" creationId="{D13AC92F-12DD-43E0-BD3C-92B6E63CB4B4}"/>
          </ac:cxnSpMkLst>
        </pc:cxnChg>
        <pc:cxnChg chg="del">
          <ac:chgData name="Le, James" userId="4943142a-5497-4687-93af-998cbd6b4677" providerId="ADAL" clId="{60DAA800-2BC2-4D1E-8666-C1DEE556C4BF}" dt="2018-03-07T21:33:19.957" v="45" actId="478"/>
          <ac:cxnSpMkLst>
            <pc:docMk/>
            <pc:sldMk cId="653462119" sldId="285"/>
            <ac:cxnSpMk id="18" creationId="{71D3D67E-488E-436F-B790-8069C00F47B0}"/>
          </ac:cxnSpMkLst>
        </pc:cxnChg>
        <pc:cxnChg chg="del mod">
          <ac:chgData name="Le, James" userId="4943142a-5497-4687-93af-998cbd6b4677" providerId="ADAL" clId="{60DAA800-2BC2-4D1E-8666-C1DEE556C4BF}" dt="2018-03-07T21:33:19.957" v="45" actId="478"/>
          <ac:cxnSpMkLst>
            <pc:docMk/>
            <pc:sldMk cId="653462119" sldId="285"/>
            <ac:cxnSpMk id="30" creationId="{31FDC613-9CC4-4C9C-B48D-B5D458265A82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C44DCA-5F0D-46F8-BCFA-C4B3C8C58B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36F9E-E653-4F3A-9B9C-89ED51A17B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17CF2-04B3-4962-8305-8B41C342C264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16E4D-F1E9-4660-88CE-D0BB4F40C4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6D1FD-AEE3-43A2-B29F-3054BBEF9E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6FD9B-F72D-436B-A122-B4E610B9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87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30CA7E-C46E-41ED-8533-9B77174DD0E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0635B5-FF59-406E-B74D-09342D338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5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core values for transportation anchor to the core values that Mayor Murray has laid out in his vision (Move Seattle) for Seattle: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Safe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Interconnected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Affordable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Vibrant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Innovative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4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 the audience know the purpose of your presentation (is it purely informational, are you seeking feedback, </a:t>
            </a:r>
            <a:r>
              <a:rPr lang="en-US" baseline="0" dirty="0" err="1"/>
              <a:t>etc</a:t>
            </a:r>
            <a:r>
              <a:rPr lang="en-US" baseline="0" dirty="0"/>
              <a:t>). Then walk them through what you’ll </a:t>
            </a:r>
            <a:r>
              <a:rPr lang="en-US" baseline="0"/>
              <a:t>be covering.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5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71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80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0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46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4F72-F06A-4B57-A7E5-D67F2B6312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486400"/>
          </a:xfrm>
        </p:spPr>
        <p:txBody>
          <a:bodyPr/>
          <a:lstStyle>
            <a:lvl1pPr>
              <a:defRPr sz="2000" baseline="0"/>
            </a:lvl1pPr>
          </a:lstStyle>
          <a:p>
            <a:endParaRPr lang="en-US" dirty="0"/>
          </a:p>
          <a:p>
            <a:r>
              <a:rPr lang="en-US" dirty="0"/>
              <a:t>Insert a photo relevant to your presentation (it will appear in the background – you may need to adjust the location of the presentation title up or down, so as not to skew your photo).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352800"/>
            <a:ext cx="9144000" cy="1295400"/>
          </a:xfrm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Presentation Title</a:t>
            </a:r>
            <a:br>
              <a:rPr lang="en-US" dirty="0"/>
            </a:br>
            <a:r>
              <a:rPr lang="en-US" sz="2000" dirty="0"/>
              <a:t>Subtitle, If Needed</a:t>
            </a:r>
            <a:endParaRPr lang="en-US" dirty="0"/>
          </a:p>
        </p:txBody>
      </p:sp>
      <p:pic>
        <p:nvPicPr>
          <p:cNvPr id="7" name="Picture 2" descr="P:\PIO\Schwartz\sdotlogo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6"/>
          <a:stretch/>
        </p:blipFill>
        <p:spPr bwMode="auto">
          <a:xfrm>
            <a:off x="7086599" y="5850340"/>
            <a:ext cx="1885477" cy="85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152400" y="5638800"/>
            <a:ext cx="3810000" cy="1082675"/>
          </a:xfrm>
          <a:prstGeom prst="rect">
            <a:avLst/>
          </a:prstGeom>
        </p:spPr>
        <p:txBody>
          <a:bodyPr anchor="t"/>
          <a:lstStyle>
            <a:lvl1pPr>
              <a:defRPr sz="2000"/>
            </a:lvl1pPr>
          </a:lstStyle>
          <a:p>
            <a:r>
              <a:rPr lang="en-US"/>
              <a:t>Meeting Name</a:t>
            </a:r>
          </a:p>
          <a:p>
            <a:r>
              <a:rPr lang="en-US"/>
              <a:t>Presenter First and Last Name</a:t>
            </a:r>
          </a:p>
          <a:p>
            <a:r>
              <a:rPr lang="en-US"/>
              <a:t>Month, Day,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1690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03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09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92E29-30D5-4727-9D85-C6050B98A93F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2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92E29-30D5-4727-9D85-C6050B98A93F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D83C-2D8A-42B0-BBF1-CDE43C10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4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seattle.gov/visionzero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4953000" cy="121920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Segoe UI Light" panose="020B0502040204020203" pitchFamily="34" charset="0"/>
              </a:rPr>
              <a:t>Seattle Bicycle Advisory Board</a:t>
            </a:r>
          </a:p>
          <a:p>
            <a:pPr algn="l"/>
            <a:r>
              <a:rPr lang="en-US" sz="2000" dirty="0">
                <a:latin typeface="Segoe UI Light" panose="020B0502040204020203" pitchFamily="34" charset="0"/>
              </a:rPr>
              <a:t>James Le</a:t>
            </a:r>
          </a:p>
          <a:p>
            <a:pPr algn="l"/>
            <a:r>
              <a:rPr lang="en-US" sz="2000" dirty="0">
                <a:latin typeface="Segoe UI Light" panose="020B0502040204020203" pitchFamily="34" charset="0"/>
              </a:rPr>
              <a:t>March 7,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5411443"/>
            <a:ext cx="3335628" cy="1521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3EBF-5FBC-4905-9B62-3B7CFF6699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21094"/>
          <a:stretch/>
        </p:blipFill>
        <p:spPr>
          <a:xfrm>
            <a:off x="0" y="0"/>
            <a:ext cx="9144000" cy="54114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114581-DB02-4BA3-8096-F35A855CF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28" y="533400"/>
            <a:ext cx="9144000" cy="114300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sz="4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Lowering Speed Limits to Save Lives</a:t>
            </a:r>
            <a:br>
              <a:rPr lang="en-US" sz="4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Vision Zero</a:t>
            </a:r>
          </a:p>
        </p:txBody>
      </p:sp>
    </p:spTree>
    <p:extLst>
      <p:ext uri="{BB962C8B-B14F-4D97-AF65-F5344CB8AC3E}">
        <p14:creationId xmlns:p14="http://schemas.microsoft.com/office/powerpoint/2010/main" val="290062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690D0"/>
                </a:solidFill>
              </a:rPr>
              <a:t>What the BMP recommends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10</a:t>
            </a:fld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906AC-5548-41E8-82F0-46F6B4FF8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376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Timeline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11</a:t>
            </a:fld>
            <a:endParaRPr lang="en-US" sz="1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42531-B5CC-43E5-9CC8-F6F16AE26BC1}"/>
              </a:ext>
            </a:extLst>
          </p:cNvPr>
          <p:cNvCxnSpPr>
            <a:cxnSpLocks/>
          </p:cNvCxnSpPr>
          <p:nvPr/>
        </p:nvCxnSpPr>
        <p:spPr>
          <a:xfrm>
            <a:off x="609600" y="3760446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C606A7F-EB31-40A9-A6C6-53BBA99BDB7F}"/>
              </a:ext>
            </a:extLst>
          </p:cNvPr>
          <p:cNvSpPr/>
          <p:nvPr/>
        </p:nvSpPr>
        <p:spPr>
          <a:xfrm>
            <a:off x="1600201" y="3455646"/>
            <a:ext cx="659155" cy="659155"/>
          </a:xfrm>
          <a:prstGeom prst="ellipse">
            <a:avLst/>
          </a:prstGeom>
          <a:solidFill>
            <a:schemeClr val="bg1"/>
          </a:solidFill>
          <a:ln w="76200">
            <a:solidFill>
              <a:srgbClr val="169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BC7B47-01EC-4949-897D-F025074C3F95}"/>
              </a:ext>
            </a:extLst>
          </p:cNvPr>
          <p:cNvSpPr txBox="1"/>
          <p:nvPr/>
        </p:nvSpPr>
        <p:spPr>
          <a:xfrm>
            <a:off x="1600200" y="36005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2D249C-3138-4CEB-9B6E-28E93DB3C3C2}"/>
              </a:ext>
            </a:extLst>
          </p:cNvPr>
          <p:cNvSpPr/>
          <p:nvPr/>
        </p:nvSpPr>
        <p:spPr>
          <a:xfrm>
            <a:off x="593558" y="3684245"/>
            <a:ext cx="152400" cy="152400"/>
          </a:xfrm>
          <a:prstGeom prst="ellipse">
            <a:avLst/>
          </a:prstGeom>
          <a:solidFill>
            <a:srgbClr val="1690D0"/>
          </a:solidFill>
          <a:ln w="76200">
            <a:solidFill>
              <a:srgbClr val="169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544F88-B28A-4592-B4B0-9ED920E74C0A}"/>
              </a:ext>
            </a:extLst>
          </p:cNvPr>
          <p:cNvSpPr/>
          <p:nvPr/>
        </p:nvSpPr>
        <p:spPr>
          <a:xfrm>
            <a:off x="3429000" y="3455646"/>
            <a:ext cx="659155" cy="659155"/>
          </a:xfrm>
          <a:prstGeom prst="ellipse">
            <a:avLst/>
          </a:prstGeom>
          <a:solidFill>
            <a:schemeClr val="bg1"/>
          </a:solidFill>
          <a:ln w="76200">
            <a:solidFill>
              <a:srgbClr val="169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5B8D3-9C8A-40AB-AD64-1E8D2B80AE07}"/>
              </a:ext>
            </a:extLst>
          </p:cNvPr>
          <p:cNvSpPr txBox="1"/>
          <p:nvPr/>
        </p:nvSpPr>
        <p:spPr>
          <a:xfrm>
            <a:off x="3428999" y="36005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8450B0-B2B8-40B4-B23F-B3494110D84E}"/>
              </a:ext>
            </a:extLst>
          </p:cNvPr>
          <p:cNvSpPr/>
          <p:nvPr/>
        </p:nvSpPr>
        <p:spPr>
          <a:xfrm>
            <a:off x="5257760" y="3455646"/>
            <a:ext cx="659155" cy="659155"/>
          </a:xfrm>
          <a:prstGeom prst="ellipse">
            <a:avLst/>
          </a:prstGeom>
          <a:solidFill>
            <a:schemeClr val="bg1"/>
          </a:solidFill>
          <a:ln w="76200">
            <a:solidFill>
              <a:srgbClr val="169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24BB00-1D50-43A5-AB1B-065E5DD5B3F9}"/>
              </a:ext>
            </a:extLst>
          </p:cNvPr>
          <p:cNvSpPr txBox="1"/>
          <p:nvPr/>
        </p:nvSpPr>
        <p:spPr>
          <a:xfrm>
            <a:off x="5257759" y="36005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4BE387-D1A2-4C10-9E19-C467EBC01C45}"/>
              </a:ext>
            </a:extLst>
          </p:cNvPr>
          <p:cNvSpPr/>
          <p:nvPr/>
        </p:nvSpPr>
        <p:spPr>
          <a:xfrm>
            <a:off x="7010400" y="3455646"/>
            <a:ext cx="659155" cy="659155"/>
          </a:xfrm>
          <a:prstGeom prst="ellipse">
            <a:avLst/>
          </a:prstGeom>
          <a:solidFill>
            <a:schemeClr val="bg1"/>
          </a:solidFill>
          <a:ln w="76200">
            <a:solidFill>
              <a:srgbClr val="169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BF57B8-BB59-49F8-A7A9-37EBC95AABD5}"/>
              </a:ext>
            </a:extLst>
          </p:cNvPr>
          <p:cNvSpPr txBox="1"/>
          <p:nvPr/>
        </p:nvSpPr>
        <p:spPr>
          <a:xfrm>
            <a:off x="7010399" y="36005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58CA99-51E8-490B-9A30-18503A6163CA}"/>
              </a:ext>
            </a:extLst>
          </p:cNvPr>
          <p:cNvSpPr/>
          <p:nvPr/>
        </p:nvSpPr>
        <p:spPr>
          <a:xfrm>
            <a:off x="8401075" y="3684245"/>
            <a:ext cx="152400" cy="152400"/>
          </a:xfrm>
          <a:prstGeom prst="ellipse">
            <a:avLst/>
          </a:prstGeom>
          <a:solidFill>
            <a:srgbClr val="1690D0"/>
          </a:solidFill>
          <a:ln w="76200">
            <a:solidFill>
              <a:srgbClr val="169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F9A3B3-0EA3-453F-93F6-380FC0BF8AD1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1929777" y="2465046"/>
            <a:ext cx="2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FEF7E3-845A-4B71-A687-A3B2690B04E3}"/>
              </a:ext>
            </a:extLst>
          </p:cNvPr>
          <p:cNvCxnSpPr/>
          <p:nvPr/>
        </p:nvCxnSpPr>
        <p:spPr>
          <a:xfrm flipH="1" flipV="1">
            <a:off x="3758574" y="4071529"/>
            <a:ext cx="2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2B81F1-6EAA-403F-B413-7212EDCC1CDB}"/>
              </a:ext>
            </a:extLst>
          </p:cNvPr>
          <p:cNvCxnSpPr/>
          <p:nvPr/>
        </p:nvCxnSpPr>
        <p:spPr>
          <a:xfrm flipH="1" flipV="1">
            <a:off x="5587334" y="2465045"/>
            <a:ext cx="2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EB68E7-9FB4-444D-A805-791A5D55AE46}"/>
              </a:ext>
            </a:extLst>
          </p:cNvPr>
          <p:cNvCxnSpPr/>
          <p:nvPr/>
        </p:nvCxnSpPr>
        <p:spPr>
          <a:xfrm flipH="1" flipV="1">
            <a:off x="7345858" y="4114800"/>
            <a:ext cx="2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C032971-9759-4DCB-AFEF-EB55B09F8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" t="3379" r="1289" b="2013"/>
          <a:stretch/>
        </p:blipFill>
        <p:spPr>
          <a:xfrm>
            <a:off x="1764137" y="4955932"/>
            <a:ext cx="1826708" cy="13652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04F62A-9199-4A57-AA99-0C18D28AF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208" y="5030697"/>
            <a:ext cx="1219199" cy="12157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AB2D8A3-2017-4D7E-813C-DBD32F881A96}"/>
              </a:ext>
            </a:extLst>
          </p:cNvPr>
          <p:cNvSpPr txBox="1"/>
          <p:nvPr/>
        </p:nvSpPr>
        <p:spPr>
          <a:xfrm>
            <a:off x="533400" y="1446074"/>
            <a:ext cx="302325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Vision Zero launched!</a:t>
            </a:r>
          </a:p>
          <a:p>
            <a:endParaRPr lang="en-US" dirty="0"/>
          </a:p>
          <a:p>
            <a:r>
              <a:rPr lang="en-US" dirty="0"/>
              <a:t>Rainier Ave S (25 mph)</a:t>
            </a:r>
          </a:p>
          <a:p>
            <a:r>
              <a:rPr lang="en-US" dirty="0"/>
              <a:t>35</a:t>
            </a:r>
            <a:r>
              <a:rPr lang="en-US" baseline="30000" dirty="0"/>
              <a:t>th</a:t>
            </a:r>
            <a:r>
              <a:rPr lang="en-US" dirty="0"/>
              <a:t> Ave SW (30 mph)</a:t>
            </a:r>
          </a:p>
          <a:p>
            <a:r>
              <a:rPr lang="en-US" dirty="0" err="1"/>
              <a:t>Delridge</a:t>
            </a:r>
            <a:r>
              <a:rPr lang="en-US" dirty="0"/>
              <a:t> Way SW (30 mph)</a:t>
            </a:r>
          </a:p>
          <a:p>
            <a:r>
              <a:rPr lang="en-US" dirty="0"/>
              <a:t>Fauntleroy Way SW (30 mph)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D34FA41-9B15-4108-BC3B-65B64BC52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577124"/>
            <a:ext cx="2640267" cy="14259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EDAD4D-D581-4FBC-8149-AEA4D92E0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081" y="4969172"/>
            <a:ext cx="1078337" cy="133878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FE3FF8-7D2A-443E-B011-B761AF45DA23}"/>
              </a:ext>
            </a:extLst>
          </p:cNvPr>
          <p:cNvSpPr txBox="1"/>
          <p:nvPr/>
        </p:nvSpPr>
        <p:spPr>
          <a:xfrm>
            <a:off x="7410296" y="5105400"/>
            <a:ext cx="14807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Greenwood/ Phinney urban village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8D1CC-86C0-4324-B1B6-BAC59FADAF46}"/>
              </a:ext>
            </a:extLst>
          </p:cNvPr>
          <p:cNvSpPr txBox="1"/>
          <p:nvPr/>
        </p:nvSpPr>
        <p:spPr>
          <a:xfrm>
            <a:off x="4112783" y="2052355"/>
            <a:ext cx="36082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Began urban village evaluations</a:t>
            </a:r>
          </a:p>
        </p:txBody>
      </p:sp>
    </p:spTree>
    <p:extLst>
      <p:ext uri="{BB962C8B-B14F-4D97-AF65-F5344CB8AC3E}">
        <p14:creationId xmlns:p14="http://schemas.microsoft.com/office/powerpoint/2010/main" val="634528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137685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Segoe UI Light" panose="020B0502040204020203" pitchFamily="34" charset="0"/>
                <a:ea typeface="Kozuka Gothic Pro L" pitchFamily="34" charset="-128"/>
              </a:rPr>
              <a:t>James Le@seattle.gov</a:t>
            </a:r>
          </a:p>
          <a:p>
            <a:pPr marL="0" indent="0" algn="ctr">
              <a:buNone/>
            </a:pPr>
            <a:r>
              <a:rPr lang="en-US" sz="2800" dirty="0">
                <a:latin typeface="Segoe UI Light" panose="020B0502040204020203" pitchFamily="34" charset="0"/>
                <a:ea typeface="Kozuka Gothic Pro L" pitchFamily="34" charset="-128"/>
                <a:hlinkClick r:id="rId4"/>
              </a:rPr>
              <a:t>https://www.seattle.gov/visionzero</a:t>
            </a:r>
            <a:r>
              <a:rPr lang="en-US" sz="2800" dirty="0">
                <a:latin typeface="Segoe UI Light" panose="020B0502040204020203" pitchFamily="34" charset="0"/>
                <a:ea typeface="Kozuka Gothic Pro L" pitchFamily="34" charset="-128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429001"/>
            <a:ext cx="9143999" cy="685799"/>
          </a:xfrm>
          <a:prstGeom prst="rect">
            <a:avLst/>
          </a:prstGeom>
          <a:solidFill>
            <a:srgbClr val="1690D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ea typeface="Kozuka Gothic Pro L" pitchFamily="34" charset="-128"/>
              </a:rPr>
              <a:t>www.seattle.gov/transportation</a:t>
            </a:r>
          </a:p>
        </p:txBody>
      </p:sp>
      <p:pic>
        <p:nvPicPr>
          <p:cNvPr id="8" name="Picture 2" descr="http://centralctpost.files.wordpress.com/2013/10/twitter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89414"/>
            <a:ext cx="768386" cy="7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sjc.edu/StudentServices/StudentGovernmentAssociation/District%20Committees%2020112012/facebook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29" y="4504708"/>
            <a:ext cx="717453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philipgoddardphotography.co.uk/wp-content/uploads/2013/12/logo-flick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08" y="4500537"/>
            <a:ext cx="721623" cy="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://www.ceministries.org/Images/content/1847/62794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86" y="4514880"/>
            <a:ext cx="717452" cy="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72" y="5411443"/>
            <a:ext cx="3335628" cy="1521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327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1690D0"/>
                </a:solidFill>
              </a:rPr>
              <a:t>Our mission, vision, and core values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3397472"/>
            <a:ext cx="7696200" cy="2774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Committed to </a:t>
            </a:r>
            <a:r>
              <a:rPr lang="en-US" sz="2400" dirty="0">
                <a:solidFill>
                  <a:srgbClr val="1690D0"/>
                </a:solidFill>
                <a:latin typeface="+mj-lt"/>
              </a:rPr>
              <a:t>5 core values </a:t>
            </a:r>
            <a:r>
              <a:rPr lang="en-US" sz="2400" dirty="0"/>
              <a:t>to create a city that is:</a:t>
            </a:r>
          </a:p>
          <a:p>
            <a:r>
              <a:rPr lang="en-US" sz="2400" dirty="0"/>
              <a:t>Safe</a:t>
            </a:r>
          </a:p>
          <a:p>
            <a:r>
              <a:rPr lang="en-US" sz="2400" dirty="0"/>
              <a:t>Interconnected</a:t>
            </a:r>
          </a:p>
          <a:p>
            <a:r>
              <a:rPr lang="en-US" sz="2400" dirty="0"/>
              <a:t>Affordable</a:t>
            </a:r>
          </a:p>
          <a:p>
            <a:r>
              <a:rPr lang="en-US" sz="2400" dirty="0"/>
              <a:t>Vibrant</a:t>
            </a:r>
          </a:p>
          <a:p>
            <a:r>
              <a:rPr lang="en-US" sz="2400" dirty="0"/>
              <a:t>Innovative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</a:t>
            </a:r>
            <a:r>
              <a:rPr lang="en-US" sz="2400" dirty="0">
                <a:latin typeface="+mj-lt"/>
              </a:rPr>
              <a:t>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57401"/>
            <a:ext cx="4456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690D0"/>
                </a:solidFill>
                <a:latin typeface="+mj-lt"/>
              </a:rPr>
              <a:t>Mission</a:t>
            </a:r>
            <a:r>
              <a:rPr lang="en-US" sz="2400" dirty="0">
                <a:solidFill>
                  <a:srgbClr val="1690D0"/>
                </a:solidFill>
              </a:rPr>
              <a:t>: </a:t>
            </a:r>
            <a:r>
              <a:rPr lang="en-US" sz="2400" dirty="0"/>
              <a:t>deliver a high-quality </a:t>
            </a:r>
          </a:p>
          <a:p>
            <a:r>
              <a:rPr lang="en-US" sz="2400" dirty="0"/>
              <a:t>transportation system for Seattle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2057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690D0"/>
                </a:solidFill>
                <a:latin typeface="+mj-lt"/>
              </a:rPr>
              <a:t>Vision</a:t>
            </a:r>
            <a:r>
              <a:rPr lang="en-US" sz="2400" dirty="0">
                <a:solidFill>
                  <a:srgbClr val="1690D0"/>
                </a:solidFill>
              </a:rPr>
              <a:t>: </a:t>
            </a:r>
            <a:r>
              <a:rPr lang="en-US" sz="2400" dirty="0"/>
              <a:t>connected people, places, and products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874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Presentation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</a:rPr>
              <a:t>Background</a:t>
            </a:r>
          </a:p>
          <a:p>
            <a:r>
              <a:rPr lang="en-US" dirty="0">
                <a:latin typeface="Segoe UI Light" panose="020B0502040204020203" pitchFamily="34" charset="0"/>
              </a:rPr>
              <a:t>Methodology</a:t>
            </a:r>
          </a:p>
          <a:p>
            <a:r>
              <a:rPr lang="en-US" dirty="0">
                <a:latin typeface="Segoe UI Light" panose="020B0502040204020203" pitchFamily="34" charset="0"/>
              </a:rPr>
              <a:t>Prioritization</a:t>
            </a:r>
          </a:p>
          <a:p>
            <a:r>
              <a:rPr lang="en-US" dirty="0">
                <a:latin typeface="Segoe UI Light" panose="020B0502040204020203" pitchFamily="34" charset="0"/>
              </a:rPr>
              <a:t>Evaluation schedule</a:t>
            </a:r>
          </a:p>
          <a:p>
            <a:pPr marL="0" indent="0"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87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7315200" cy="1962150"/>
          </a:xfrm>
        </p:spPr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</a:rPr>
              <a:t>Speed is </a:t>
            </a:r>
            <a:r>
              <a:rPr lang="en-US" b="1" i="1" dirty="0">
                <a:latin typeface="Segoe UI Light" panose="020B0502040204020203" pitchFamily="34" charset="0"/>
              </a:rPr>
              <a:t>the</a:t>
            </a:r>
            <a:r>
              <a:rPr lang="en-US" dirty="0">
                <a:latin typeface="Segoe UI Light" panose="020B0502040204020203" pitchFamily="34" charset="0"/>
              </a:rPr>
              <a:t> critical factor in the frequency and severity of crashes</a:t>
            </a:r>
          </a:p>
          <a:p>
            <a:r>
              <a:rPr lang="en-US" dirty="0">
                <a:latin typeface="Segoe UI Light" panose="020B0502040204020203" pitchFamily="34" charset="0"/>
              </a:rPr>
              <a:t>Key part of Seattle’s Vision Zero efforts to end traffic deaths by 2030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4</a:t>
            </a:fld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340D4-8BD9-4C4E-82E1-11DC0898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48" y="3744914"/>
            <a:ext cx="6324704" cy="263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1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Current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14801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</a:rPr>
              <a:t>Primarily based on 85</a:t>
            </a:r>
            <a:r>
              <a:rPr lang="en-US" baseline="30000" dirty="0">
                <a:latin typeface="Segoe UI Light" panose="020B0502040204020203" pitchFamily="34" charset="0"/>
              </a:rPr>
              <a:t>th</a:t>
            </a:r>
            <a:r>
              <a:rPr lang="en-US" dirty="0">
                <a:latin typeface="Segoe UI Light" panose="020B0502040204020203" pitchFamily="34" charset="0"/>
              </a:rPr>
              <a:t> percentile speeds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Speed at which 85% of people are driving at or below</a:t>
            </a:r>
          </a:p>
          <a:p>
            <a:endParaRPr lang="en-US" dirty="0">
              <a:latin typeface="Segoe UI Light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5</a:t>
            </a:fld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0B0EC1-9D87-4F4A-A00D-354CF6BC1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28" t="3156" r="10606" b="6224"/>
          <a:stretch/>
        </p:blipFill>
        <p:spPr>
          <a:xfrm>
            <a:off x="5334000" y="1600200"/>
            <a:ext cx="2933154" cy="42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1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we’re looking 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1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</a:rPr>
              <a:t>Based on USLimits2</a:t>
            </a:r>
          </a:p>
          <a:p>
            <a:r>
              <a:rPr lang="en-US" dirty="0">
                <a:latin typeface="Segoe UI Light" panose="020B0502040204020203" pitchFamily="34" charset="0"/>
              </a:rPr>
              <a:t>Factors being considered: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Traffic signal density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Pedestrian and bicycle activity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Parking activity</a:t>
            </a:r>
          </a:p>
          <a:p>
            <a:pPr lvl="1"/>
            <a:r>
              <a:rPr lang="en-US" dirty="0">
                <a:latin typeface="Segoe UI Light" panose="020B0502040204020203" pitchFamily="34" charset="0"/>
              </a:rPr>
              <a:t>Driveway density</a:t>
            </a:r>
          </a:p>
          <a:p>
            <a:endParaRPr lang="en-US" dirty="0">
              <a:latin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  <a:p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6</a:t>
            </a:fld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B6D2-8845-4DFC-B0B7-A867DB696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8594"/>
          <a:stretch/>
        </p:blipFill>
        <p:spPr>
          <a:xfrm>
            <a:off x="4419601" y="1376773"/>
            <a:ext cx="4601173" cy="47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00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1690D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Prioritization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7</a:t>
            </a:fld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72851-29CF-4BDD-81B7-CFC48707B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14" t="34523" r="27125" b="18892"/>
          <a:stretch/>
        </p:blipFill>
        <p:spPr>
          <a:xfrm>
            <a:off x="609600" y="2344598"/>
            <a:ext cx="4004476" cy="38561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82B3B-B3EB-4ABA-A4F1-8A375ADAF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040" y="2286000"/>
            <a:ext cx="3579360" cy="391476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F8430F-4F13-4133-B87B-F2905EF70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7637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Segoe UI Light" panose="020B0502040204020203" pitchFamily="34" charset="0"/>
              </a:rPr>
              <a:t>Focused on where pedestrian crashes are happening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49A94-C1B0-4C57-A972-EE50CBA1D2E3}"/>
              </a:ext>
            </a:extLst>
          </p:cNvPr>
          <p:cNvSpPr txBox="1"/>
          <p:nvPr/>
        </p:nvSpPr>
        <p:spPr>
          <a:xfrm>
            <a:off x="556478" y="6200761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Pedestrian Crash locations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2A8A4-E973-4F9C-95DB-8A40478A22B8}"/>
              </a:ext>
            </a:extLst>
          </p:cNvPr>
          <p:cNvSpPr txBox="1"/>
          <p:nvPr/>
        </p:nvSpPr>
        <p:spPr>
          <a:xfrm>
            <a:off x="4955040" y="6200761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CBD speed limit changes</a:t>
            </a:r>
          </a:p>
        </p:txBody>
      </p:sp>
    </p:spTree>
    <p:extLst>
      <p:ext uri="{BB962C8B-B14F-4D97-AF65-F5344CB8AC3E}">
        <p14:creationId xmlns:p14="http://schemas.microsoft.com/office/powerpoint/2010/main" val="386547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690D0"/>
                </a:solidFill>
              </a:rPr>
              <a:t>Evaluation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dirty="0"/>
              <a:t>Prioritizing urban villages</a:t>
            </a:r>
          </a:p>
          <a:p>
            <a:r>
              <a:rPr lang="en-US" dirty="0"/>
              <a:t>Evaluating corridors that have been redesigned</a:t>
            </a:r>
          </a:p>
          <a:p>
            <a:r>
              <a:rPr lang="en-US" dirty="0"/>
              <a:t>Limited budget for this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8</a:t>
            </a:fld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D110C-717F-4DA7-AF72-4992390B3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73068"/>
            <a:ext cx="4800600" cy="6327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FE101-2D98-448A-9132-7E722B77C529}"/>
              </a:ext>
            </a:extLst>
          </p:cNvPr>
          <p:cNvSpPr txBox="1"/>
          <p:nvPr/>
        </p:nvSpPr>
        <p:spPr>
          <a:xfrm>
            <a:off x="4343400" y="64124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Vision Zero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3195036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690D0"/>
                </a:solidFill>
              </a:rPr>
              <a:t>Greenwood/Phinney implementation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 smtClean="0"/>
              <a:pPr algn="r">
                <a:defRPr/>
              </a:pPr>
              <a:t>9</a:t>
            </a:fld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6A531-6FB8-46D8-91DF-C24A8B597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" t="6230"/>
          <a:stretch/>
        </p:blipFill>
        <p:spPr>
          <a:xfrm>
            <a:off x="4267200" y="1629076"/>
            <a:ext cx="4039453" cy="493022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4A37F9-A177-44EB-B2EC-6BEEAF041131}"/>
              </a:ext>
            </a:extLst>
          </p:cNvPr>
          <p:cNvCxnSpPr>
            <a:cxnSpLocks/>
          </p:cNvCxnSpPr>
          <p:nvPr/>
        </p:nvCxnSpPr>
        <p:spPr>
          <a:xfrm>
            <a:off x="4648200" y="4363787"/>
            <a:ext cx="3048000" cy="7620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3AC92F-12DD-43E0-BD3C-92B6E63CB4B4}"/>
              </a:ext>
            </a:extLst>
          </p:cNvPr>
          <p:cNvCxnSpPr>
            <a:cxnSpLocks/>
          </p:cNvCxnSpPr>
          <p:nvPr/>
        </p:nvCxnSpPr>
        <p:spPr>
          <a:xfrm flipV="1">
            <a:off x="6781800" y="3677987"/>
            <a:ext cx="0" cy="281940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D3D67E-488E-436F-B790-8069C00F47B0}"/>
              </a:ext>
            </a:extLst>
          </p:cNvPr>
          <p:cNvCxnSpPr>
            <a:cxnSpLocks/>
          </p:cNvCxnSpPr>
          <p:nvPr/>
        </p:nvCxnSpPr>
        <p:spPr>
          <a:xfrm flipV="1">
            <a:off x="7200900" y="2001587"/>
            <a:ext cx="76200" cy="1676400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96CD375-8C46-453B-925E-6870B23723F7}"/>
              </a:ext>
            </a:extLst>
          </p:cNvPr>
          <p:cNvSpPr txBox="1"/>
          <p:nvPr/>
        </p:nvSpPr>
        <p:spPr>
          <a:xfrm>
            <a:off x="5943600" y="5887787"/>
            <a:ext cx="92685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25 mph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23C742-8B9B-4BB7-A055-7E073B9166F4}"/>
              </a:ext>
            </a:extLst>
          </p:cNvPr>
          <p:cNvSpPr txBox="1"/>
          <p:nvPr/>
        </p:nvSpPr>
        <p:spPr>
          <a:xfrm>
            <a:off x="5480171" y="4357838"/>
            <a:ext cx="92685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25 mph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16E6F-B238-40B1-97FC-88CC5D3DBEA3}"/>
              </a:ext>
            </a:extLst>
          </p:cNvPr>
          <p:cNvSpPr txBox="1"/>
          <p:nvPr/>
        </p:nvSpPr>
        <p:spPr>
          <a:xfrm>
            <a:off x="7150343" y="2534987"/>
            <a:ext cx="92685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30 mph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9FC07E-786C-412F-A052-3598784AA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7" y="2001587"/>
            <a:ext cx="2969580" cy="395944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02715E0-6020-451D-99AA-19670ED72B47}"/>
              </a:ext>
            </a:extLst>
          </p:cNvPr>
          <p:cNvSpPr/>
          <p:nvPr/>
        </p:nvSpPr>
        <p:spPr>
          <a:xfrm>
            <a:off x="6477000" y="3982787"/>
            <a:ext cx="216130" cy="216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FDC613-9CC4-4C9C-B48D-B5D458265A82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3657600" y="3403936"/>
            <a:ext cx="2819400" cy="68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18979B-C9E5-4693-9485-FCEB113F7646}"/>
              </a:ext>
            </a:extLst>
          </p:cNvPr>
          <p:cNvSpPr txBox="1"/>
          <p:nvPr/>
        </p:nvSpPr>
        <p:spPr>
          <a:xfrm>
            <a:off x="681897" y="6072453"/>
            <a:ext cx="256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Implemented Feb 2018</a:t>
            </a:r>
          </a:p>
        </p:txBody>
      </p:sp>
    </p:spTree>
    <p:extLst>
      <p:ext uri="{BB962C8B-B14F-4D97-AF65-F5344CB8AC3E}">
        <p14:creationId xmlns:p14="http://schemas.microsoft.com/office/powerpoint/2010/main" val="41126012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25eb3c3-b313-40fb-817b-2a88f5269a2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Office Theme">
  <a:themeElements>
    <a:clrScheme name="Move Seattle">
      <a:dk1>
        <a:srgbClr val="000000"/>
      </a:dk1>
      <a:lt1>
        <a:sysClr val="window" lastClr="FFFFFF"/>
      </a:lt1>
      <a:dk2>
        <a:srgbClr val="000000"/>
      </a:dk2>
      <a:lt2>
        <a:srgbClr val="E1D91E"/>
      </a:lt2>
      <a:accent1>
        <a:srgbClr val="1690D0"/>
      </a:accent1>
      <a:accent2>
        <a:srgbClr val="E1D91E"/>
      </a:accent2>
      <a:accent3>
        <a:srgbClr val="00A85D"/>
      </a:accent3>
      <a:accent4>
        <a:srgbClr val="492F92"/>
      </a:accent4>
      <a:accent5>
        <a:srgbClr val="FF6C2C"/>
      </a:accent5>
      <a:accent6>
        <a:srgbClr val="808284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342</Words>
  <Application>Microsoft Office PowerPoint</Application>
  <PresentationFormat>On-screen Show (4:3)</PresentationFormat>
  <Paragraphs>95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Kozuka Gothic Pro L</vt:lpstr>
      <vt:lpstr>Segoe UI</vt:lpstr>
      <vt:lpstr>Segoe UI Light</vt:lpstr>
      <vt:lpstr>Office Theme</vt:lpstr>
      <vt:lpstr>Lowering Speed Limits to Save Lives Vision Zero</vt:lpstr>
      <vt:lpstr>Our mission, vision, and core values</vt:lpstr>
      <vt:lpstr>Presentation overview</vt:lpstr>
      <vt:lpstr>Background</vt:lpstr>
      <vt:lpstr>Current methodology</vt:lpstr>
      <vt:lpstr>What we’re looking at</vt:lpstr>
      <vt:lpstr>Prioritization</vt:lpstr>
      <vt:lpstr>Evaluation schedule</vt:lpstr>
      <vt:lpstr>Greenwood/Phinney implementation</vt:lpstr>
      <vt:lpstr>What the BMP recommends</vt:lpstr>
      <vt:lpstr>Timeline</vt:lpstr>
      <vt:lpstr>Questions?</vt:lpstr>
    </vt:vector>
  </TitlesOfParts>
  <Company>City of Seattle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Insert Subtitle, If Needed</dc:title>
  <dc:creator>Schwartz, Allison</dc:creator>
  <cp:lastModifiedBy>Le, James</cp:lastModifiedBy>
  <cp:revision>77</cp:revision>
  <cp:lastPrinted>2018-03-03T00:12:13Z</cp:lastPrinted>
  <dcterms:created xsi:type="dcterms:W3CDTF">2014-01-29T22:35:29Z</dcterms:created>
  <dcterms:modified xsi:type="dcterms:W3CDTF">2018-03-07T21:38:39Z</dcterms:modified>
</cp:coreProperties>
</file>