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2" r:id="rId2"/>
    <p:sldId id="313" r:id="rId3"/>
    <p:sldId id="257" r:id="rId4"/>
    <p:sldId id="325" r:id="rId5"/>
    <p:sldId id="316" r:id="rId6"/>
    <p:sldId id="317" r:id="rId7"/>
    <p:sldId id="318" r:id="rId8"/>
    <p:sldId id="319" r:id="rId9"/>
    <p:sldId id="323" r:id="rId10"/>
    <p:sldId id="321" r:id="rId11"/>
    <p:sldId id="322" r:id="rId12"/>
    <p:sldId id="324" r:id="rId13"/>
    <p:sldId id="315" r:id="rId14"/>
    <p:sldId id="314" r:id="rId15"/>
    <p:sldId id="261" r:id="rId16"/>
    <p:sldId id="278" r:id="rId17"/>
    <p:sldId id="298" r:id="rId18"/>
    <p:sldId id="306" r:id="rId19"/>
    <p:sldId id="290" r:id="rId20"/>
    <p:sldId id="279" r:id="rId21"/>
    <p:sldId id="280" r:id="rId22"/>
    <p:sldId id="285" r:id="rId23"/>
    <p:sldId id="282" r:id="rId24"/>
    <p:sldId id="287" r:id="rId25"/>
    <p:sldId id="299"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a:srgbClr val="2E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87" autoAdjust="0"/>
  </p:normalViewPr>
  <p:slideViewPr>
    <p:cSldViewPr>
      <p:cViewPr varScale="1">
        <p:scale>
          <a:sx n="84" d="100"/>
          <a:sy n="84" d="100"/>
        </p:scale>
        <p:origin x="-738" y="-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07FF3C6-2405-40AA-9385-D0A41592AF1A}" type="datetimeFigureOut">
              <a:rPr lang="en-US" smtClean="0"/>
              <a:t>3/7/2016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78EE1DC-8F47-4E45-9A41-63181D52E712}" type="slidenum">
              <a:rPr lang="en-US" smtClean="0"/>
              <a:t>‹#›</a:t>
            </a:fld>
            <a:endParaRPr lang="en-US"/>
          </a:p>
        </p:txBody>
      </p:sp>
    </p:spTree>
    <p:extLst>
      <p:ext uri="{BB962C8B-B14F-4D97-AF65-F5344CB8AC3E}">
        <p14:creationId xmlns:p14="http://schemas.microsoft.com/office/powerpoint/2010/main" val="221968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430CA7E-C46E-41ED-8533-9B77174DD0EC}" type="datetimeFigureOut">
              <a:rPr lang="en-US" smtClean="0"/>
              <a:t>3/7/2016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70635B5-FF59-406E-B74D-09342D338540}" type="slidenum">
              <a:rPr lang="en-US" smtClean="0"/>
              <a:t>‹#›</a:t>
            </a:fld>
            <a:endParaRPr lang="en-US"/>
          </a:p>
        </p:txBody>
      </p:sp>
    </p:spTree>
    <p:extLst>
      <p:ext uri="{BB962C8B-B14F-4D97-AF65-F5344CB8AC3E}">
        <p14:creationId xmlns:p14="http://schemas.microsoft.com/office/powerpoint/2010/main" val="23104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a:t>
            </a:fld>
            <a:endParaRPr lang="en-US"/>
          </a:p>
        </p:txBody>
      </p:sp>
    </p:spTree>
    <p:extLst>
      <p:ext uri="{BB962C8B-B14F-4D97-AF65-F5344CB8AC3E}">
        <p14:creationId xmlns:p14="http://schemas.microsoft.com/office/powerpoint/2010/main" val="177953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met expectations of many the strategies within the BMP, due to the importance of many of these, continue to evaluate and build on new existing strategies as well as tie into various programs at SDOT.</a:t>
            </a:r>
          </a:p>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10</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11</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12</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smtClean="0">
                <a:latin typeface="Segoe UI Light" panose="020B0502040204020203" pitchFamily="34" charset="0"/>
              </a:rPr>
              <a:t>Insert a project timeline.</a:t>
            </a:r>
            <a:r>
              <a:rPr lang="en-US" baseline="0" dirty="0" smtClean="0">
                <a:latin typeface="Segoe UI Light" panose="020B0502040204020203" pitchFamily="34" charset="0"/>
              </a:rPr>
              <a:t> </a:t>
            </a:r>
            <a:r>
              <a:rPr lang="en-US" dirty="0" smtClean="0">
                <a:latin typeface="Segoe UI Light" panose="020B0502040204020203" pitchFamily="34" charset="0"/>
              </a:rPr>
              <a:t>Clarify the process and opportunities for engagement/feedback.</a:t>
            </a:r>
          </a:p>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13</a:t>
            </a:fld>
            <a:endParaRPr lang="en-US"/>
          </a:p>
        </p:txBody>
      </p:sp>
    </p:spTree>
    <p:extLst>
      <p:ext uri="{BB962C8B-B14F-4D97-AF65-F5344CB8AC3E}">
        <p14:creationId xmlns:p14="http://schemas.microsoft.com/office/powerpoint/2010/main" val="99956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14</a:t>
            </a:fld>
            <a:endParaRPr lang="en-US"/>
          </a:p>
        </p:txBody>
      </p:sp>
    </p:spTree>
    <p:extLst>
      <p:ext uri="{BB962C8B-B14F-4D97-AF65-F5344CB8AC3E}">
        <p14:creationId xmlns:p14="http://schemas.microsoft.com/office/powerpoint/2010/main" val="86439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15</a:t>
            </a:fld>
            <a:endParaRPr lang="en-US"/>
          </a:p>
        </p:txBody>
      </p:sp>
    </p:spTree>
    <p:extLst>
      <p:ext uri="{BB962C8B-B14F-4D97-AF65-F5344CB8AC3E}">
        <p14:creationId xmlns:p14="http://schemas.microsoft.com/office/powerpoint/2010/main" val="384374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greenway miles are low</a:t>
            </a:r>
          </a:p>
          <a:p>
            <a:r>
              <a:rPr lang="en-US" dirty="0" smtClean="0"/>
              <a:t>How many PBLs</a:t>
            </a:r>
            <a:r>
              <a:rPr lang="en-US" baseline="0" dirty="0" smtClean="0"/>
              <a:t> in the 6.3 miles</a:t>
            </a:r>
          </a:p>
          <a:p>
            <a:r>
              <a:rPr lang="en-US" baseline="0" dirty="0" smtClean="0"/>
              <a:t>Racks v. corrals for parking</a:t>
            </a:r>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16</a:t>
            </a:fld>
            <a:endParaRPr lang="en-US"/>
          </a:p>
        </p:txBody>
      </p:sp>
    </p:spTree>
    <p:extLst>
      <p:ext uri="{BB962C8B-B14F-4D97-AF65-F5344CB8AC3E}">
        <p14:creationId xmlns:p14="http://schemas.microsoft.com/office/powerpoint/2010/main" val="303544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19</a:t>
            </a:fld>
            <a:endParaRPr lang="en-US"/>
          </a:p>
        </p:txBody>
      </p:sp>
    </p:spTree>
    <p:extLst>
      <p:ext uri="{BB962C8B-B14F-4D97-AF65-F5344CB8AC3E}">
        <p14:creationId xmlns:p14="http://schemas.microsoft.com/office/powerpoint/2010/main" val="3515337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 40</a:t>
            </a:r>
            <a:r>
              <a:rPr lang="en-US" baseline="30000" dirty="0" smtClean="0"/>
              <a:t>th</a:t>
            </a:r>
            <a:r>
              <a:rPr lang="en-US" dirty="0" smtClean="0"/>
              <a:t> St</a:t>
            </a:r>
          </a:p>
          <a:p>
            <a:r>
              <a:rPr lang="en-US" dirty="0" smtClean="0"/>
              <a:t>2</a:t>
            </a:r>
            <a:r>
              <a:rPr lang="en-US" baseline="30000" dirty="0" smtClean="0"/>
              <a:t>nd</a:t>
            </a:r>
            <a:r>
              <a:rPr lang="en-US" dirty="0" smtClean="0"/>
              <a:t> Av</a:t>
            </a:r>
          </a:p>
        </p:txBody>
      </p:sp>
      <p:sp>
        <p:nvSpPr>
          <p:cNvPr id="4" name="Slide Number Placeholder 3"/>
          <p:cNvSpPr>
            <a:spLocks noGrp="1"/>
          </p:cNvSpPr>
          <p:nvPr>
            <p:ph type="sldNum" sz="quarter" idx="10"/>
          </p:nvPr>
        </p:nvSpPr>
        <p:spPr/>
        <p:txBody>
          <a:bodyPr/>
          <a:lstStyle/>
          <a:p>
            <a:fld id="{370635B5-FF59-406E-B74D-09342D338540}" type="slidenum">
              <a:rPr lang="en-US" smtClean="0"/>
              <a:t>20</a:t>
            </a:fld>
            <a:endParaRPr lang="en-US"/>
          </a:p>
        </p:txBody>
      </p:sp>
    </p:spTree>
    <p:extLst>
      <p:ext uri="{BB962C8B-B14F-4D97-AF65-F5344CB8AC3E}">
        <p14:creationId xmlns:p14="http://schemas.microsoft.com/office/powerpoint/2010/main" val="152128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21</a:t>
            </a:fld>
            <a:endParaRPr lang="en-US"/>
          </a:p>
        </p:txBody>
      </p:sp>
    </p:spTree>
    <p:extLst>
      <p:ext uri="{BB962C8B-B14F-4D97-AF65-F5344CB8AC3E}">
        <p14:creationId xmlns:p14="http://schemas.microsoft.com/office/powerpoint/2010/main" val="159969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core values for transportation anchor to the core values that Mayor Murray has laid out in his vision (Move Seattle) for Seattle:</a:t>
            </a:r>
          </a:p>
          <a:p>
            <a:pPr marL="171450" indent="-171450">
              <a:buFont typeface="Arial" panose="020B0604020202020204" pitchFamily="34" charset="0"/>
              <a:buChar char="•"/>
            </a:pPr>
            <a:r>
              <a:rPr lang="en-US" baseline="0" dirty="0" smtClean="0"/>
              <a:t>Safe</a:t>
            </a:r>
          </a:p>
          <a:p>
            <a:pPr marL="171450" indent="-171450">
              <a:buFont typeface="Arial" panose="020B0604020202020204" pitchFamily="34" charset="0"/>
              <a:buChar char="•"/>
            </a:pPr>
            <a:r>
              <a:rPr lang="en-US" baseline="0" dirty="0" smtClean="0"/>
              <a:t>Interconnected</a:t>
            </a:r>
          </a:p>
          <a:p>
            <a:pPr marL="171450" indent="-171450">
              <a:buFont typeface="Arial" panose="020B0604020202020204" pitchFamily="34" charset="0"/>
              <a:buChar char="•"/>
            </a:pPr>
            <a:r>
              <a:rPr lang="en-US" baseline="0" dirty="0" smtClean="0"/>
              <a:t>Affordable</a:t>
            </a:r>
          </a:p>
          <a:p>
            <a:pPr marL="171450" indent="-171450">
              <a:buFont typeface="Arial" panose="020B0604020202020204" pitchFamily="34" charset="0"/>
              <a:buChar char="•"/>
            </a:pPr>
            <a:r>
              <a:rPr lang="en-US" baseline="0" dirty="0" smtClean="0"/>
              <a:t>Vibrant</a:t>
            </a:r>
          </a:p>
          <a:p>
            <a:pPr marL="171450" indent="-171450">
              <a:buFont typeface="Arial" panose="020B0604020202020204" pitchFamily="34" charset="0"/>
              <a:buChar char="•"/>
            </a:pPr>
            <a:r>
              <a:rPr lang="en-US" baseline="0" dirty="0" smtClean="0"/>
              <a:t>Innovative</a:t>
            </a:r>
          </a:p>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a:t>
            </a:fld>
            <a:endParaRPr lang="en-US"/>
          </a:p>
        </p:txBody>
      </p:sp>
    </p:spTree>
    <p:extLst>
      <p:ext uri="{BB962C8B-B14F-4D97-AF65-F5344CB8AC3E}">
        <p14:creationId xmlns:p14="http://schemas.microsoft.com/office/powerpoint/2010/main" val="282764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a:t>
            </a:r>
            <a:r>
              <a:rPr lang="en-US" baseline="0" dirty="0" smtClean="0"/>
              <a:t> district – pronto station near neighborhood greenway on 12</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22</a:t>
            </a:fld>
            <a:endParaRPr lang="en-US"/>
          </a:p>
        </p:txBody>
      </p:sp>
    </p:spTree>
    <p:extLst>
      <p:ext uri="{BB962C8B-B14F-4D97-AF65-F5344CB8AC3E}">
        <p14:creationId xmlns:p14="http://schemas.microsoft.com/office/powerpoint/2010/main" val="297592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trend is up with a 57% increase since 2011.</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Average total of PM peak (5-7pm) volumes for Jan, May, and Sept for all 50 locations.</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25</a:t>
            </a:fld>
            <a:endParaRPr lang="en-US"/>
          </a:p>
        </p:txBody>
      </p:sp>
    </p:spTree>
    <p:extLst>
      <p:ext uri="{BB962C8B-B14F-4D97-AF65-F5344CB8AC3E}">
        <p14:creationId xmlns:p14="http://schemas.microsoft.com/office/powerpoint/2010/main" val="223320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3</a:t>
            </a:fld>
            <a:endParaRPr lang="en-US"/>
          </a:p>
        </p:txBody>
      </p:sp>
    </p:spTree>
    <p:extLst>
      <p:ext uri="{BB962C8B-B14F-4D97-AF65-F5344CB8AC3E}">
        <p14:creationId xmlns:p14="http://schemas.microsoft.com/office/powerpoint/2010/main" val="121448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4</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600"/>
              </a:spcBef>
              <a:defRPr sz="1800"/>
            </a:pPr>
            <a:r>
              <a:rPr lang="en-US" sz="2400" dirty="0" smtClean="0">
                <a:latin typeface="Segoe UI Light" panose="020B0502040204020203" pitchFamily="34" charset="0"/>
                <a:ea typeface="Segoe UI Light"/>
                <a:cs typeface="Segoe UI Light"/>
                <a:sym typeface="Segoe UI Light"/>
              </a:rPr>
              <a:t>Five-year implementation plan is intended to:</a:t>
            </a:r>
          </a:p>
          <a:p>
            <a:pPr marL="879021" lvl="1" indent="-209550" defTabSz="457200">
              <a:spcBef>
                <a:spcPts val="0"/>
              </a:spcBef>
              <a:buFontTx/>
              <a:buChar char="–"/>
              <a:tabLst>
                <a:tab pos="431800" algn="l"/>
              </a:tabLst>
              <a:defRPr sz="1800"/>
            </a:pPr>
            <a:r>
              <a:rPr lang="en-US" sz="2200" dirty="0" smtClean="0">
                <a:uFill>
                  <a:solidFill/>
                </a:uFill>
                <a:latin typeface="Segoe UI Light" panose="020B0502040204020203" pitchFamily="34" charset="0"/>
              </a:rPr>
              <a:t>Serve as an accountability and reporting tool</a:t>
            </a:r>
          </a:p>
          <a:p>
            <a:pPr marL="879021" lvl="1" indent="-209550" defTabSz="457200">
              <a:spcBef>
                <a:spcPts val="0"/>
              </a:spcBef>
              <a:buFontTx/>
              <a:buChar char="–"/>
              <a:tabLst>
                <a:tab pos="431800" algn="l"/>
              </a:tabLst>
              <a:defRPr sz="1800"/>
            </a:pPr>
            <a:r>
              <a:rPr lang="en-US" sz="2200" dirty="0" smtClean="0">
                <a:uFill>
                  <a:solidFill/>
                </a:uFill>
                <a:latin typeface="Segoe UI Light" panose="020B0502040204020203" pitchFamily="34" charset="0"/>
              </a:rPr>
              <a:t>Provide predictability for stakeholders by including a multi-year project list</a:t>
            </a:r>
          </a:p>
          <a:p>
            <a:pPr marL="879021" lvl="1" indent="-209550" defTabSz="457200">
              <a:spcBef>
                <a:spcPts val="0"/>
              </a:spcBef>
              <a:buFontTx/>
              <a:buChar char="–"/>
              <a:tabLst>
                <a:tab pos="431800" algn="l"/>
              </a:tabLst>
              <a:defRPr sz="1800"/>
            </a:pPr>
            <a:r>
              <a:rPr lang="en-US" sz="2200" dirty="0" smtClean="0">
                <a:uFill>
                  <a:solidFill/>
                </a:uFill>
                <a:latin typeface="Segoe UI Light" panose="020B0502040204020203" pitchFamily="34" charset="0"/>
              </a:rPr>
              <a:t>Guide future budget requests</a:t>
            </a:r>
          </a:p>
          <a:p>
            <a:pPr marL="0" indent="0" defTabSz="457200">
              <a:spcBef>
                <a:spcPts val="0"/>
              </a:spcBef>
              <a:buFont typeface="Arial" panose="020B0604020202020204" pitchFamily="34" charset="0"/>
              <a:buNone/>
              <a:defRPr sz="1800"/>
            </a:pPr>
            <a:endParaRPr lang="en-US" sz="2200" dirty="0" smtClean="0">
              <a:uFill>
                <a:solidFill/>
              </a:uFill>
              <a:latin typeface="Segoe UI Light" panose="020B0502040204020203" pitchFamily="34" charset="0"/>
            </a:endParaRPr>
          </a:p>
          <a:p>
            <a:pPr defTabSz="457200">
              <a:spcBef>
                <a:spcPts val="0"/>
              </a:spcBef>
              <a:defRPr sz="1800"/>
            </a:pPr>
            <a:r>
              <a:rPr lang="en-US" sz="2400" dirty="0" smtClean="0">
                <a:uFill>
                  <a:solidFill/>
                </a:uFill>
                <a:latin typeface="Segoe UI Light" panose="020B0502040204020203" pitchFamily="34" charset="0"/>
              </a:rPr>
              <a:t>Includes strategies and actions identified in the plan as well as project lists</a:t>
            </a:r>
          </a:p>
          <a:p>
            <a:pPr marL="0" indent="0" defTabSz="457200">
              <a:spcBef>
                <a:spcPts val="0"/>
              </a:spcBef>
              <a:buFont typeface="Arial" panose="020B0604020202020204" pitchFamily="34" charset="0"/>
              <a:buNone/>
              <a:defRPr sz="1800"/>
            </a:pPr>
            <a:endParaRPr lang="en-US" sz="2200" dirty="0" smtClean="0">
              <a:uFill>
                <a:solidFill/>
              </a:uFill>
              <a:latin typeface="Segoe UI Light" panose="020B0502040204020203" pitchFamily="34" charset="0"/>
            </a:endParaRPr>
          </a:p>
          <a:p>
            <a:pPr defTabSz="457200">
              <a:spcBef>
                <a:spcPts val="0"/>
              </a:spcBef>
              <a:defRPr sz="1800"/>
            </a:pPr>
            <a:r>
              <a:rPr lang="en-US" sz="2400" dirty="0" smtClean="0">
                <a:uFill>
                  <a:solidFill/>
                </a:uFill>
                <a:latin typeface="Segoe UI Light" panose="020B0502040204020203" pitchFamily="34" charset="0"/>
              </a:rPr>
              <a:t>Annual progress updates (March of each year) for review by SBAB and City Council</a:t>
            </a:r>
          </a:p>
          <a:p>
            <a:pPr lvl="1" defTabSz="457200">
              <a:spcBef>
                <a:spcPts val="0"/>
              </a:spcBef>
              <a:defRPr sz="1800"/>
            </a:pPr>
            <a:r>
              <a:rPr lang="en-US" sz="2200" dirty="0" smtClean="0">
                <a:uFill>
                  <a:solidFill/>
                </a:uFill>
                <a:latin typeface="Segoe UI Light" panose="020B0502040204020203" pitchFamily="34" charset="0"/>
              </a:rPr>
              <a:t>Six-month interim update reports to SBAB and City Council on status of projects, programs and actions</a:t>
            </a:r>
          </a:p>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5</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initiatives: protected intersections, </a:t>
            </a:r>
            <a:r>
              <a:rPr lang="en-US" dirty="0" err="1" smtClean="0"/>
              <a:t>srts</a:t>
            </a:r>
            <a:r>
              <a:rPr lang="en-US" dirty="0" smtClean="0"/>
              <a:t> greenway spurs, gateway</a:t>
            </a:r>
            <a:r>
              <a:rPr lang="en-US" baseline="0" dirty="0" smtClean="0"/>
              <a:t> greenways</a:t>
            </a:r>
          </a:p>
          <a:p>
            <a:endParaRPr lang="en-US" dirty="0" smtClean="0"/>
          </a:p>
          <a:p>
            <a:r>
              <a:rPr lang="en-US" dirty="0" smtClean="0"/>
              <a:t>Major projects: BGT</a:t>
            </a:r>
            <a:r>
              <a:rPr lang="en-US" baseline="0" dirty="0" smtClean="0"/>
              <a:t> missing link, SR-520, CCMP/CCBN, Waterfront, Northgate </a:t>
            </a:r>
            <a:r>
              <a:rPr lang="en-US" baseline="0" dirty="0" err="1" smtClean="0"/>
              <a:t>ped</a:t>
            </a:r>
            <a:r>
              <a:rPr lang="en-US" baseline="0" dirty="0" smtClean="0"/>
              <a:t>/bike bridge</a:t>
            </a:r>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6</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7</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work</a:t>
            </a:r>
            <a:r>
              <a:rPr lang="en-US" baseline="0" dirty="0" smtClean="0"/>
              <a:t> plans - </a:t>
            </a:r>
            <a:r>
              <a:rPr lang="en-US" dirty="0" smtClean="0"/>
              <a:t>(Vision Zero, Safe Routes to School, Transit and multimodal corridors, Paving)</a:t>
            </a:r>
          </a:p>
          <a:p>
            <a:endParaRPr lang="en-US"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8</a:t>
            </a:fld>
            <a:endParaRPr lang="en-US"/>
          </a:p>
        </p:txBody>
      </p:sp>
    </p:spTree>
    <p:extLst>
      <p:ext uri="{BB962C8B-B14F-4D97-AF65-F5344CB8AC3E}">
        <p14:creationId xmlns:p14="http://schemas.microsoft.com/office/powerpoint/2010/main" val="289935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 (list and maps)</a:t>
            </a:r>
          </a:p>
        </p:txBody>
      </p:sp>
      <p:sp>
        <p:nvSpPr>
          <p:cNvPr id="4" name="Slide Number Placeholder 3"/>
          <p:cNvSpPr>
            <a:spLocks noGrp="1"/>
          </p:cNvSpPr>
          <p:nvPr>
            <p:ph type="sldNum" sz="quarter" idx="10"/>
          </p:nvPr>
        </p:nvSpPr>
        <p:spPr/>
        <p:txBody>
          <a:bodyPr/>
          <a:lstStyle/>
          <a:p>
            <a:fld id="{63C04F72-F06A-4B57-A7E5-D67F2B6312BD}" type="slidenum">
              <a:rPr lang="en-US" smtClean="0"/>
              <a:t>9</a:t>
            </a:fld>
            <a:endParaRPr lang="en-US"/>
          </a:p>
        </p:txBody>
      </p:sp>
    </p:spTree>
    <p:extLst>
      <p:ext uri="{BB962C8B-B14F-4D97-AF65-F5344CB8AC3E}">
        <p14:creationId xmlns:p14="http://schemas.microsoft.com/office/powerpoint/2010/main" val="289935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2000" baseline="0"/>
            </a:lvl1pPr>
          </a:lstStyle>
          <a:p>
            <a:endParaRPr lang="en-US" dirty="0" smtClean="0"/>
          </a:p>
          <a:p>
            <a:r>
              <a:rPr lang="en-US" dirty="0" smtClean="0"/>
              <a:t>Insert a photo relevant to your presentation (it will appear in the background – you may need to adjust the location of the presentation title up or down, so as not to skew your photo). </a:t>
            </a:r>
            <a:endParaRPr lang="en-US" dirty="0"/>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dirty="0" smtClean="0"/>
              <a:t>Insert Presentation Title</a:t>
            </a:r>
            <a:br>
              <a:rPr lang="en-US" dirty="0" smtClean="0"/>
            </a:br>
            <a:r>
              <a:rPr lang="en-US" sz="2000" dirty="0" smtClean="0"/>
              <a:t>Subtitle, If Needed</a:t>
            </a:r>
            <a:endParaRPr lang="en-US" dirty="0" smtClean="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0"/>
            <a:ext cx="3810000" cy="1082675"/>
          </a:xfrm>
          <a:prstGeom prst="rect">
            <a:avLst/>
          </a:prstGeom>
        </p:spPr>
        <p:txBody>
          <a:bodyPr anchor="t"/>
          <a:lstStyle>
            <a:lvl1pPr>
              <a:defRPr sz="2000"/>
            </a:lvl1pPr>
          </a:lstStyle>
          <a:p>
            <a:r>
              <a:rPr lang="en-US" smtClean="0"/>
              <a:t>Meeting Name</a:t>
            </a:r>
          </a:p>
          <a:p>
            <a:r>
              <a:rPr lang="en-US" smtClean="0"/>
              <a:t>Presenter First and Last Name</a:t>
            </a:r>
          </a:p>
          <a:p>
            <a:r>
              <a:rPr lang="en-US" smtClean="0"/>
              <a:t>Month, Day, Year</a:t>
            </a:r>
            <a:endParaRPr lang="en-US" dirty="0"/>
          </a:p>
        </p:txBody>
      </p:sp>
    </p:spTree>
    <p:extLst>
      <p:ext uri="{BB962C8B-B14F-4D97-AF65-F5344CB8AC3E}">
        <p14:creationId xmlns:p14="http://schemas.microsoft.com/office/powerpoint/2010/main" val="234257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Tree>
    <p:extLst>
      <p:ext uri="{BB962C8B-B14F-4D97-AF65-F5344CB8AC3E}">
        <p14:creationId xmlns:p14="http://schemas.microsoft.com/office/powerpoint/2010/main" val="250803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92E29-30D5-4727-9D85-C6050B98A93F}"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ED83C-2D8A-42B0-BBF1-CDE43C1054AA}" type="slidenum">
              <a:rPr lang="en-US" smtClean="0"/>
              <a:t>‹#›</a:t>
            </a:fld>
            <a:endParaRPr lang="en-US"/>
          </a:p>
        </p:txBody>
      </p:sp>
    </p:spTree>
    <p:extLst>
      <p:ext uri="{BB962C8B-B14F-4D97-AF65-F5344CB8AC3E}">
        <p14:creationId xmlns:p14="http://schemas.microsoft.com/office/powerpoint/2010/main" val="31751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92E29-30D5-4727-9D85-C6050B98A93F}" type="datetimeFigureOut">
              <a:rPr lang="en-US" smtClean="0"/>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t>‹#›</a:t>
            </a:fld>
            <a:endParaRPr lang="en-US"/>
          </a:p>
        </p:txBody>
      </p:sp>
    </p:spTree>
    <p:extLst>
      <p:ext uri="{BB962C8B-B14F-4D97-AF65-F5344CB8AC3E}">
        <p14:creationId xmlns:p14="http://schemas.microsoft.com/office/powerpoint/2010/main" val="69287864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4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PIO\New Photo Library\Greenways\Happy Kids Bik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857"/>
          <a:stretch/>
        </p:blipFill>
        <p:spPr bwMode="auto">
          <a:xfrm>
            <a:off x="-10510" y="0"/>
            <a:ext cx="9154510" cy="5714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PIO\Schwartz\sdotlog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86600"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Transportation Funding\Outreach &amp; Engagement\PPTs\Header Options_revised_03122015-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3184634"/>
            <a:ext cx="9144000" cy="11263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0" y="1981200"/>
            <a:ext cx="9144000" cy="1089025"/>
          </a:xfrm>
          <a:solidFill>
            <a:schemeClr val="bg1">
              <a:alpha val="86000"/>
            </a:schemeClr>
          </a:solidFill>
        </p:spPr>
        <p:txBody>
          <a:bodyPr>
            <a:normAutofit fontScale="90000"/>
          </a:bodyPr>
          <a:lstStyle/>
          <a:p>
            <a:pPr algn="l"/>
            <a:r>
              <a:rPr lang="en-US" dirty="0">
                <a:latin typeface="Segoe UI" panose="020B0502040204020203" pitchFamily="34" charset="0"/>
                <a:ea typeface="Segoe UI" panose="020B0502040204020203" pitchFamily="34" charset="0"/>
                <a:cs typeface="Segoe UI" panose="020B0502040204020203" pitchFamily="34" charset="0"/>
              </a:rPr>
              <a:t>Bicycle Master </a:t>
            </a:r>
            <a:r>
              <a:rPr lang="en-US" dirty="0" smtClean="0">
                <a:latin typeface="Segoe UI" panose="020B0502040204020203" pitchFamily="34" charset="0"/>
                <a:ea typeface="Segoe UI" panose="020B0502040204020203" pitchFamily="34" charset="0"/>
                <a:cs typeface="Segoe UI" panose="020B0502040204020203" pitchFamily="34" charset="0"/>
              </a:rPr>
              <a:t>Plan</a:t>
            </a:r>
            <a:r>
              <a:rPr lang="en-US" dirty="0">
                <a:latin typeface="Segoe UI" panose="020B0502040204020203" pitchFamily="34" charset="0"/>
                <a:ea typeface="Segoe UI" panose="020B0502040204020203" pitchFamily="34" charset="0"/>
                <a:cs typeface="Segoe UI" panose="020B0502040204020203" pitchFamily="34" charset="0"/>
              </a:rPr>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2016-2020 Implementation Plan </a:t>
            </a:r>
          </a:p>
        </p:txBody>
      </p:sp>
      <p:sp>
        <p:nvSpPr>
          <p:cNvPr id="9" name="Subtitle 2"/>
          <p:cNvSpPr txBox="1">
            <a:spLocks/>
          </p:cNvSpPr>
          <p:nvPr/>
        </p:nvSpPr>
        <p:spPr>
          <a:xfrm>
            <a:off x="0" y="5943600"/>
            <a:ext cx="4953000"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smtClean="0">
                <a:latin typeface="Segoe UI Light" panose="020B0502040204020203" pitchFamily="34" charset="0"/>
              </a:rPr>
              <a:t>Seattle Bicycle Advisory Board</a:t>
            </a:r>
          </a:p>
          <a:p>
            <a:pPr algn="l"/>
            <a:r>
              <a:rPr lang="en-US" sz="2000" smtClean="0">
                <a:latin typeface="Segoe UI Light" panose="020B0502040204020203" pitchFamily="34" charset="0"/>
              </a:rPr>
              <a:t>February 3, 2016</a:t>
            </a:r>
            <a:endParaRPr lang="en-US" sz="2000" dirty="0">
              <a:latin typeface="Segoe UI Light" panose="020B0502040204020203" pitchFamily="34" charset="0"/>
            </a:endParaRPr>
          </a:p>
        </p:txBody>
      </p:sp>
    </p:spTree>
    <p:extLst>
      <p:ext uri="{BB962C8B-B14F-4D97-AF65-F5344CB8AC3E}">
        <p14:creationId xmlns:p14="http://schemas.microsoft.com/office/powerpoint/2010/main" val="1030553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76400"/>
            <a:ext cx="4648200" cy="5045075"/>
          </a:xfrm>
        </p:spPr>
        <p:txBody>
          <a:bodyPr>
            <a:normAutofit/>
          </a:bodyPr>
          <a:lstStyle/>
          <a:p>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10</a:t>
            </a:fld>
            <a:endParaRPr lang="en-US" sz="1200" dirty="0"/>
          </a:p>
        </p:txBody>
      </p:sp>
      <p:sp>
        <p:nvSpPr>
          <p:cNvPr id="6" name="Content Placeholder 2"/>
          <p:cNvSpPr>
            <a:spLocks noGrp="1"/>
          </p:cNvSpPr>
          <p:nvPr>
            <p:ph sz="half" idx="1"/>
          </p:nvPr>
        </p:nvSpPr>
        <p:spPr>
          <a:xfrm>
            <a:off x="457200" y="1600200"/>
            <a:ext cx="4419600" cy="4525963"/>
          </a:xfrm>
        </p:spPr>
        <p:txBody>
          <a:bodyPr>
            <a:normAutofit/>
          </a:bodyPr>
          <a:lstStyle/>
          <a:p>
            <a:pPr marL="0" indent="0">
              <a:buNone/>
            </a:pPr>
            <a:r>
              <a:rPr lang="en-US" dirty="0" smtClean="0"/>
              <a:t>Strategies and Programs:</a:t>
            </a:r>
            <a:br>
              <a:rPr lang="en-US" dirty="0" smtClean="0"/>
            </a:br>
            <a:endParaRPr lang="en-US" dirty="0" smtClean="0"/>
          </a:p>
          <a:p>
            <a:r>
              <a:rPr lang="en-US" dirty="0" smtClean="0"/>
              <a:t>Carried over activities</a:t>
            </a:r>
            <a:br>
              <a:rPr lang="en-US" dirty="0" smtClean="0"/>
            </a:br>
            <a:endParaRPr lang="en-US" dirty="0" smtClean="0"/>
          </a:p>
          <a:p>
            <a:r>
              <a:rPr lang="en-US" dirty="0" smtClean="0"/>
              <a:t>New activities</a:t>
            </a:r>
            <a:br>
              <a:rPr lang="en-US" dirty="0" smtClean="0"/>
            </a:br>
            <a:endParaRPr lang="en-US" dirty="0" smtClean="0"/>
          </a:p>
          <a:p>
            <a:r>
              <a:rPr lang="en-US" dirty="0"/>
              <a:t>S</a:t>
            </a:r>
            <a:r>
              <a:rPr lang="en-US" dirty="0" smtClean="0"/>
              <a:t>tatus updates in the 2015 annual progress report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890" t="3726" r="32574"/>
          <a:stretch/>
        </p:blipFill>
        <p:spPr>
          <a:xfrm>
            <a:off x="4930033" y="2057400"/>
            <a:ext cx="4213968" cy="4800599"/>
          </a:xfrm>
          <a:prstGeom prst="rect">
            <a:avLst/>
          </a:prstGeom>
        </p:spPr>
      </p:pic>
    </p:spTree>
    <p:extLst>
      <p:ext uri="{BB962C8B-B14F-4D97-AF65-F5344CB8AC3E}">
        <p14:creationId xmlns:p14="http://schemas.microsoft.com/office/powerpoint/2010/main" val="48494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76400"/>
            <a:ext cx="4648200" cy="5045075"/>
          </a:xfrm>
        </p:spPr>
        <p:txBody>
          <a:bodyPr>
            <a:normAutofit/>
          </a:bodyPr>
          <a:lstStyle/>
          <a:p>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11</a:t>
            </a:fld>
            <a:endParaRPr lang="en-US" sz="1200" dirty="0"/>
          </a:p>
        </p:txBody>
      </p:sp>
      <p:sp>
        <p:nvSpPr>
          <p:cNvPr id="6" name="Content Placeholder 2"/>
          <p:cNvSpPr>
            <a:spLocks noGrp="1"/>
          </p:cNvSpPr>
          <p:nvPr>
            <p:ph sz="half" idx="1"/>
          </p:nvPr>
        </p:nvSpPr>
        <p:spPr>
          <a:xfrm>
            <a:off x="457200" y="1600200"/>
            <a:ext cx="4114800" cy="4525963"/>
          </a:xfrm>
        </p:spPr>
        <p:txBody>
          <a:bodyPr>
            <a:normAutofit fontScale="92500" lnSpcReduction="10000"/>
          </a:bodyPr>
          <a:lstStyle/>
          <a:p>
            <a:pPr marL="0" indent="0">
              <a:buNone/>
            </a:pPr>
            <a:r>
              <a:rPr lang="en-US" dirty="0" smtClean="0"/>
              <a:t>Performance Measures:</a:t>
            </a:r>
            <a:br>
              <a:rPr lang="en-US" dirty="0" smtClean="0"/>
            </a:br>
            <a:endParaRPr lang="en-US" dirty="0" smtClean="0"/>
          </a:p>
          <a:p>
            <a:r>
              <a:rPr lang="en-US" sz="2600" dirty="0" smtClean="0"/>
              <a:t>Targets and Trends established in 2014 Bicycle Master Plan</a:t>
            </a:r>
            <a:br>
              <a:rPr lang="en-US" sz="2600" dirty="0" smtClean="0"/>
            </a:br>
            <a:endParaRPr lang="en-US" sz="2600" dirty="0" smtClean="0"/>
          </a:p>
          <a:p>
            <a:r>
              <a:rPr lang="en-US" sz="2600" dirty="0" smtClean="0"/>
              <a:t>Introducing and documenting baseline numbers in BMP IMP Plan</a:t>
            </a:r>
            <a:br>
              <a:rPr lang="en-US" sz="2600" dirty="0" smtClean="0"/>
            </a:br>
            <a:endParaRPr lang="en-US" sz="2600" dirty="0" smtClean="0"/>
          </a:p>
          <a:p>
            <a:r>
              <a:rPr lang="en-US" sz="2600" dirty="0" smtClean="0"/>
              <a:t>To be tracked via annual progress reports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319" t="10344" r="14311"/>
          <a:stretch/>
        </p:blipFill>
        <p:spPr>
          <a:xfrm>
            <a:off x="4887311" y="1408386"/>
            <a:ext cx="4256689" cy="5465380"/>
          </a:xfrm>
          <a:prstGeom prst="rect">
            <a:avLst/>
          </a:prstGeom>
        </p:spPr>
      </p:pic>
    </p:spTree>
    <p:extLst>
      <p:ext uri="{BB962C8B-B14F-4D97-AF65-F5344CB8AC3E}">
        <p14:creationId xmlns:p14="http://schemas.microsoft.com/office/powerpoint/2010/main" val="267678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Input from SBAB</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76400"/>
            <a:ext cx="4648200" cy="5045075"/>
          </a:xfrm>
        </p:spPr>
        <p:txBody>
          <a:bodyPr>
            <a:normAutofit/>
          </a:bodyPr>
          <a:lstStyle/>
          <a:p>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12</a:t>
            </a:fld>
            <a:endParaRPr lang="en-US" sz="1200" dirty="0"/>
          </a:p>
        </p:txBody>
      </p:sp>
      <p:sp>
        <p:nvSpPr>
          <p:cNvPr id="7" name="Content Placeholder 2"/>
          <p:cNvSpPr>
            <a:spLocks noGrp="1"/>
          </p:cNvSpPr>
          <p:nvPr>
            <p:ph sz="half" idx="1"/>
          </p:nvPr>
        </p:nvSpPr>
        <p:spPr>
          <a:xfrm>
            <a:off x="304800" y="1484148"/>
            <a:ext cx="4724400" cy="5237327"/>
          </a:xfrm>
        </p:spPr>
        <p:txBody>
          <a:bodyPr>
            <a:normAutofit fontScale="92500" lnSpcReduction="10000"/>
          </a:bodyPr>
          <a:lstStyle/>
          <a:p>
            <a:r>
              <a:rPr lang="en-US" dirty="0" smtClean="0"/>
              <a:t>Other major projects to provide an update about?</a:t>
            </a:r>
            <a:br>
              <a:rPr lang="en-US" dirty="0" smtClean="0"/>
            </a:br>
            <a:endParaRPr lang="en-US" dirty="0" smtClean="0"/>
          </a:p>
          <a:p>
            <a:r>
              <a:rPr lang="en-US" dirty="0" smtClean="0"/>
              <a:t>Highest priority strategies and actions?</a:t>
            </a:r>
          </a:p>
          <a:p>
            <a:pPr lvl="1"/>
            <a:r>
              <a:rPr lang="en-US" dirty="0" smtClean="0"/>
              <a:t>Strategies and actions SBAB could champion?</a:t>
            </a:r>
            <a:br>
              <a:rPr lang="en-US" dirty="0" smtClean="0"/>
            </a:br>
            <a:endParaRPr lang="en-US" dirty="0" smtClean="0"/>
          </a:p>
          <a:p>
            <a:r>
              <a:rPr lang="en-US" dirty="0" smtClean="0"/>
              <a:t>Top BMP priorities?  Or design initiatives?</a:t>
            </a:r>
          </a:p>
          <a:p>
            <a:endParaRPr lang="en-US" dirty="0"/>
          </a:p>
          <a:p>
            <a:r>
              <a:rPr lang="en-US" dirty="0"/>
              <a:t>A</a:t>
            </a:r>
            <a:r>
              <a:rPr lang="en-US" dirty="0" smtClean="0"/>
              <a:t>dditional qualitative criteria to consider?</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3309" r="18071"/>
          <a:stretch/>
        </p:blipFill>
        <p:spPr>
          <a:xfrm>
            <a:off x="5192110" y="1484148"/>
            <a:ext cx="3951890" cy="5397500"/>
          </a:xfrm>
          <a:prstGeom prst="rect">
            <a:avLst/>
          </a:prstGeom>
        </p:spPr>
      </p:pic>
    </p:spTree>
    <p:extLst>
      <p:ext uri="{BB962C8B-B14F-4D97-AF65-F5344CB8AC3E}">
        <p14:creationId xmlns:p14="http://schemas.microsoft.com/office/powerpoint/2010/main" val="209022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rPr>
              <a:t>Next steps</a:t>
            </a:r>
            <a:endParaRPr lang="en-US" dirty="0">
              <a:solidFill>
                <a:srgbClr val="1690D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78635676"/>
              </p:ext>
            </p:extLst>
          </p:nvPr>
        </p:nvGraphicFramePr>
        <p:xfrm>
          <a:off x="914400" y="1820818"/>
          <a:ext cx="7391400" cy="4412342"/>
        </p:xfrm>
        <a:graphic>
          <a:graphicData uri="http://schemas.openxmlformats.org/drawingml/2006/table">
            <a:tbl>
              <a:tblPr firstRow="1" bandRow="1">
                <a:tableStyleId>{F5AB1C69-6EDB-4FF4-983F-18BD219EF322}</a:tableStyleId>
              </a:tblPr>
              <a:tblGrid>
                <a:gridCol w="2057400"/>
                <a:gridCol w="5334000"/>
              </a:tblGrid>
              <a:tr h="605971">
                <a:tc>
                  <a:txBody>
                    <a:bodyPr/>
                    <a:lstStyle/>
                    <a:p>
                      <a:r>
                        <a:rPr lang="en-US" sz="2800" b="0" dirty="0" smtClean="0">
                          <a:solidFill>
                            <a:schemeClr val="bg1"/>
                          </a:solidFill>
                        </a:rPr>
                        <a:t>Date</a:t>
                      </a:r>
                      <a:endParaRPr lang="en-US" sz="2800" b="0" dirty="0">
                        <a:solidFill>
                          <a:schemeClr val="bg1"/>
                        </a:solidFill>
                      </a:endParaRPr>
                    </a:p>
                  </a:txBody>
                  <a:tcPr>
                    <a:solidFill>
                      <a:srgbClr val="1690D0"/>
                    </a:solidFill>
                  </a:tcPr>
                </a:tc>
                <a:tc>
                  <a:txBody>
                    <a:bodyPr/>
                    <a:lstStyle/>
                    <a:p>
                      <a:r>
                        <a:rPr lang="en-US" sz="2800" b="0" dirty="0" smtClean="0">
                          <a:solidFill>
                            <a:schemeClr val="bg1"/>
                          </a:solidFill>
                        </a:rPr>
                        <a:t>Activity/action</a:t>
                      </a:r>
                      <a:endParaRPr lang="en-US" sz="2800" b="0" dirty="0">
                        <a:solidFill>
                          <a:schemeClr val="bg1"/>
                        </a:solidFill>
                      </a:endParaRPr>
                    </a:p>
                  </a:txBody>
                  <a:tcPr>
                    <a:solidFill>
                      <a:srgbClr val="1690D0"/>
                    </a:solidFill>
                  </a:tcPr>
                </a:tc>
              </a:tr>
              <a:tr h="605971">
                <a:tc>
                  <a:txBody>
                    <a:bodyPr/>
                    <a:lstStyle/>
                    <a:p>
                      <a:r>
                        <a:rPr lang="en-US" sz="2400" b="0" dirty="0" smtClean="0">
                          <a:solidFill>
                            <a:schemeClr val="bg1"/>
                          </a:solidFill>
                        </a:rPr>
                        <a:t>Thursday, February</a:t>
                      </a:r>
                      <a:r>
                        <a:rPr lang="en-US" sz="2400" b="0" baseline="0" dirty="0" smtClean="0">
                          <a:solidFill>
                            <a:schemeClr val="bg1"/>
                          </a:solidFill>
                        </a:rPr>
                        <a:t> 11</a:t>
                      </a:r>
                      <a:endParaRPr lang="en-US" sz="2400" b="0" dirty="0">
                        <a:solidFill>
                          <a:schemeClr val="bg1"/>
                        </a:solidFill>
                      </a:endParaRPr>
                    </a:p>
                  </a:txBody>
                  <a:tcPr>
                    <a:solidFill>
                      <a:srgbClr val="1690D0"/>
                    </a:solidFill>
                  </a:tcPr>
                </a:tc>
                <a:tc>
                  <a:txBody>
                    <a:bodyPr/>
                    <a:lstStyle/>
                    <a:p>
                      <a:r>
                        <a:rPr lang="en-US" sz="2400" b="0" dirty="0" smtClean="0">
                          <a:solidFill>
                            <a:schemeClr val="bg1"/>
                          </a:solidFill>
                        </a:rPr>
                        <a:t>SBAB to meet with SDOT (if needed)</a:t>
                      </a:r>
                      <a:endParaRPr lang="en-US" sz="2400" b="0" dirty="0">
                        <a:solidFill>
                          <a:schemeClr val="bg1"/>
                        </a:solidFill>
                      </a:endParaRPr>
                    </a:p>
                  </a:txBody>
                  <a:tcPr>
                    <a:solidFill>
                      <a:srgbClr val="1690D0"/>
                    </a:solidFill>
                  </a:tcPr>
                </a:tc>
              </a:tr>
              <a:tr h="605971">
                <a:tc>
                  <a:txBody>
                    <a:bodyPr/>
                    <a:lstStyle/>
                    <a:p>
                      <a:r>
                        <a:rPr lang="en-US" sz="2400" b="0" dirty="0" smtClean="0">
                          <a:solidFill>
                            <a:schemeClr val="bg1"/>
                          </a:solidFill>
                        </a:rPr>
                        <a:t>March 2</a:t>
                      </a:r>
                      <a:endParaRPr lang="en-US" sz="2400" b="0" dirty="0">
                        <a:solidFill>
                          <a:schemeClr val="bg1"/>
                        </a:solidFill>
                      </a:endParaRPr>
                    </a:p>
                  </a:txBody>
                  <a:tcPr>
                    <a:solidFill>
                      <a:srgbClr val="1690D0"/>
                    </a:solidFill>
                  </a:tcPr>
                </a:tc>
                <a:tc>
                  <a:txBody>
                    <a:bodyPr/>
                    <a:lstStyle/>
                    <a:p>
                      <a:r>
                        <a:rPr lang="en-US" sz="2400" b="0" dirty="0" smtClean="0">
                          <a:solidFill>
                            <a:schemeClr val="bg1"/>
                          </a:solidFill>
                        </a:rPr>
                        <a:t>Draft</a:t>
                      </a:r>
                      <a:r>
                        <a:rPr lang="en-US" sz="2400" b="0" baseline="0" dirty="0" smtClean="0">
                          <a:solidFill>
                            <a:schemeClr val="bg1"/>
                          </a:solidFill>
                        </a:rPr>
                        <a:t> 2016-2020 BMP Imp Plan and 2015 Annual Progress Report to SBAB (will email prior to meeting)</a:t>
                      </a:r>
                      <a:endParaRPr lang="en-US" sz="2400" b="0" dirty="0">
                        <a:solidFill>
                          <a:schemeClr val="bg1"/>
                        </a:solidFill>
                      </a:endParaRPr>
                    </a:p>
                  </a:txBody>
                  <a:tcPr>
                    <a:solidFill>
                      <a:srgbClr val="1690D0"/>
                    </a:solidFill>
                  </a:tcPr>
                </a:tc>
              </a:tr>
              <a:tr h="605971">
                <a:tc>
                  <a:txBody>
                    <a:bodyPr/>
                    <a:lstStyle/>
                    <a:p>
                      <a:r>
                        <a:rPr lang="en-US" sz="2400" b="0" dirty="0" smtClean="0">
                          <a:solidFill>
                            <a:schemeClr val="bg1"/>
                          </a:solidFill>
                        </a:rPr>
                        <a:t>March ??</a:t>
                      </a:r>
                      <a:endParaRPr lang="en-US" sz="2400" b="0" dirty="0">
                        <a:solidFill>
                          <a:schemeClr val="bg1"/>
                        </a:solidFill>
                      </a:endParaRPr>
                    </a:p>
                  </a:txBody>
                  <a:tcPr>
                    <a:solidFill>
                      <a:srgbClr val="1690D0"/>
                    </a:solidFill>
                  </a:tcPr>
                </a:tc>
                <a:tc>
                  <a:txBody>
                    <a:bodyPr/>
                    <a:lstStyle/>
                    <a:p>
                      <a:r>
                        <a:rPr lang="en-US" sz="2400" b="0" dirty="0" smtClean="0">
                          <a:solidFill>
                            <a:schemeClr val="bg1"/>
                          </a:solidFill>
                        </a:rPr>
                        <a:t>SBAB to meet with</a:t>
                      </a:r>
                      <a:r>
                        <a:rPr lang="en-US" sz="2400" b="0" baseline="0" dirty="0" smtClean="0">
                          <a:solidFill>
                            <a:schemeClr val="bg1"/>
                          </a:solidFill>
                        </a:rPr>
                        <a:t> SDOT (if needed)</a:t>
                      </a:r>
                      <a:endParaRPr lang="en-US" sz="2400" b="0" dirty="0">
                        <a:solidFill>
                          <a:schemeClr val="bg1"/>
                        </a:solidFill>
                      </a:endParaRPr>
                    </a:p>
                  </a:txBody>
                  <a:tcPr>
                    <a:solidFill>
                      <a:srgbClr val="1690D0"/>
                    </a:solidFill>
                  </a:tcPr>
                </a:tc>
              </a:tr>
              <a:tr h="605971">
                <a:tc>
                  <a:txBody>
                    <a:bodyPr/>
                    <a:lstStyle/>
                    <a:p>
                      <a:r>
                        <a:rPr lang="en-US" sz="2400" b="0" dirty="0" smtClean="0">
                          <a:solidFill>
                            <a:schemeClr val="bg1"/>
                          </a:solidFill>
                        </a:rPr>
                        <a:t>March 31</a:t>
                      </a:r>
                      <a:endParaRPr lang="en-US" sz="2400" b="0" dirty="0">
                        <a:solidFill>
                          <a:schemeClr val="bg1"/>
                        </a:solidFill>
                      </a:endParaRPr>
                    </a:p>
                  </a:txBody>
                  <a:tcPr>
                    <a:solidFill>
                      <a:srgbClr val="1690D0"/>
                    </a:solidFill>
                  </a:tcPr>
                </a:tc>
                <a:tc>
                  <a:txBody>
                    <a:bodyPr/>
                    <a:lstStyle/>
                    <a:p>
                      <a:r>
                        <a:rPr lang="en-US" sz="2400" b="0" dirty="0" smtClean="0">
                          <a:solidFill>
                            <a:schemeClr val="bg1"/>
                          </a:solidFill>
                        </a:rPr>
                        <a:t>Final 2016-2020 BMP Imp Plan and 2015 Annual Progress Report to City Council </a:t>
                      </a:r>
                      <a:endParaRPr lang="en-US" sz="2400" b="0" dirty="0">
                        <a:solidFill>
                          <a:schemeClr val="bg1"/>
                        </a:solidFill>
                      </a:endParaRPr>
                    </a:p>
                  </a:txBody>
                  <a:tcPr>
                    <a:solidFill>
                      <a:srgbClr val="1690D0"/>
                    </a:solidFill>
                  </a:tcPr>
                </a:tc>
              </a:tr>
            </a:tbl>
          </a:graphicData>
        </a:graphic>
      </p:graphicFrame>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13</a:t>
            </a:fld>
            <a:endParaRPr lang="en-US" sz="1200" dirty="0"/>
          </a:p>
        </p:txBody>
      </p:sp>
    </p:spTree>
    <p:extLst>
      <p:ext uri="{BB962C8B-B14F-4D97-AF65-F5344CB8AC3E}">
        <p14:creationId xmlns:p14="http://schemas.microsoft.com/office/powerpoint/2010/main" val="158094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Questions?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52400" y="1828800"/>
            <a:ext cx="8839200" cy="1376855"/>
          </a:xfrm>
        </p:spPr>
        <p:txBody>
          <a:bodyPr/>
          <a:lstStyle/>
          <a:p>
            <a:pPr marL="0" indent="0" algn="ctr">
              <a:buNone/>
            </a:pPr>
            <a:r>
              <a:rPr lang="en-US" dirty="0" smtClean="0">
                <a:latin typeface="Segoe UI Light" panose="020B0502040204020203" pitchFamily="34" charset="0"/>
                <a:ea typeface="Kozuka Gothic Pro L" pitchFamily="34" charset="-128"/>
              </a:rPr>
              <a:t>kyle.rowe@seattle.gov | (206) 684-7639</a:t>
            </a:r>
          </a:p>
          <a:p>
            <a:pPr marL="0" indent="0" algn="ctr">
              <a:buNone/>
            </a:pPr>
            <a:r>
              <a:rPr lang="en-US" sz="2800" dirty="0" smtClean="0">
                <a:latin typeface="Segoe UI Light" panose="020B0502040204020203" pitchFamily="34" charset="0"/>
                <a:ea typeface="Kozuka Gothic Pro L" pitchFamily="34" charset="-128"/>
              </a:rPr>
              <a:t>www.seattle.gov/transportation/bikemaster.htm</a:t>
            </a:r>
            <a:endParaRPr lang="en-US" sz="2800" dirty="0">
              <a:latin typeface="Segoe UI Light" panose="020B0502040204020203" pitchFamily="34" charset="0"/>
              <a:ea typeface="Kozuka Gothic Pro L" pitchFamily="34" charset="-128"/>
            </a:endParaRPr>
          </a:p>
        </p:txBody>
      </p:sp>
      <p:sp>
        <p:nvSpPr>
          <p:cNvPr id="5" name="Content Placeholder 2"/>
          <p:cNvSpPr txBox="1">
            <a:spLocks/>
          </p:cNvSpPr>
          <p:nvPr/>
        </p:nvSpPr>
        <p:spPr>
          <a:xfrm>
            <a:off x="0" y="3429001"/>
            <a:ext cx="9143999" cy="685799"/>
          </a:xfrm>
          <a:prstGeom prst="rect">
            <a:avLst/>
          </a:prstGeom>
          <a:solidFill>
            <a:srgbClr val="1690D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latin typeface="Segoe UI Light" panose="020B0502040204020203" pitchFamily="34" charset="0"/>
                <a:ea typeface="Kozuka Gothic Pro L" pitchFamily="34" charset="-128"/>
              </a:rPr>
              <a:t>www.seattle.gov/transportation</a:t>
            </a:r>
            <a:endParaRPr lang="en-US" dirty="0">
              <a:solidFill>
                <a:schemeClr val="bg1"/>
              </a:solidFill>
              <a:latin typeface="Segoe UI Light" panose="020B0502040204020203" pitchFamily="34" charset="0"/>
              <a:ea typeface="Kozuka Gothic Pro L" pitchFamily="34" charset="-128"/>
            </a:endParaRPr>
          </a:p>
        </p:txBody>
      </p:sp>
      <p:pic>
        <p:nvPicPr>
          <p:cNvPr id="7" name="Picture 2" descr="P:\PIO\Schwartz\sdot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p:blipFill>
        <p:spPr bwMode="auto">
          <a:xfrm>
            <a:off x="6955064" y="5681038"/>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entralctpost.files.wordpress.com/2013/10/twitt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4489414"/>
            <a:ext cx="768386" cy="768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sjc.edu/StudentServices/StudentGovernmentAssociation/District%20Committees%2020112012/facebook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4529" y="4504708"/>
            <a:ext cx="717453" cy="717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http://philipgoddardphotography.co.uk/wp-content/uploads/2013/12/logo-flick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0708" y="4500537"/>
            <a:ext cx="721623" cy="721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ceministries.org/Images/content/1847/62794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6886" y="4514880"/>
            <a:ext cx="717452" cy="71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27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0065B0"/>
                </a:solidFill>
                <a:latin typeface="Segoe UI" panose="020B0502040204020203" pitchFamily="34" charset="0"/>
                <a:ea typeface="Segoe UI" panose="020B0502040204020203" pitchFamily="34" charset="0"/>
                <a:cs typeface="Segoe UI" panose="020B0502040204020203" pitchFamily="34" charset="0"/>
              </a:rPr>
              <a:t>2015 </a:t>
            </a:r>
            <a:r>
              <a:rPr lang="en-US" dirty="0" smtClean="0">
                <a:latin typeface="Segoe UI" panose="020B0502040204020203" pitchFamily="34" charset="0"/>
                <a:ea typeface="Segoe UI" panose="020B0502040204020203" pitchFamily="34" charset="0"/>
                <a:cs typeface="Segoe UI" panose="020B0502040204020203" pitchFamily="34" charset="0"/>
              </a:rPr>
              <a:t>a</a:t>
            </a:r>
            <a:r>
              <a:rPr lang="en-US" dirty="0" smtClean="0">
                <a:solidFill>
                  <a:srgbClr val="0065B0"/>
                </a:solidFill>
                <a:latin typeface="Segoe UI" panose="020B0502040204020203" pitchFamily="34" charset="0"/>
                <a:ea typeface="Segoe UI" panose="020B0502040204020203" pitchFamily="34" charset="0"/>
                <a:cs typeface="Segoe UI" panose="020B0502040204020203" pitchFamily="34" charset="0"/>
              </a:rPr>
              <a:t>nnual progress report</a:t>
            </a:r>
            <a:endParaRPr lang="en-US" dirty="0">
              <a:solidFill>
                <a:srgbClr val="0065B0"/>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Content Placeholder 9"/>
          <p:cNvSpPr>
            <a:spLocks noGrp="1"/>
          </p:cNvSpPr>
          <p:nvPr>
            <p:ph sz="half" idx="1"/>
          </p:nvPr>
        </p:nvSpPr>
        <p:spPr>
          <a:xfrm>
            <a:off x="457200" y="1600200"/>
            <a:ext cx="4800600" cy="4525963"/>
          </a:xfrm>
        </p:spPr>
        <p:txBody>
          <a:bodyPr/>
          <a:lstStyle/>
          <a:p>
            <a:r>
              <a:rPr lang="en-US" dirty="0" smtClean="0"/>
              <a:t>Bridging the Gap Summary</a:t>
            </a:r>
          </a:p>
          <a:p>
            <a:r>
              <a:rPr lang="en-US" dirty="0" smtClean="0"/>
              <a:t>Ridership Data</a:t>
            </a: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15</a:t>
            </a:fld>
            <a:endParaRPr lang="en-US" sz="1200" dirty="0"/>
          </a:p>
        </p:txBody>
      </p:sp>
      <p:pic>
        <p:nvPicPr>
          <p:cNvPr id="5122" name="Picture 2" descr="O:\Images\TRAFFIC &amp; SIGNALS\Neighborhood Greenways\Olympic Hills\After\20141029_1001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37" y="1326078"/>
            <a:ext cx="3128963"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8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Bridging the Gap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2004278"/>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Deliverable</a:t>
                      </a:r>
                      <a:endParaRPr lang="en-US" dirty="0"/>
                    </a:p>
                  </a:txBody>
                  <a:tcPr/>
                </a:tc>
                <a:tc>
                  <a:txBody>
                    <a:bodyPr/>
                    <a:lstStyle/>
                    <a:p>
                      <a:r>
                        <a:rPr lang="en-US" dirty="0" smtClean="0"/>
                        <a:t>2014 Goal</a:t>
                      </a:r>
                      <a:endParaRPr lang="en-US" dirty="0"/>
                    </a:p>
                  </a:txBody>
                  <a:tcPr/>
                </a:tc>
                <a:tc>
                  <a:txBody>
                    <a:bodyPr/>
                    <a:lstStyle/>
                    <a:p>
                      <a:r>
                        <a:rPr lang="en-US" dirty="0" smtClean="0"/>
                        <a:t>2014 Actual</a:t>
                      </a:r>
                      <a:endParaRPr lang="en-US" dirty="0"/>
                    </a:p>
                  </a:txBody>
                  <a:tcPr/>
                </a:tc>
              </a:tr>
              <a:tr h="370840">
                <a:tc>
                  <a:txBody>
                    <a:bodyPr/>
                    <a:lstStyle/>
                    <a:p>
                      <a:r>
                        <a:rPr lang="en-US" dirty="0" smtClean="0"/>
                        <a:t>Neighborhood</a:t>
                      </a:r>
                      <a:r>
                        <a:rPr lang="en-US" baseline="0" dirty="0" smtClean="0"/>
                        <a:t> greenways</a:t>
                      </a:r>
                      <a:endParaRPr lang="en-US" dirty="0"/>
                    </a:p>
                  </a:txBody>
                  <a:tcPr/>
                </a:tc>
                <a:tc>
                  <a:txBody>
                    <a:bodyPr/>
                    <a:lstStyle/>
                    <a:p>
                      <a:r>
                        <a:rPr lang="en-US" dirty="0" smtClean="0"/>
                        <a:t>4 miles</a:t>
                      </a:r>
                      <a:endParaRPr lang="en-US" dirty="0"/>
                    </a:p>
                  </a:txBody>
                  <a:tcPr/>
                </a:tc>
                <a:tc>
                  <a:txBody>
                    <a:bodyPr/>
                    <a:lstStyle/>
                    <a:p>
                      <a:r>
                        <a:rPr lang="en-US" dirty="0" smtClean="0"/>
                        <a:t>4 miles</a:t>
                      </a:r>
                      <a:endParaRPr lang="en-US" dirty="0"/>
                    </a:p>
                  </a:txBody>
                  <a:tcPr/>
                </a:tc>
              </a:tr>
              <a:tr h="370840">
                <a:tc>
                  <a:txBody>
                    <a:bodyPr/>
                    <a:lstStyle/>
                    <a:p>
                      <a:r>
                        <a:rPr lang="en-US" dirty="0" smtClean="0"/>
                        <a:t>Bike lanes and sharrows</a:t>
                      </a:r>
                      <a:endParaRPr lang="en-US" dirty="0"/>
                    </a:p>
                  </a:txBody>
                  <a:tcPr/>
                </a:tc>
                <a:tc>
                  <a:txBody>
                    <a:bodyPr/>
                    <a:lstStyle/>
                    <a:p>
                      <a:r>
                        <a:rPr lang="en-US" dirty="0" smtClean="0"/>
                        <a:t>6 miles</a:t>
                      </a:r>
                      <a:endParaRPr lang="en-US" dirty="0"/>
                    </a:p>
                  </a:txBody>
                  <a:tcPr/>
                </a:tc>
                <a:tc>
                  <a:txBody>
                    <a:bodyPr/>
                    <a:lstStyle/>
                    <a:p>
                      <a:r>
                        <a:rPr lang="en-US" dirty="0" smtClean="0"/>
                        <a:t>6.3 miles</a:t>
                      </a:r>
                      <a:endParaRPr lang="en-US" dirty="0"/>
                    </a:p>
                  </a:txBody>
                  <a:tcPr/>
                </a:tc>
              </a:tr>
              <a:tr h="370840">
                <a:tc>
                  <a:txBody>
                    <a:bodyPr/>
                    <a:lstStyle/>
                    <a:p>
                      <a:r>
                        <a:rPr lang="en-US" dirty="0" smtClean="0"/>
                        <a:t>Bike parking</a:t>
                      </a:r>
                      <a:endParaRPr lang="en-US" dirty="0"/>
                    </a:p>
                  </a:txBody>
                  <a:tcPr/>
                </a:tc>
                <a:tc>
                  <a:txBody>
                    <a:bodyPr/>
                    <a:lstStyle/>
                    <a:p>
                      <a:r>
                        <a:rPr lang="en-US" dirty="0" smtClean="0"/>
                        <a:t>500 spaces</a:t>
                      </a:r>
                      <a:endParaRPr lang="en-US" dirty="0"/>
                    </a:p>
                  </a:txBody>
                  <a:tcPr/>
                </a:tc>
                <a:tc>
                  <a:txBody>
                    <a:bodyPr/>
                    <a:lstStyle/>
                    <a:p>
                      <a:r>
                        <a:rPr lang="en-US" dirty="0" smtClean="0"/>
                        <a:t>523 spaces</a:t>
                      </a:r>
                      <a:endParaRPr lang="en-US" dirty="0"/>
                    </a:p>
                  </a:txBody>
                  <a:tcPr/>
                </a:tc>
              </a:tr>
              <a:tr h="370840">
                <a:tc>
                  <a:txBody>
                    <a:bodyPr/>
                    <a:lstStyle/>
                    <a:p>
                      <a:r>
                        <a:rPr lang="en-US" dirty="0" smtClean="0"/>
                        <a:t>Bike route signs</a:t>
                      </a:r>
                      <a:endParaRPr lang="en-US" dirty="0"/>
                    </a:p>
                  </a:txBody>
                  <a:tcPr/>
                </a:tc>
                <a:tc>
                  <a:txBody>
                    <a:bodyPr/>
                    <a:lstStyle/>
                    <a:p>
                      <a:r>
                        <a:rPr lang="en-US" dirty="0" smtClean="0"/>
                        <a:t>25 miles</a:t>
                      </a:r>
                      <a:endParaRPr lang="en-US" dirty="0"/>
                    </a:p>
                  </a:txBody>
                  <a:tcPr/>
                </a:tc>
                <a:tc>
                  <a:txBody>
                    <a:bodyPr/>
                    <a:lstStyle/>
                    <a:p>
                      <a:r>
                        <a:rPr lang="en-US" dirty="0" smtClean="0"/>
                        <a:t>25.2 miles</a:t>
                      </a:r>
                      <a:endParaRPr lang="en-US" dirty="0"/>
                    </a:p>
                  </a:txBody>
                  <a:tcPr/>
                </a:tc>
              </a:tr>
              <a:tr h="370840">
                <a:tc>
                  <a:txBody>
                    <a:bodyPr/>
                    <a:lstStyle/>
                    <a:p>
                      <a:r>
                        <a:rPr lang="en-US" dirty="0" smtClean="0"/>
                        <a:t>Bike facility maintenance</a:t>
                      </a:r>
                      <a:endParaRPr lang="en-US" dirty="0"/>
                    </a:p>
                  </a:txBody>
                  <a:tcPr/>
                </a:tc>
                <a:tc>
                  <a:txBody>
                    <a:bodyPr/>
                    <a:lstStyle/>
                    <a:p>
                      <a:r>
                        <a:rPr lang="en-US" dirty="0" smtClean="0"/>
                        <a:t>60 miles</a:t>
                      </a:r>
                      <a:endParaRPr lang="en-US" dirty="0"/>
                    </a:p>
                  </a:txBody>
                  <a:tcPr/>
                </a:tc>
                <a:tc>
                  <a:txBody>
                    <a:bodyPr/>
                    <a:lstStyle/>
                    <a:p>
                      <a:r>
                        <a:rPr lang="en-US" dirty="0" smtClean="0"/>
                        <a:t>60.5 miles</a:t>
                      </a:r>
                      <a:endParaRPr lang="en-US" dirty="0"/>
                    </a:p>
                  </a:txBody>
                  <a:tcPr/>
                </a:tc>
              </a:tr>
              <a:tr h="370840">
                <a:tc>
                  <a:txBody>
                    <a:bodyPr/>
                    <a:lstStyle/>
                    <a:p>
                      <a:r>
                        <a:rPr lang="en-US" dirty="0" smtClean="0"/>
                        <a:t>Trail improvements</a:t>
                      </a:r>
                      <a:endParaRPr lang="en-US" dirty="0"/>
                    </a:p>
                  </a:txBody>
                  <a:tcPr/>
                </a:tc>
                <a:tc>
                  <a:txBody>
                    <a:bodyPr/>
                    <a:lstStyle/>
                    <a:p>
                      <a:r>
                        <a:rPr lang="en-US" dirty="0" smtClean="0"/>
                        <a:t>10 locations</a:t>
                      </a:r>
                      <a:endParaRPr lang="en-US" dirty="0"/>
                    </a:p>
                  </a:txBody>
                  <a:tcPr/>
                </a:tc>
                <a:tc>
                  <a:txBody>
                    <a:bodyPr/>
                    <a:lstStyle/>
                    <a:p>
                      <a:r>
                        <a:rPr lang="en-US" dirty="0" smtClean="0"/>
                        <a:t>10 locations</a:t>
                      </a:r>
                      <a:endParaRPr lang="en-US" dirty="0"/>
                    </a:p>
                  </a:txBody>
                  <a:tcPr/>
                </a:tc>
              </a:tr>
              <a:tr h="370840">
                <a:tc>
                  <a:txBody>
                    <a:bodyPr/>
                    <a:lstStyle/>
                    <a:p>
                      <a:r>
                        <a:rPr lang="en-US" dirty="0" smtClean="0"/>
                        <a:t>Trail inspection</a:t>
                      </a:r>
                      <a:endParaRPr lang="en-US" dirty="0"/>
                    </a:p>
                  </a:txBody>
                  <a:tcPr/>
                </a:tc>
                <a:tc>
                  <a:txBody>
                    <a:bodyPr/>
                    <a:lstStyle/>
                    <a:p>
                      <a:r>
                        <a:rPr lang="en-US" dirty="0" smtClean="0"/>
                        <a:t>40 miles</a:t>
                      </a:r>
                      <a:endParaRPr lang="en-US" dirty="0"/>
                    </a:p>
                  </a:txBody>
                  <a:tcPr/>
                </a:tc>
                <a:tc>
                  <a:txBody>
                    <a:bodyPr/>
                    <a:lstStyle/>
                    <a:p>
                      <a:r>
                        <a:rPr lang="en-US" dirty="0" smtClean="0"/>
                        <a:t>40 miles</a:t>
                      </a:r>
                      <a:endParaRPr lang="en-US" dirty="0"/>
                    </a:p>
                  </a:txBody>
                  <a:tcPr/>
                </a:tc>
              </a:tr>
            </a:tbl>
          </a:graphicData>
        </a:graphic>
      </p:graphicFrame>
    </p:spTree>
    <p:extLst>
      <p:ext uri="{BB962C8B-B14F-4D97-AF65-F5344CB8AC3E}">
        <p14:creationId xmlns:p14="http://schemas.microsoft.com/office/powerpoint/2010/main" val="403072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data - Fremont counts</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781800" cy="493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7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itle 1"/>
          <p:cNvSpPr>
            <a:spLocks noGrp="1"/>
          </p:cNvSpPr>
          <p:nvPr>
            <p:ph type="title"/>
          </p:nvPr>
        </p:nvSpPr>
        <p:spPr/>
        <p:txBody>
          <a:bodyPr>
            <a:normAutofit fontScale="90000"/>
          </a:bodyPr>
          <a:lstStyle/>
          <a:p>
            <a:r>
              <a:rPr lang="en-US" dirty="0" smtClean="0"/>
              <a:t>2015 data – Spokane Bridge counts</a:t>
            </a:r>
            <a:endParaRPr lang="en-US" dirty="0"/>
          </a:p>
        </p:txBody>
      </p:sp>
    </p:spTree>
    <p:extLst>
      <p:ext uri="{BB962C8B-B14F-4D97-AF65-F5344CB8AC3E}">
        <p14:creationId xmlns:p14="http://schemas.microsoft.com/office/powerpoint/2010/main" val="164643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a:t>
            </a:r>
            <a:r>
              <a:rPr lang="en-US" dirty="0"/>
              <a:t>– </a:t>
            </a:r>
            <a:r>
              <a:rPr lang="en-US" dirty="0" smtClean="0"/>
              <a:t>2020 </a:t>
            </a:r>
            <a:r>
              <a:rPr lang="en-US" dirty="0"/>
              <a:t>Implementation Plan</a:t>
            </a:r>
          </a:p>
        </p:txBody>
      </p:sp>
      <p:sp>
        <p:nvSpPr>
          <p:cNvPr id="3" name="Content Placeholder 2"/>
          <p:cNvSpPr>
            <a:spLocks noGrp="1"/>
          </p:cNvSpPr>
          <p:nvPr>
            <p:ph sz="half" idx="1"/>
          </p:nvPr>
        </p:nvSpPr>
        <p:spPr>
          <a:xfrm>
            <a:off x="491490" y="1600200"/>
            <a:ext cx="5375910" cy="4525963"/>
          </a:xfrm>
        </p:spPr>
        <p:txBody>
          <a:bodyPr>
            <a:normAutofit/>
          </a:bodyPr>
          <a:lstStyle/>
          <a:p>
            <a:pPr marL="0" indent="0">
              <a:buNone/>
            </a:pPr>
            <a:r>
              <a:rPr lang="en-US" dirty="0" smtClean="0"/>
              <a:t>Changes from 2015 Plan include:</a:t>
            </a:r>
          </a:p>
          <a:p>
            <a:r>
              <a:rPr lang="en-US" dirty="0" smtClean="0"/>
              <a:t>Several new </a:t>
            </a:r>
            <a:r>
              <a:rPr lang="en-US" dirty="0"/>
              <a:t>projects added</a:t>
            </a:r>
          </a:p>
          <a:p>
            <a:r>
              <a:rPr lang="en-US" dirty="0" smtClean="0"/>
              <a:t>New funding source </a:t>
            </a:r>
          </a:p>
          <a:p>
            <a:r>
              <a:rPr lang="en-US" dirty="0" smtClean="0"/>
              <a:t>Performance Measures</a:t>
            </a:r>
          </a:p>
          <a:p>
            <a:r>
              <a:rPr lang="en-US" dirty="0" smtClean="0"/>
              <a:t>Major project updates</a:t>
            </a:r>
          </a:p>
          <a:p>
            <a:endParaRPr lang="en-US" dirty="0" smtClean="0"/>
          </a:p>
        </p:txBody>
      </p:sp>
      <p:pic>
        <p:nvPicPr>
          <p:cNvPr id="2050" name="Picture 2" descr="Q:\Traffic Management\Modal Teams\BMP Implementation\2015 Imp Plan\March 2015 update\Photos\Dexter Open House_IMG_2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229100"/>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5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1690D0"/>
                </a:solidFill>
              </a:rPr>
              <a:t>Our mission, vision, and core values</a:t>
            </a:r>
            <a:endParaRPr lang="en-US" sz="4000" dirty="0">
              <a:solidFill>
                <a:srgbClr val="1690D0"/>
              </a:solidFill>
            </a:endParaRPr>
          </a:p>
        </p:txBody>
      </p:sp>
      <p:sp>
        <p:nvSpPr>
          <p:cNvPr id="3" name="Content Placeholder 2"/>
          <p:cNvSpPr txBox="1">
            <a:spLocks/>
          </p:cNvSpPr>
          <p:nvPr/>
        </p:nvSpPr>
        <p:spPr>
          <a:xfrm>
            <a:off x="533400" y="3397472"/>
            <a:ext cx="7696200" cy="27747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Committed to </a:t>
            </a:r>
            <a:r>
              <a:rPr lang="en-US" sz="2400" dirty="0" smtClean="0">
                <a:solidFill>
                  <a:srgbClr val="1690D0"/>
                </a:solidFill>
                <a:latin typeface="+mj-lt"/>
              </a:rPr>
              <a:t>5 core values </a:t>
            </a:r>
            <a:r>
              <a:rPr lang="en-US" sz="2400" dirty="0" smtClean="0"/>
              <a:t>to create a city that is:</a:t>
            </a:r>
          </a:p>
          <a:p>
            <a:r>
              <a:rPr lang="en-US" sz="2400" dirty="0" smtClean="0"/>
              <a:t>Safe</a:t>
            </a:r>
          </a:p>
          <a:p>
            <a:r>
              <a:rPr lang="en-US" sz="2400" dirty="0" smtClean="0"/>
              <a:t>Interconnected</a:t>
            </a:r>
          </a:p>
          <a:p>
            <a:r>
              <a:rPr lang="en-US" sz="2400" dirty="0" smtClean="0"/>
              <a:t>Affordable</a:t>
            </a:r>
          </a:p>
          <a:p>
            <a:r>
              <a:rPr lang="en-US" sz="2400" dirty="0" smtClean="0"/>
              <a:t>Vibrant</a:t>
            </a:r>
          </a:p>
          <a:p>
            <a:r>
              <a:rPr lang="en-US" sz="2400" dirty="0" smtClean="0"/>
              <a:t>Innovative</a:t>
            </a:r>
          </a:p>
          <a:p>
            <a:pPr marL="0" indent="0">
              <a:buNone/>
            </a:pPr>
            <a:endParaRPr lang="en-US" sz="2400" dirty="0" smtClean="0"/>
          </a:p>
          <a:p>
            <a:pPr marL="0" indent="0">
              <a:buNone/>
            </a:pPr>
            <a:r>
              <a:rPr lang="en-US" sz="2400" dirty="0" smtClean="0"/>
              <a:t>For </a:t>
            </a:r>
            <a:r>
              <a:rPr lang="en-US" sz="2400" dirty="0" smtClean="0">
                <a:latin typeface="+mj-lt"/>
              </a:rPr>
              <a:t>all</a:t>
            </a:r>
          </a:p>
        </p:txBody>
      </p:sp>
      <p:sp>
        <p:nvSpPr>
          <p:cNvPr id="4" name="TextBox 3"/>
          <p:cNvSpPr txBox="1"/>
          <p:nvPr/>
        </p:nvSpPr>
        <p:spPr>
          <a:xfrm>
            <a:off x="457200" y="2057401"/>
            <a:ext cx="4456348" cy="830997"/>
          </a:xfrm>
          <a:prstGeom prst="rect">
            <a:avLst/>
          </a:prstGeom>
          <a:noFill/>
        </p:spPr>
        <p:txBody>
          <a:bodyPr wrap="none" rtlCol="0">
            <a:spAutoFit/>
          </a:bodyPr>
          <a:lstStyle/>
          <a:p>
            <a:r>
              <a:rPr lang="en-US" sz="2400" dirty="0" smtClean="0">
                <a:solidFill>
                  <a:srgbClr val="1690D0"/>
                </a:solidFill>
                <a:latin typeface="+mj-lt"/>
              </a:rPr>
              <a:t>Mission</a:t>
            </a:r>
            <a:r>
              <a:rPr lang="en-US" sz="2400" dirty="0" smtClean="0">
                <a:solidFill>
                  <a:srgbClr val="1690D0"/>
                </a:solidFill>
              </a:rPr>
              <a:t>: </a:t>
            </a:r>
            <a:r>
              <a:rPr lang="en-US" sz="2400" dirty="0" smtClean="0"/>
              <a:t>deliver </a:t>
            </a:r>
            <a:r>
              <a:rPr lang="en-US" sz="2400" dirty="0"/>
              <a:t>a high-quality </a:t>
            </a:r>
          </a:p>
          <a:p>
            <a:r>
              <a:rPr lang="en-US" sz="2400" dirty="0"/>
              <a:t>t</a:t>
            </a:r>
            <a:r>
              <a:rPr lang="en-US" sz="2400" dirty="0" smtClean="0"/>
              <a:t>ransportation system for Seattle</a:t>
            </a:r>
            <a:endParaRPr lang="en-US" sz="2400" dirty="0"/>
          </a:p>
        </p:txBody>
      </p:sp>
      <p:sp>
        <p:nvSpPr>
          <p:cNvPr id="8" name="TextBox 7"/>
          <p:cNvSpPr txBox="1"/>
          <p:nvPr/>
        </p:nvSpPr>
        <p:spPr>
          <a:xfrm>
            <a:off x="5029200" y="2057400"/>
            <a:ext cx="3962400" cy="830997"/>
          </a:xfrm>
          <a:prstGeom prst="rect">
            <a:avLst/>
          </a:prstGeom>
          <a:noFill/>
        </p:spPr>
        <p:txBody>
          <a:bodyPr wrap="square" rtlCol="0">
            <a:spAutoFit/>
          </a:bodyPr>
          <a:lstStyle/>
          <a:p>
            <a:r>
              <a:rPr lang="en-US" sz="2400" dirty="0" smtClean="0">
                <a:solidFill>
                  <a:srgbClr val="1690D0"/>
                </a:solidFill>
                <a:latin typeface="+mj-lt"/>
              </a:rPr>
              <a:t>Vision</a:t>
            </a:r>
            <a:r>
              <a:rPr lang="en-US" sz="2400" dirty="0" smtClean="0">
                <a:solidFill>
                  <a:srgbClr val="1690D0"/>
                </a:solidFill>
              </a:rPr>
              <a:t>: </a:t>
            </a:r>
            <a:r>
              <a:rPr lang="en-US" sz="2400" dirty="0" smtClean="0"/>
              <a:t>connected people, places, and products</a:t>
            </a:r>
            <a:endParaRPr lang="en-US" sz="2400" dirty="0"/>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2</a:t>
            </a:fld>
            <a:endParaRPr lang="en-US" sz="1200" dirty="0"/>
          </a:p>
        </p:txBody>
      </p:sp>
    </p:spTree>
    <p:extLst>
      <p:ext uri="{BB962C8B-B14F-4D97-AF65-F5344CB8AC3E}">
        <p14:creationId xmlns:p14="http://schemas.microsoft.com/office/powerpoint/2010/main" val="3358922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2014 projects – protected bike lanes</a:t>
            </a:r>
            <a:endParaRPr lang="en-US" sz="3600" dirty="0"/>
          </a:p>
        </p:txBody>
      </p:sp>
      <p:pic>
        <p:nvPicPr>
          <p:cNvPr id="6" name="image1.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038600" y="1676400"/>
            <a:ext cx="5105400" cy="5181600"/>
          </a:xfrm>
          <a:prstGeom prst="rect">
            <a:avLst/>
          </a:prstGeom>
          <a:ln w="12700">
            <a:miter lim="400000"/>
          </a:ln>
        </p:spPr>
      </p:pic>
      <p:pic>
        <p:nvPicPr>
          <p:cNvPr id="7" name="Picture 2" descr="O:\Images\TRAFFIC &amp; SIGNALS\Protected Bike Lanes\NE 40th Street\NE 40th 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0151"/>
            <a:ext cx="3886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52600" y="6387728"/>
            <a:ext cx="1562100" cy="369332"/>
          </a:xfrm>
          <a:prstGeom prst="rect">
            <a:avLst/>
          </a:prstGeom>
          <a:noFill/>
        </p:spPr>
        <p:txBody>
          <a:bodyPr wrap="square" rtlCol="0">
            <a:spAutoFit/>
          </a:bodyPr>
          <a:lstStyle/>
          <a:p>
            <a:r>
              <a:rPr lang="en-US" b="1" dirty="0" smtClean="0">
                <a:solidFill>
                  <a:schemeClr val="bg1"/>
                </a:solidFill>
              </a:rPr>
              <a:t>NE 40</a:t>
            </a:r>
            <a:r>
              <a:rPr lang="en-US" b="1" baseline="30000" dirty="0" smtClean="0">
                <a:solidFill>
                  <a:schemeClr val="bg1"/>
                </a:solidFill>
              </a:rPr>
              <a:t>th</a:t>
            </a:r>
            <a:r>
              <a:rPr lang="en-US" b="1" dirty="0" smtClean="0">
                <a:solidFill>
                  <a:schemeClr val="bg1"/>
                </a:solidFill>
              </a:rPr>
              <a:t> Street</a:t>
            </a:r>
            <a:endParaRPr lang="en-US" b="1" dirty="0">
              <a:solidFill>
                <a:schemeClr val="bg1"/>
              </a:solidFill>
            </a:endParaRPr>
          </a:p>
        </p:txBody>
      </p:sp>
      <p:sp>
        <p:nvSpPr>
          <p:cNvPr id="9" name="TextBox 8"/>
          <p:cNvSpPr txBox="1"/>
          <p:nvPr/>
        </p:nvSpPr>
        <p:spPr>
          <a:xfrm>
            <a:off x="5105400" y="6400800"/>
            <a:ext cx="1905000" cy="369332"/>
          </a:xfrm>
          <a:prstGeom prst="rect">
            <a:avLst/>
          </a:prstGeom>
          <a:noFill/>
        </p:spPr>
        <p:txBody>
          <a:bodyPr wrap="square" rtlCol="0">
            <a:spAutoFit/>
          </a:bodyPr>
          <a:lstStyle/>
          <a:p>
            <a:r>
              <a:rPr lang="en-US" b="1" dirty="0" smtClean="0"/>
              <a:t>Second Avenue</a:t>
            </a:r>
            <a:endParaRPr lang="en-US" b="1" dirty="0"/>
          </a:p>
        </p:txBody>
      </p:sp>
    </p:spTree>
    <p:extLst>
      <p:ext uri="{BB962C8B-B14F-4D97-AF65-F5344CB8AC3E}">
        <p14:creationId xmlns:p14="http://schemas.microsoft.com/office/powerpoint/2010/main" val="169088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2014 projects – protected bike lanes</a:t>
            </a:r>
            <a:endParaRPr lang="en-US" sz="3600" dirty="0"/>
          </a:p>
        </p:txBody>
      </p:sp>
      <p:pic>
        <p:nvPicPr>
          <p:cNvPr id="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514600"/>
            <a:ext cx="32575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descr="crosswalk.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356262" y="2514600"/>
            <a:ext cx="5787738"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6312932"/>
            <a:ext cx="2362200" cy="381000"/>
          </a:xfrm>
          <a:prstGeom prst="rect">
            <a:avLst/>
          </a:prstGeom>
          <a:noFill/>
        </p:spPr>
        <p:txBody>
          <a:bodyPr wrap="square" rtlCol="0">
            <a:spAutoFit/>
          </a:bodyPr>
          <a:lstStyle/>
          <a:p>
            <a:r>
              <a:rPr lang="en-US" b="1" dirty="0" smtClean="0">
                <a:solidFill>
                  <a:schemeClr val="bg1"/>
                </a:solidFill>
              </a:rPr>
              <a:t>Broadway</a:t>
            </a:r>
            <a:endParaRPr lang="en-US" b="1" dirty="0">
              <a:solidFill>
                <a:schemeClr val="bg1"/>
              </a:solidFill>
            </a:endParaRPr>
          </a:p>
        </p:txBody>
      </p:sp>
      <p:sp>
        <p:nvSpPr>
          <p:cNvPr id="9" name="TextBox 8"/>
          <p:cNvSpPr txBox="1"/>
          <p:nvPr/>
        </p:nvSpPr>
        <p:spPr>
          <a:xfrm>
            <a:off x="6019800" y="6324600"/>
            <a:ext cx="2514600" cy="369332"/>
          </a:xfrm>
          <a:prstGeom prst="rect">
            <a:avLst/>
          </a:prstGeom>
          <a:noFill/>
        </p:spPr>
        <p:txBody>
          <a:bodyPr wrap="square" rtlCol="0">
            <a:spAutoFit/>
          </a:bodyPr>
          <a:lstStyle/>
          <a:p>
            <a:r>
              <a:rPr lang="en-US" b="1" dirty="0" smtClean="0"/>
              <a:t>Linden Avenue North</a:t>
            </a:r>
            <a:endParaRPr lang="en-US" b="1" dirty="0"/>
          </a:p>
        </p:txBody>
      </p:sp>
    </p:spTree>
    <p:extLst>
      <p:ext uri="{BB962C8B-B14F-4D97-AF65-F5344CB8AC3E}">
        <p14:creationId xmlns:p14="http://schemas.microsoft.com/office/powerpoint/2010/main" val="312441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projects – greenways</a:t>
            </a:r>
            <a:endParaRPr lang="en-US" dirty="0"/>
          </a:p>
        </p:txBody>
      </p:sp>
      <p:sp>
        <p:nvSpPr>
          <p:cNvPr id="3" name="Content Placeholder 2"/>
          <p:cNvSpPr>
            <a:spLocks noGrp="1"/>
          </p:cNvSpPr>
          <p:nvPr>
            <p:ph sz="half" idx="1"/>
          </p:nvPr>
        </p:nvSpPr>
        <p:spPr/>
        <p:txBody>
          <a:bodyPr/>
          <a:lstStyle/>
          <a:p>
            <a:pPr marL="0" indent="0">
              <a:buNone/>
            </a:pPr>
            <a:r>
              <a:rPr lang="en-US" dirty="0" smtClean="0"/>
              <a:t>Four miles of new Greenways including:</a:t>
            </a:r>
          </a:p>
          <a:p>
            <a:pPr lvl="0"/>
            <a:r>
              <a:rPr lang="en-US" dirty="0"/>
              <a:t>Olympic Hills</a:t>
            </a:r>
          </a:p>
          <a:p>
            <a:pPr lvl="0"/>
            <a:r>
              <a:rPr lang="en-US" dirty="0"/>
              <a:t>Wedgwood</a:t>
            </a:r>
          </a:p>
          <a:p>
            <a:pPr lvl="0"/>
            <a:r>
              <a:rPr lang="en-US" dirty="0"/>
              <a:t>U-District</a:t>
            </a:r>
          </a:p>
          <a:p>
            <a:pPr lvl="0"/>
            <a:r>
              <a:rPr lang="en-US" dirty="0"/>
              <a:t>Madison Park</a:t>
            </a:r>
          </a:p>
          <a:p>
            <a:pPr lvl="0"/>
            <a:r>
              <a:rPr lang="en-US" dirty="0"/>
              <a:t>Jackson Place</a:t>
            </a:r>
          </a:p>
          <a:p>
            <a:endParaRPr lang="en-US" dirty="0"/>
          </a:p>
        </p:txBody>
      </p:sp>
      <p:pic>
        <p:nvPicPr>
          <p:cNvPr id="3074" name="Picture 2" descr="Q:\Traffic Management\Modal Teams\BMP Implementation\2015 Imp Plan\March 2015 update\Photos\47th_12th Ave NE NGW signs_bikesh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7719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bike parking and maps</a:t>
            </a:r>
            <a:endParaRPr lang="en-US" dirty="0"/>
          </a:p>
        </p:txBody>
      </p:sp>
      <p:sp>
        <p:nvSpPr>
          <p:cNvPr id="3" name="Content Placeholder 2"/>
          <p:cNvSpPr>
            <a:spLocks noGrp="1"/>
          </p:cNvSpPr>
          <p:nvPr>
            <p:ph sz="half" idx="1"/>
          </p:nvPr>
        </p:nvSpPr>
        <p:spPr>
          <a:xfrm>
            <a:off x="457200" y="1371600"/>
            <a:ext cx="5410200" cy="4525963"/>
          </a:xfrm>
        </p:spPr>
        <p:txBody>
          <a:bodyPr/>
          <a:lstStyle/>
          <a:p>
            <a:r>
              <a:rPr lang="en-US" dirty="0" smtClean="0"/>
              <a:t>Total of 523 new parking spaces</a:t>
            </a:r>
          </a:p>
          <a:p>
            <a:pPr lvl="1"/>
            <a:r>
              <a:rPr lang="en-US" dirty="0" smtClean="0"/>
              <a:t>18 corrals = 152 spaces</a:t>
            </a:r>
          </a:p>
          <a:p>
            <a:pPr lvl="1"/>
            <a:r>
              <a:rPr lang="en-US" dirty="0" smtClean="0"/>
              <a:t>Balance in standard racks</a:t>
            </a:r>
          </a:p>
          <a:p>
            <a:pPr marL="457200" lvl="1" indent="0">
              <a:buNone/>
            </a:pPr>
            <a:endParaRPr lang="en-US" dirty="0" smtClean="0"/>
          </a:p>
          <a:p>
            <a:r>
              <a:rPr lang="en-US" dirty="0" smtClean="0"/>
              <a:t>Updated bike maps</a:t>
            </a:r>
            <a:endParaRPr lang="en-US" dirty="0"/>
          </a:p>
        </p:txBody>
      </p:sp>
      <p:pic>
        <p:nvPicPr>
          <p:cNvPr id="1026" name="Picture 2" descr="Q:\Traffic Management\Modal Teams\BMP Implementation\2015 Imp Plan\March 2015 update\Photos\U District Bike Cor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57636"/>
            <a:ext cx="5156202" cy="2900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34200" y="3657600"/>
            <a:ext cx="1828800" cy="646331"/>
          </a:xfrm>
          <a:prstGeom prst="rect">
            <a:avLst/>
          </a:prstGeom>
          <a:noFill/>
          <a:ln>
            <a:solidFill>
              <a:schemeClr val="tx1"/>
            </a:solidFill>
          </a:ln>
        </p:spPr>
        <p:txBody>
          <a:bodyPr wrap="square" rtlCol="0">
            <a:spAutoFit/>
          </a:bodyPr>
          <a:lstStyle/>
          <a:p>
            <a:r>
              <a:rPr lang="en-US" dirty="0" smtClean="0"/>
              <a:t>Add image of map</a:t>
            </a:r>
            <a:endParaRPr lang="en-US" dirty="0"/>
          </a:p>
        </p:txBody>
      </p:sp>
    </p:spTree>
    <p:extLst>
      <p:ext uri="{BB962C8B-B14F-4D97-AF65-F5344CB8AC3E}">
        <p14:creationId xmlns:p14="http://schemas.microsoft.com/office/powerpoint/2010/main" val="195284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2014 education and encouragement</a:t>
            </a:r>
            <a:endParaRPr lang="en-US" sz="36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6191250" cy="388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31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data - citywide bike counts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181600" cy="436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3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30387"/>
            <a:ext cx="4495800" cy="4525963"/>
          </a:xfrm>
        </p:spPr>
        <p:txBody>
          <a:bodyPr>
            <a:normAutofit lnSpcReduction="10000"/>
          </a:bodyPr>
          <a:lstStyle/>
          <a:p>
            <a:r>
              <a:rPr lang="en-US" dirty="0" smtClean="0">
                <a:latin typeface="Segoe UI Light" panose="020B0502040204020203" pitchFamily="34" charset="0"/>
              </a:rPr>
              <a:t>Deadlines and Deliverables</a:t>
            </a:r>
          </a:p>
          <a:p>
            <a:endParaRPr lang="en-US" dirty="0">
              <a:latin typeface="Segoe UI Light" panose="020B0502040204020203" pitchFamily="34" charset="0"/>
            </a:endParaRPr>
          </a:p>
          <a:p>
            <a:r>
              <a:rPr lang="en-US" dirty="0" smtClean="0">
                <a:latin typeface="Segoe UI Light" panose="020B0502040204020203" pitchFamily="34" charset="0"/>
              </a:rPr>
              <a:t>2016 – 2020 BMP Implementation Plan</a:t>
            </a:r>
            <a:br>
              <a:rPr lang="en-US" dirty="0" smtClean="0">
                <a:latin typeface="Segoe UI Light" panose="020B0502040204020203" pitchFamily="34" charset="0"/>
              </a:rPr>
            </a:br>
            <a:endParaRPr lang="en-US" dirty="0" smtClean="0">
              <a:latin typeface="Segoe UI Light" panose="020B0502040204020203" pitchFamily="34" charset="0"/>
            </a:endParaRPr>
          </a:p>
          <a:p>
            <a:r>
              <a:rPr lang="en-US" dirty="0">
                <a:latin typeface="Segoe UI Light" panose="020B0502040204020203" pitchFamily="34" charset="0"/>
                <a:ea typeface="Segoe UI" panose="020B0502040204020203" pitchFamily="34" charset="0"/>
                <a:cs typeface="Segoe UI Light" panose="020B0502040204020203" pitchFamily="34" charset="0"/>
              </a:rPr>
              <a:t>Input </a:t>
            </a:r>
            <a:r>
              <a:rPr lang="en-US" dirty="0" smtClean="0">
                <a:latin typeface="Segoe UI Light" panose="020B0502040204020203" pitchFamily="34" charset="0"/>
                <a:ea typeface="Segoe UI" panose="020B0502040204020203" pitchFamily="34" charset="0"/>
                <a:cs typeface="Segoe UI Light" panose="020B0502040204020203" pitchFamily="34" charset="0"/>
              </a:rPr>
              <a:t>from SBAB</a:t>
            </a:r>
            <a:r>
              <a:rPr lang="en-US" dirty="0" smtClean="0">
                <a:latin typeface="Segoe UI Light" panose="020B0502040204020203" pitchFamily="34" charset="0"/>
              </a:rPr>
              <a:t/>
            </a:r>
            <a:br>
              <a:rPr lang="en-US" dirty="0" smtClean="0">
                <a:latin typeface="Segoe UI Light" panose="020B0502040204020203" pitchFamily="34" charset="0"/>
              </a:rPr>
            </a:br>
            <a:endParaRPr lang="en-US" dirty="0" smtClean="0">
              <a:latin typeface="Segoe UI Light" panose="020B0502040204020203" pitchFamily="34" charset="0"/>
            </a:endParaRPr>
          </a:p>
          <a:p>
            <a:r>
              <a:rPr lang="en-US" dirty="0" smtClean="0">
                <a:latin typeface="Segoe UI Light" panose="020B0502040204020203" pitchFamily="34" charset="0"/>
              </a:rPr>
              <a:t>Next Steps</a:t>
            </a:r>
          </a:p>
          <a:p>
            <a:pPr marL="457200" lvl="1" indent="0">
              <a:buNone/>
            </a:pPr>
            <a:endParaRPr lang="en-US" dirty="0">
              <a:latin typeface="Segoe UI Light" panose="020B0502040204020203" pitchFamily="34" charset="0"/>
            </a:endParaRPr>
          </a:p>
          <a:p>
            <a:pPr marL="0" indent="0">
              <a:buNone/>
            </a:pPr>
            <a:endParaRPr lang="en-US" dirty="0">
              <a:latin typeface="Segoe UI Light" panose="020B05020402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3</a:t>
            </a:fld>
            <a:endParaRPr lang="en-US" sz="1200" dirty="0"/>
          </a:p>
        </p:txBody>
      </p:sp>
      <p:sp>
        <p:nvSpPr>
          <p:cNvPr id="6" name="Title 1"/>
          <p:cNvSpPr txBox="1">
            <a:spLocks/>
          </p:cNvSpPr>
          <p:nvPr/>
        </p:nvSpPr>
        <p:spPr>
          <a:xfrm>
            <a:off x="454572" y="228600"/>
            <a:ext cx="4540098" cy="12954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kern="1200">
                <a:solidFill>
                  <a:srgbClr val="0065B0"/>
                </a:solidFill>
                <a:latin typeface="+mj-lt"/>
                <a:ea typeface="+mj-ea"/>
                <a:cs typeface="+mj-cs"/>
              </a:defRPr>
            </a:lvl1pPr>
          </a:lstStyle>
          <a:p>
            <a:r>
              <a:rPr lang="en-US" sz="4000" dirty="0" smtClean="0">
                <a:solidFill>
                  <a:srgbClr val="1690D0"/>
                </a:solidFill>
              </a:rPr>
              <a:t>Presentation Overview</a:t>
            </a:r>
            <a:endParaRPr lang="en-US" sz="4000" dirty="0">
              <a:solidFill>
                <a:srgbClr val="1690D0"/>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7170" r="34183"/>
          <a:stretch/>
        </p:blipFill>
        <p:spPr>
          <a:xfrm>
            <a:off x="4994670" y="-10758"/>
            <a:ext cx="4157398" cy="6875912"/>
          </a:xfrm>
          <a:prstGeom prst="rect">
            <a:avLst/>
          </a:prstGeom>
        </p:spPr>
      </p:pic>
    </p:spTree>
    <p:extLst>
      <p:ext uri="{BB962C8B-B14F-4D97-AF65-F5344CB8AC3E}">
        <p14:creationId xmlns:p14="http://schemas.microsoft.com/office/powerpoint/2010/main" val="41687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Deadlines and Deliverables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228600" y="1493838"/>
            <a:ext cx="6324600" cy="5364162"/>
          </a:xfrm>
        </p:spPr>
        <p:txBody>
          <a:bodyPr>
            <a:normAutofit fontScale="62500" lnSpcReduction="20000"/>
          </a:bodyPr>
          <a:lstStyle/>
          <a:p>
            <a:r>
              <a:rPr lang="en-US" sz="2800" dirty="0" smtClean="0">
                <a:latin typeface="Segoe UI Light" panose="020B0502040204020203" pitchFamily="34" charset="0"/>
              </a:rPr>
              <a:t>February 3 SBAB meeting</a:t>
            </a:r>
          </a:p>
          <a:p>
            <a:pPr lvl="1"/>
            <a:r>
              <a:rPr lang="en-US" sz="2400" dirty="0" smtClean="0">
                <a:latin typeface="Segoe UI Light" panose="020B0502040204020203" pitchFamily="34" charset="0"/>
              </a:rPr>
              <a:t>Portions of draft 2016-2020 BMP Implementation Plan </a:t>
            </a:r>
          </a:p>
          <a:p>
            <a:pPr lvl="2"/>
            <a:r>
              <a:rPr lang="en-US" sz="2000" dirty="0" smtClean="0">
                <a:latin typeface="Segoe UI Light" panose="020B0502040204020203" pitchFamily="34" charset="0"/>
              </a:rPr>
              <a:t>Draft project list</a:t>
            </a:r>
          </a:p>
          <a:p>
            <a:pPr lvl="2"/>
            <a:r>
              <a:rPr lang="en-US" dirty="0" smtClean="0">
                <a:latin typeface="Segoe UI Light" panose="020B0502040204020203" pitchFamily="34" charset="0"/>
              </a:rPr>
              <a:t>Draft project maps</a:t>
            </a:r>
          </a:p>
          <a:p>
            <a:pPr lvl="2"/>
            <a:r>
              <a:rPr lang="en-US" sz="2000" dirty="0" smtClean="0">
                <a:latin typeface="Segoe UI Light" panose="020B0502040204020203" pitchFamily="34" charset="0"/>
              </a:rPr>
              <a:t>Draft strategies and programs</a:t>
            </a:r>
          </a:p>
          <a:p>
            <a:pPr lvl="2"/>
            <a:endParaRPr lang="en-US" dirty="0">
              <a:latin typeface="Segoe UI Light" panose="020B0502040204020203" pitchFamily="34" charset="0"/>
            </a:endParaRPr>
          </a:p>
          <a:p>
            <a:r>
              <a:rPr lang="en-US" dirty="0" smtClean="0">
                <a:latin typeface="Segoe UI Light" panose="020B0502040204020203" pitchFamily="34" charset="0"/>
              </a:rPr>
              <a:t>February 24 (email to SBAB for review)</a:t>
            </a:r>
          </a:p>
          <a:p>
            <a:pPr lvl="1"/>
            <a:r>
              <a:rPr lang="en-US" dirty="0" smtClean="0">
                <a:latin typeface="Segoe UI Light" panose="020B0502040204020203" pitchFamily="34" charset="0"/>
              </a:rPr>
              <a:t>Draft 2016-2020 BMP Implementation plan</a:t>
            </a:r>
          </a:p>
          <a:p>
            <a:pPr lvl="1"/>
            <a:r>
              <a:rPr lang="en-US" dirty="0" smtClean="0">
                <a:latin typeface="Segoe UI Light" panose="020B0502040204020203" pitchFamily="34" charset="0"/>
              </a:rPr>
              <a:t>Draft 2015 Annual Progress Report</a:t>
            </a:r>
          </a:p>
          <a:p>
            <a:pPr lvl="1"/>
            <a:endParaRPr lang="en-US" dirty="0">
              <a:latin typeface="Segoe UI Light" panose="020B0502040204020203" pitchFamily="34" charset="0"/>
            </a:endParaRPr>
          </a:p>
          <a:p>
            <a:r>
              <a:rPr lang="en-US" dirty="0" smtClean="0">
                <a:latin typeface="Segoe UI Light" panose="020B0502040204020203" pitchFamily="34" charset="0"/>
              </a:rPr>
              <a:t>March 2 SBAB meeting</a:t>
            </a:r>
          </a:p>
          <a:p>
            <a:pPr lvl="1"/>
            <a:r>
              <a:rPr lang="en-US" dirty="0" smtClean="0">
                <a:latin typeface="Segoe UI Light" panose="020B0502040204020203" pitchFamily="34" charset="0"/>
              </a:rPr>
              <a:t>Discuss comments/questions</a:t>
            </a:r>
          </a:p>
          <a:p>
            <a:pPr lvl="1"/>
            <a:endParaRPr lang="en-US" dirty="0">
              <a:latin typeface="Segoe UI Light" panose="020B0502040204020203" pitchFamily="34" charset="0"/>
            </a:endParaRPr>
          </a:p>
          <a:p>
            <a:r>
              <a:rPr lang="en-US" dirty="0" smtClean="0">
                <a:latin typeface="Segoe UI Light" panose="020B0502040204020203" pitchFamily="34" charset="0"/>
              </a:rPr>
              <a:t>March 9 </a:t>
            </a:r>
          </a:p>
          <a:p>
            <a:pPr lvl="1"/>
            <a:r>
              <a:rPr lang="en-US" dirty="0" smtClean="0">
                <a:latin typeface="Segoe UI Light" panose="020B0502040204020203" pitchFamily="34" charset="0"/>
              </a:rPr>
              <a:t>Final SBAB comments due</a:t>
            </a:r>
          </a:p>
          <a:p>
            <a:pPr lvl="1"/>
            <a:endParaRPr lang="en-US" dirty="0">
              <a:latin typeface="Segoe UI Light" panose="020B0502040204020203" pitchFamily="34" charset="0"/>
            </a:endParaRPr>
          </a:p>
          <a:p>
            <a:r>
              <a:rPr lang="en-US" dirty="0" smtClean="0">
                <a:latin typeface="Segoe UI Light" panose="020B0502040204020203" pitchFamily="34" charset="0"/>
              </a:rPr>
              <a:t>March 16</a:t>
            </a:r>
          </a:p>
          <a:p>
            <a:pPr lvl="1"/>
            <a:r>
              <a:rPr lang="en-US" dirty="0" smtClean="0">
                <a:latin typeface="Segoe UI Light" panose="020B0502040204020203" pitchFamily="34" charset="0"/>
              </a:rPr>
              <a:t>SBAB endorsement of documents </a:t>
            </a:r>
          </a:p>
          <a:p>
            <a:pPr lvl="1"/>
            <a:endParaRPr lang="en-US" dirty="0">
              <a:latin typeface="Segoe UI Light" panose="020B0502040204020203" pitchFamily="34" charset="0"/>
            </a:endParaRPr>
          </a:p>
          <a:p>
            <a:r>
              <a:rPr lang="en-US" dirty="0" smtClean="0">
                <a:latin typeface="Segoe UI Light" panose="020B0502040204020203" pitchFamily="34" charset="0"/>
              </a:rPr>
              <a:t>March 31 (submit to City Council)</a:t>
            </a:r>
          </a:p>
          <a:p>
            <a:pPr lvl="1"/>
            <a:r>
              <a:rPr lang="en-US" dirty="0" smtClean="0">
                <a:latin typeface="Segoe UI Light" panose="020B0502040204020203" pitchFamily="34" charset="0"/>
              </a:rPr>
              <a:t>Final 2016-2020 BMP Implementation Plan</a:t>
            </a:r>
          </a:p>
          <a:p>
            <a:pPr lvl="1"/>
            <a:r>
              <a:rPr lang="en-US" dirty="0" smtClean="0">
                <a:latin typeface="Segoe UI Light" panose="020B0502040204020203" pitchFamily="34" charset="0"/>
              </a:rPr>
              <a:t>Final 2015 Annual Progress Report </a:t>
            </a:r>
          </a:p>
          <a:p>
            <a:pPr lvl="1"/>
            <a:endParaRPr lang="en-US" dirty="0" smtClean="0">
              <a:latin typeface="Segoe UI Light" panose="020B0502040204020203" pitchFamily="34" charset="0"/>
            </a:endParaRPr>
          </a:p>
          <a:p>
            <a:pPr lvl="1"/>
            <a:endParaRPr lang="en-US"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4</a:t>
            </a:fld>
            <a:endParaRPr lang="en-US" sz="1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316" r="8526"/>
          <a:stretch/>
        </p:blipFill>
        <p:spPr>
          <a:xfrm>
            <a:off x="4580341" y="2590800"/>
            <a:ext cx="4563659" cy="4267200"/>
          </a:xfrm>
          <a:prstGeom prst="rect">
            <a:avLst/>
          </a:prstGeom>
        </p:spPr>
      </p:pic>
    </p:spTree>
    <p:extLst>
      <p:ext uri="{BB962C8B-B14F-4D97-AF65-F5344CB8AC3E}">
        <p14:creationId xmlns:p14="http://schemas.microsoft.com/office/powerpoint/2010/main" val="206795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1" y="1676400"/>
            <a:ext cx="3657599" cy="4862512"/>
          </a:xfrm>
        </p:spPr>
        <p:txBody>
          <a:bodyPr>
            <a:normAutofit fontScale="47500" lnSpcReduction="20000"/>
          </a:bodyPr>
          <a:lstStyle/>
          <a:p>
            <a:pPr marL="0" lvl="0" indent="0">
              <a:buNone/>
            </a:pPr>
            <a:r>
              <a:rPr lang="en-US" sz="5100" dirty="0" smtClean="0"/>
              <a:t>Table of Contents:</a:t>
            </a:r>
            <a:r>
              <a:rPr lang="en-US" sz="4200" dirty="0" smtClean="0"/>
              <a:t/>
            </a:r>
            <a:br>
              <a:rPr lang="en-US" sz="4200" dirty="0" smtClean="0"/>
            </a:br>
            <a:endParaRPr lang="en-US" sz="4200" dirty="0" smtClean="0"/>
          </a:p>
          <a:p>
            <a:pPr lvl="0"/>
            <a:r>
              <a:rPr lang="en-US" sz="4600" dirty="0" smtClean="0"/>
              <a:t>Introduction</a:t>
            </a:r>
          </a:p>
          <a:p>
            <a:pPr lvl="1"/>
            <a:r>
              <a:rPr lang="en-US" sz="4200" dirty="0" smtClean="0"/>
              <a:t>Move Seattle deliverables</a:t>
            </a:r>
          </a:p>
          <a:p>
            <a:pPr lvl="2"/>
            <a:r>
              <a:rPr lang="en-US" sz="3800" dirty="0" smtClean="0"/>
              <a:t>50 miles of protected bicycle lanes</a:t>
            </a:r>
          </a:p>
          <a:p>
            <a:pPr lvl="2"/>
            <a:r>
              <a:rPr lang="en-US" sz="3800" dirty="0" smtClean="0"/>
              <a:t>60 miles of neighborhood greenways</a:t>
            </a:r>
            <a:br>
              <a:rPr lang="en-US" sz="3800" dirty="0" smtClean="0"/>
            </a:br>
            <a:endParaRPr lang="en-US" sz="3800" dirty="0"/>
          </a:p>
          <a:p>
            <a:pPr lvl="0"/>
            <a:r>
              <a:rPr lang="en-US" sz="4600" dirty="0" smtClean="0"/>
              <a:t>Purpose</a:t>
            </a:r>
            <a:br>
              <a:rPr lang="en-US" sz="4600" dirty="0" smtClean="0"/>
            </a:br>
            <a:endParaRPr lang="en-US" sz="4600" dirty="0"/>
          </a:p>
          <a:p>
            <a:pPr lvl="0"/>
            <a:r>
              <a:rPr lang="en-US" sz="4600" dirty="0"/>
              <a:t>Updates and </a:t>
            </a:r>
            <a:r>
              <a:rPr lang="en-US" sz="4600" dirty="0" smtClean="0"/>
              <a:t>Reporting</a:t>
            </a:r>
            <a:br>
              <a:rPr lang="en-US" sz="4600" dirty="0" smtClean="0"/>
            </a:br>
            <a:endParaRPr lang="en-US" sz="4600" dirty="0"/>
          </a:p>
          <a:p>
            <a:pPr lvl="0"/>
            <a:r>
              <a:rPr lang="en-US" sz="4600" dirty="0"/>
              <a:t>Prioritization </a:t>
            </a:r>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5</a:t>
            </a:fld>
            <a:endParaRPr lang="en-US" sz="12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732" t="6244" r="11722" b="17502"/>
          <a:stretch/>
        </p:blipFill>
        <p:spPr>
          <a:xfrm>
            <a:off x="4800600" y="2667000"/>
            <a:ext cx="4356100" cy="4191000"/>
          </a:xfrm>
          <a:prstGeom prst="rect">
            <a:avLst/>
          </a:prstGeom>
        </p:spPr>
      </p:pic>
    </p:spTree>
    <p:extLst>
      <p:ext uri="{BB962C8B-B14F-4D97-AF65-F5344CB8AC3E}">
        <p14:creationId xmlns:p14="http://schemas.microsoft.com/office/powerpoint/2010/main" val="101339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533400" y="1524000"/>
            <a:ext cx="4191000" cy="4648199"/>
          </a:xfrm>
        </p:spPr>
        <p:txBody>
          <a:bodyPr>
            <a:normAutofit fontScale="85000" lnSpcReduction="20000"/>
          </a:bodyPr>
          <a:lstStyle/>
          <a:p>
            <a:pPr marL="0" lvl="0" indent="0">
              <a:buNone/>
            </a:pPr>
            <a:r>
              <a:rPr lang="en-US" sz="3100" dirty="0" smtClean="0"/>
              <a:t>Table of Contents:</a:t>
            </a:r>
            <a:br>
              <a:rPr lang="en-US" sz="3100" dirty="0" smtClean="0"/>
            </a:br>
            <a:endParaRPr lang="en-US" sz="3100" dirty="0" smtClean="0"/>
          </a:p>
          <a:p>
            <a:pPr lvl="0"/>
            <a:r>
              <a:rPr lang="en-US" dirty="0" smtClean="0"/>
              <a:t>Project Delivery, Program Delivery and Public Engagement </a:t>
            </a:r>
            <a:r>
              <a:rPr lang="en-US" sz="3100" dirty="0" smtClean="0"/>
              <a:t/>
            </a:r>
            <a:br>
              <a:rPr lang="en-US" sz="3100" dirty="0" smtClean="0"/>
            </a:br>
            <a:endParaRPr lang="en-US" sz="3100" dirty="0"/>
          </a:p>
          <a:p>
            <a:pPr lvl="0"/>
            <a:r>
              <a:rPr lang="en-US" sz="2600" dirty="0" smtClean="0"/>
              <a:t>Funding</a:t>
            </a:r>
          </a:p>
          <a:p>
            <a:pPr lvl="1"/>
            <a:r>
              <a:rPr lang="en-US" sz="2200" dirty="0" smtClean="0"/>
              <a:t>Move Seattle = $65M/9 years</a:t>
            </a:r>
            <a:r>
              <a:rPr lang="en-US" sz="2600" dirty="0" smtClean="0"/>
              <a:t/>
            </a:r>
            <a:br>
              <a:rPr lang="en-US" sz="2600" dirty="0" smtClean="0"/>
            </a:br>
            <a:endParaRPr lang="en-US" sz="2600" dirty="0"/>
          </a:p>
          <a:p>
            <a:pPr lvl="0"/>
            <a:r>
              <a:rPr lang="en-US" sz="2600" dirty="0"/>
              <a:t>Performance </a:t>
            </a:r>
            <a:r>
              <a:rPr lang="en-US" sz="2600" dirty="0" smtClean="0"/>
              <a:t>Measures</a:t>
            </a:r>
            <a:br>
              <a:rPr lang="en-US" sz="2600" dirty="0" smtClean="0"/>
            </a:br>
            <a:endParaRPr lang="en-US" sz="2200" dirty="0"/>
          </a:p>
          <a:p>
            <a:r>
              <a:rPr lang="en-US" sz="2600" dirty="0" smtClean="0"/>
              <a:t>Design Initiatives (NEW)</a:t>
            </a:r>
            <a:r>
              <a:rPr lang="en-US" sz="3000" dirty="0" smtClean="0"/>
              <a:t/>
            </a:r>
            <a:br>
              <a:rPr lang="en-US" sz="3000" dirty="0" smtClean="0"/>
            </a:br>
            <a:endParaRPr lang="en-US" sz="3000" dirty="0"/>
          </a:p>
          <a:p>
            <a:pPr lvl="0"/>
            <a:r>
              <a:rPr lang="en-US" sz="2600" dirty="0"/>
              <a:t>Major Projects </a:t>
            </a:r>
            <a:r>
              <a:rPr lang="en-US" sz="2600" dirty="0" smtClean="0"/>
              <a:t>Update (NEW)</a:t>
            </a:r>
            <a:endParaRPr lang="en-US" sz="2600" dirty="0"/>
          </a:p>
          <a:p>
            <a:pPr marL="0" indent="0">
              <a:buNone/>
            </a:pPr>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6</a:t>
            </a:fld>
            <a:endParaRPr lang="en-US" sz="1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663" b="10805"/>
          <a:stretch/>
        </p:blipFill>
        <p:spPr>
          <a:xfrm>
            <a:off x="4800600" y="1530496"/>
            <a:ext cx="4343400" cy="5332759"/>
          </a:xfrm>
          <a:prstGeom prst="rect">
            <a:avLst/>
          </a:prstGeom>
        </p:spPr>
      </p:pic>
    </p:spTree>
    <p:extLst>
      <p:ext uri="{BB962C8B-B14F-4D97-AF65-F5344CB8AC3E}">
        <p14:creationId xmlns:p14="http://schemas.microsoft.com/office/powerpoint/2010/main" val="243375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400"/>
            <a:ext cx="4800600" cy="5181600"/>
          </a:xfrm>
        </p:spPr>
        <p:txBody>
          <a:bodyPr>
            <a:normAutofit fontScale="70000" lnSpcReduction="20000"/>
          </a:bodyPr>
          <a:lstStyle/>
          <a:p>
            <a:pPr marL="0" indent="0">
              <a:buNone/>
            </a:pPr>
            <a:r>
              <a:rPr lang="en-US" sz="3400" dirty="0" smtClean="0"/>
              <a:t>Table of Contents:</a:t>
            </a:r>
            <a:r>
              <a:rPr lang="en-US" sz="3000" dirty="0" smtClean="0"/>
              <a:t/>
            </a:r>
            <a:br>
              <a:rPr lang="en-US" sz="3000" dirty="0" smtClean="0"/>
            </a:br>
            <a:endParaRPr lang="en-US" sz="3000" dirty="0" smtClean="0"/>
          </a:p>
          <a:p>
            <a:r>
              <a:rPr lang="en-US" sz="3000" dirty="0" smtClean="0"/>
              <a:t>Appendix </a:t>
            </a:r>
            <a:r>
              <a:rPr lang="en-US" sz="3000" dirty="0"/>
              <a:t>1:  Costs and Funding </a:t>
            </a:r>
            <a:r>
              <a:rPr lang="en-US" sz="3000" dirty="0" smtClean="0"/>
              <a:t>Summary</a:t>
            </a:r>
            <a:br>
              <a:rPr lang="en-US" sz="3000" dirty="0" smtClean="0"/>
            </a:br>
            <a:endParaRPr lang="en-US" sz="3000" dirty="0"/>
          </a:p>
          <a:p>
            <a:r>
              <a:rPr lang="en-US" sz="3000" dirty="0"/>
              <a:t>Appendix 2:  Project and Program Delivery </a:t>
            </a:r>
            <a:r>
              <a:rPr lang="en-US" sz="3000" dirty="0" smtClean="0"/>
              <a:t>Summary</a:t>
            </a:r>
          </a:p>
          <a:p>
            <a:pPr marL="0" indent="0">
              <a:buNone/>
            </a:pPr>
            <a:endParaRPr lang="en-US" sz="3000" dirty="0"/>
          </a:p>
          <a:p>
            <a:r>
              <a:rPr lang="en-US" sz="3000" dirty="0"/>
              <a:t>Appendix 3:  Implementation </a:t>
            </a:r>
            <a:r>
              <a:rPr lang="en-US" sz="3000" dirty="0" smtClean="0"/>
              <a:t>Maps</a:t>
            </a:r>
          </a:p>
          <a:p>
            <a:pPr marL="0" indent="0">
              <a:buNone/>
            </a:pPr>
            <a:endParaRPr lang="en-US" sz="3000" dirty="0"/>
          </a:p>
          <a:p>
            <a:r>
              <a:rPr lang="en-US" sz="3000" dirty="0"/>
              <a:t>Appendix 4:  Project Lists </a:t>
            </a:r>
            <a:endParaRPr lang="en-US" sz="3000" dirty="0" smtClean="0"/>
          </a:p>
          <a:p>
            <a:pPr marL="0" indent="0">
              <a:buNone/>
            </a:pPr>
            <a:endParaRPr lang="en-US" sz="3000" dirty="0"/>
          </a:p>
          <a:p>
            <a:r>
              <a:rPr lang="en-US" sz="3000" dirty="0"/>
              <a:t>Appendix 5:  Strategies and </a:t>
            </a:r>
            <a:r>
              <a:rPr lang="en-US" sz="3000" dirty="0" smtClean="0"/>
              <a:t>Programs</a:t>
            </a:r>
          </a:p>
          <a:p>
            <a:pPr marL="0" indent="0">
              <a:buNone/>
            </a:pPr>
            <a:endParaRPr lang="en-US" sz="3000" dirty="0"/>
          </a:p>
          <a:p>
            <a:r>
              <a:rPr lang="en-US" sz="3000" dirty="0"/>
              <a:t>Appendix 6:  Project Changes in this </a:t>
            </a:r>
            <a:r>
              <a:rPr lang="en-US" sz="3000" dirty="0" smtClean="0"/>
              <a:t>Update</a:t>
            </a:r>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7</a:t>
            </a:fld>
            <a:endParaRPr lang="en-US" sz="1200" dirty="0"/>
          </a:p>
        </p:txBody>
      </p:sp>
      <p:sp>
        <p:nvSpPr>
          <p:cNvPr id="8" name="Title 1"/>
          <p:cNvSpPr>
            <a:spLocks noGrp="1"/>
          </p:cNvSpPr>
          <p:nvPr>
            <p:ph type="title"/>
          </p:nvPr>
        </p:nvSpPr>
        <p:spPr>
          <a:xfrm>
            <a:off x="457200" y="274638"/>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6805" t="14711" r="6955" b="7335"/>
          <a:stretch/>
        </p:blipFill>
        <p:spPr>
          <a:xfrm>
            <a:off x="5474550" y="1600200"/>
            <a:ext cx="3679960" cy="5257800"/>
          </a:xfrm>
          <a:prstGeom prst="rect">
            <a:avLst/>
          </a:prstGeom>
        </p:spPr>
      </p:pic>
    </p:spTree>
    <p:extLst>
      <p:ext uri="{BB962C8B-B14F-4D97-AF65-F5344CB8AC3E}">
        <p14:creationId xmlns:p14="http://schemas.microsoft.com/office/powerpoint/2010/main" val="243375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76400"/>
            <a:ext cx="4648200" cy="5045075"/>
          </a:xfrm>
        </p:spPr>
        <p:txBody>
          <a:bodyPr>
            <a:normAutofit/>
          </a:bodyPr>
          <a:lstStyle/>
          <a:p>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8</a:t>
            </a:fld>
            <a:endParaRPr lang="en-US" sz="1200" dirty="0"/>
          </a:p>
        </p:txBody>
      </p:sp>
      <p:sp>
        <p:nvSpPr>
          <p:cNvPr id="6" name="Content Placeholder 2"/>
          <p:cNvSpPr>
            <a:spLocks noGrp="1"/>
          </p:cNvSpPr>
          <p:nvPr>
            <p:ph sz="half" idx="1"/>
          </p:nvPr>
        </p:nvSpPr>
        <p:spPr>
          <a:xfrm>
            <a:off x="304800" y="1600200"/>
            <a:ext cx="8229600" cy="5257801"/>
          </a:xfrm>
        </p:spPr>
        <p:txBody>
          <a:bodyPr>
            <a:normAutofit/>
          </a:bodyPr>
          <a:lstStyle/>
          <a:p>
            <a:pPr marL="0" indent="0">
              <a:buNone/>
            </a:pPr>
            <a:r>
              <a:rPr lang="en-US" dirty="0" smtClean="0"/>
              <a:t>Project list process:</a:t>
            </a:r>
            <a:br>
              <a:rPr lang="en-US" dirty="0" smtClean="0"/>
            </a:br>
            <a:endParaRPr lang="en-US" dirty="0" smtClean="0"/>
          </a:p>
          <a:p>
            <a:pPr marL="514350" indent="-514350">
              <a:buFont typeface="+mj-lt"/>
              <a:buAutoNum type="arabicPeriod"/>
            </a:pPr>
            <a:r>
              <a:rPr lang="en-US" dirty="0" smtClean="0"/>
              <a:t>Account for built projects</a:t>
            </a:r>
          </a:p>
          <a:p>
            <a:pPr marL="514350" indent="-514350">
              <a:buFont typeface="+mj-lt"/>
              <a:buAutoNum type="arabicPeriod"/>
            </a:pPr>
            <a:r>
              <a:rPr lang="en-US" dirty="0" smtClean="0"/>
              <a:t>Re-run prioritization framework</a:t>
            </a:r>
          </a:p>
          <a:p>
            <a:pPr marL="514350" indent="-514350">
              <a:buFont typeface="+mj-lt"/>
              <a:buAutoNum type="arabicPeriod"/>
            </a:pPr>
            <a:r>
              <a:rPr lang="en-US" dirty="0" smtClean="0"/>
              <a:t>Review other work plans to identify leveraging</a:t>
            </a:r>
          </a:p>
          <a:p>
            <a:pPr marL="514350" indent="-514350">
              <a:buFont typeface="+mj-lt"/>
              <a:buAutoNum type="arabicPeriod"/>
            </a:pPr>
            <a:r>
              <a:rPr lang="en-US" dirty="0" smtClean="0"/>
              <a:t>Review 2015-2019 project status</a:t>
            </a:r>
          </a:p>
          <a:p>
            <a:pPr marL="514350" indent="-514350">
              <a:buFont typeface="+mj-lt"/>
              <a:buAutoNum type="arabicPeriod"/>
            </a:pPr>
            <a:r>
              <a:rPr lang="en-US" dirty="0" smtClean="0"/>
              <a:t>Qualitative evaluation criteria</a:t>
            </a:r>
          </a:p>
          <a:p>
            <a:pPr marL="514350" indent="-514350">
              <a:buFont typeface="+mj-lt"/>
              <a:buAutoNum type="arabicPeriod"/>
            </a:pPr>
            <a:r>
              <a:rPr lang="en-US" b="1" dirty="0" smtClean="0"/>
              <a:t>Update project list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631" y="4495800"/>
            <a:ext cx="3315370" cy="2362201"/>
          </a:xfrm>
          <a:prstGeom prst="rect">
            <a:avLst/>
          </a:prstGeom>
        </p:spPr>
      </p:pic>
    </p:spTree>
    <p:extLst>
      <p:ext uri="{BB962C8B-B14F-4D97-AF65-F5344CB8AC3E}">
        <p14:creationId xmlns:p14="http://schemas.microsoft.com/office/powerpoint/2010/main" val="1627503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2016-2020 BMP Implementation Plan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457200" y="1676400"/>
            <a:ext cx="4648200" cy="5045075"/>
          </a:xfrm>
        </p:spPr>
        <p:txBody>
          <a:bodyPr>
            <a:normAutofit/>
          </a:bodyPr>
          <a:lstStyle/>
          <a:p>
            <a:endParaRPr lang="en-US" sz="2800" dirty="0" smtClean="0">
              <a:latin typeface="Segoe UI Light" panose="020B0502040204020203" pitchFamily="34" charset="0"/>
            </a:endParaRPr>
          </a:p>
          <a:p>
            <a:endParaRPr lang="en-US" sz="2800" dirty="0" smtClean="0">
              <a:latin typeface="Segoe UI Light" panose="020B0502040204020203" pitchFamily="34" charset="0"/>
            </a:endParaRPr>
          </a:p>
          <a:p>
            <a:endParaRPr lang="en-US" sz="2800" dirty="0">
              <a:latin typeface="Segoe UI Light" panose="020B0502040204020203" pitchFamily="34" charset="0"/>
            </a:endParaRPr>
          </a:p>
        </p:txBody>
      </p:sp>
      <p:sp>
        <p:nvSpPr>
          <p:cNvPr id="5"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9</a:t>
            </a:fld>
            <a:endParaRPr lang="en-US" sz="1200" dirty="0"/>
          </a:p>
        </p:txBody>
      </p:sp>
      <p:sp>
        <p:nvSpPr>
          <p:cNvPr id="6" name="Content Placeholder 2"/>
          <p:cNvSpPr>
            <a:spLocks noGrp="1"/>
          </p:cNvSpPr>
          <p:nvPr>
            <p:ph sz="half" idx="1"/>
          </p:nvPr>
        </p:nvSpPr>
        <p:spPr>
          <a:xfrm>
            <a:off x="457200" y="2027237"/>
            <a:ext cx="3657600" cy="4525963"/>
          </a:xfrm>
        </p:spPr>
        <p:txBody>
          <a:bodyPr>
            <a:normAutofit fontScale="92500" lnSpcReduction="20000"/>
          </a:bodyPr>
          <a:lstStyle/>
          <a:p>
            <a:pPr marL="0" indent="0">
              <a:buNone/>
            </a:pPr>
            <a:r>
              <a:rPr lang="en-US" dirty="0" smtClean="0"/>
              <a:t>Project list update:</a:t>
            </a:r>
            <a:br>
              <a:rPr lang="en-US" dirty="0" smtClean="0"/>
            </a:br>
            <a:endParaRPr lang="en-US" dirty="0" smtClean="0"/>
          </a:p>
          <a:p>
            <a:r>
              <a:rPr lang="en-US" dirty="0" smtClean="0"/>
              <a:t>Protected Bicycle Lanes</a:t>
            </a:r>
          </a:p>
          <a:p>
            <a:endParaRPr lang="en-US" dirty="0"/>
          </a:p>
          <a:p>
            <a:r>
              <a:rPr lang="en-US" dirty="0" smtClean="0"/>
              <a:t>Neighborhood Greenways</a:t>
            </a:r>
          </a:p>
          <a:p>
            <a:endParaRPr lang="en-US" dirty="0"/>
          </a:p>
          <a:p>
            <a:r>
              <a:rPr lang="en-US" dirty="0" smtClean="0"/>
              <a:t>Trails </a:t>
            </a:r>
          </a:p>
          <a:p>
            <a:endParaRPr lang="en-US" dirty="0"/>
          </a:p>
          <a:p>
            <a:r>
              <a:rPr lang="en-US" dirty="0" smtClean="0"/>
              <a:t>In street, minor separation</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0" y="2590800"/>
            <a:ext cx="4978400" cy="4258235"/>
          </a:xfrm>
          <a:prstGeom prst="rect">
            <a:avLst/>
          </a:prstGeom>
        </p:spPr>
      </p:pic>
    </p:spTree>
    <p:extLst>
      <p:ext uri="{BB962C8B-B14F-4D97-AF65-F5344CB8AC3E}">
        <p14:creationId xmlns:p14="http://schemas.microsoft.com/office/powerpoint/2010/main" val="1766269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8592</TotalTime>
  <Words>779</Words>
  <Application>Microsoft Office PowerPoint</Application>
  <PresentationFormat>On-screen Show (4:3)</PresentationFormat>
  <Paragraphs>254</Paragraphs>
  <Slides>25</Slides>
  <Notes>21</Notes>
  <HiddenSlides>11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Bicycle Master Plan 2016-2020 Implementation Plan </vt:lpstr>
      <vt:lpstr>Our mission, vision, and core values</vt:lpstr>
      <vt:lpstr>PowerPoint Presentation</vt:lpstr>
      <vt:lpstr>Deadlines and Deliverables</vt:lpstr>
      <vt:lpstr>2016-2020 BMP Implementation Plan</vt:lpstr>
      <vt:lpstr>2016-2020 BMP Implementation Plan</vt:lpstr>
      <vt:lpstr>2016-2020 BMP Implementation Plan</vt:lpstr>
      <vt:lpstr>2016-2020 BMP Implementation Plan</vt:lpstr>
      <vt:lpstr>2016-2020 BMP Implementation Plan</vt:lpstr>
      <vt:lpstr>2016-2020 BMP Implementation Plan</vt:lpstr>
      <vt:lpstr>2016-2020 BMP Implementation Plan</vt:lpstr>
      <vt:lpstr>Input from SBAB</vt:lpstr>
      <vt:lpstr>Next steps</vt:lpstr>
      <vt:lpstr>Questions?</vt:lpstr>
      <vt:lpstr>2015 annual progress report</vt:lpstr>
      <vt:lpstr>2015 Bridging the Gap</vt:lpstr>
      <vt:lpstr>2015 data - Fremont counts</vt:lpstr>
      <vt:lpstr>2015 data – Spokane Bridge counts</vt:lpstr>
      <vt:lpstr>2016 – 2020 Implementation Plan</vt:lpstr>
      <vt:lpstr>2014 projects – protected bike lanes</vt:lpstr>
      <vt:lpstr>2014 projects – protected bike lanes</vt:lpstr>
      <vt:lpstr>2014 projects – greenways</vt:lpstr>
      <vt:lpstr>2014 bike parking and maps</vt:lpstr>
      <vt:lpstr>2014 education and encouragement</vt:lpstr>
      <vt:lpstr>2014 data - citywide bike counts</vt:lpstr>
    </vt:vector>
  </TitlesOfParts>
  <Company>City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Insert Subtitle, If Needed</dc:title>
  <dc:creator>Schwartz, Allison</dc:creator>
  <cp:lastModifiedBy>Freedman, Nicole</cp:lastModifiedBy>
  <cp:revision>113</cp:revision>
  <cp:lastPrinted>2015-03-24T18:34:08Z</cp:lastPrinted>
  <dcterms:created xsi:type="dcterms:W3CDTF">2014-01-29T22:35:29Z</dcterms:created>
  <dcterms:modified xsi:type="dcterms:W3CDTF">2016-03-07T18:22:45Z</dcterms:modified>
</cp:coreProperties>
</file>