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67" r:id="rId3"/>
    <p:sldId id="266" r:id="rId4"/>
    <p:sldId id="283" r:id="rId5"/>
    <p:sldId id="261" r:id="rId6"/>
    <p:sldId id="284" r:id="rId7"/>
    <p:sldId id="279" r:id="rId8"/>
    <p:sldId id="278" r:id="rId9"/>
    <p:sldId id="280" r:id="rId10"/>
    <p:sldId id="281" r:id="rId11"/>
    <p:sldId id="277" r:id="rId12"/>
    <p:sldId id="285" r:id="rId13"/>
    <p:sldId id="270" r:id="rId14"/>
    <p:sldId id="287" r:id="rId15"/>
    <p:sldId id="286"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61" autoAdjust="0"/>
  </p:normalViewPr>
  <p:slideViewPr>
    <p:cSldViewPr>
      <p:cViewPr>
        <p:scale>
          <a:sx n="80" d="100"/>
          <a:sy n="80" d="100"/>
        </p:scale>
        <p:origin x="-486" y="-72"/>
      </p:cViewPr>
      <p:guideLst>
        <p:guide orient="horz" pos="2160"/>
        <p:guide pos="2880"/>
      </p:guideLst>
    </p:cSldViewPr>
  </p:slideViewPr>
  <p:notesTextViewPr>
    <p:cViewPr>
      <p:scale>
        <a:sx n="1" d="1"/>
        <a:sy n="1" d="1"/>
      </p:scale>
      <p:origin x="0" y="0"/>
    </p:cViewPr>
  </p:notesTextViewPr>
  <p:sorterViewPr>
    <p:cViewPr>
      <p:scale>
        <a:sx n="100" d="100"/>
        <a:sy n="100" d="100"/>
      </p:scale>
      <p:origin x="0" y="3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8A9DDF-9388-43AC-A7CB-504989FCB336}" type="doc">
      <dgm:prSet loTypeId="urn:microsoft.com/office/officeart/2008/layout/RadialCluster" loCatId="cycle" qsTypeId="urn:microsoft.com/office/officeart/2005/8/quickstyle/simple1" qsCatId="simple" csTypeId="urn:microsoft.com/office/officeart/2005/8/colors/accent0_3" csCatId="mainScheme" phldr="1"/>
      <dgm:spPr/>
      <dgm:t>
        <a:bodyPr/>
        <a:lstStyle/>
        <a:p>
          <a:endParaRPr lang="en-US"/>
        </a:p>
      </dgm:t>
    </dgm:pt>
    <dgm:pt modelId="{5F0C0199-F6CD-4B1B-8D27-E8A552E2821A}">
      <dgm:prSet phldrT="[Text]"/>
      <dgm:spPr/>
      <dgm:t>
        <a:bodyPr/>
        <a:lstStyle/>
        <a:p>
          <a:r>
            <a:rPr lang="en-US" b="1" dirty="0" smtClean="0"/>
            <a:t>New Approach to LOS</a:t>
          </a:r>
          <a:endParaRPr lang="en-US" b="1" dirty="0"/>
        </a:p>
      </dgm:t>
    </dgm:pt>
    <dgm:pt modelId="{FFCF181A-5262-442F-BC6F-08BF2A478C38}" type="parTrans" cxnId="{A287EF01-E4B6-4EBE-8DFA-7676E1F36E80}">
      <dgm:prSet/>
      <dgm:spPr/>
      <dgm:t>
        <a:bodyPr/>
        <a:lstStyle/>
        <a:p>
          <a:endParaRPr lang="en-US" b="1"/>
        </a:p>
      </dgm:t>
    </dgm:pt>
    <dgm:pt modelId="{6854CE8E-8E50-46A9-A4DA-640EDBD90A09}" type="sibTrans" cxnId="{A287EF01-E4B6-4EBE-8DFA-7676E1F36E80}">
      <dgm:prSet/>
      <dgm:spPr/>
      <dgm:t>
        <a:bodyPr/>
        <a:lstStyle/>
        <a:p>
          <a:endParaRPr lang="en-US" b="1"/>
        </a:p>
      </dgm:t>
    </dgm:pt>
    <dgm:pt modelId="{FC3143B9-FB47-460C-889B-1871EC8C0276}">
      <dgm:prSet phldrT="[Text]"/>
      <dgm:spPr/>
      <dgm:t>
        <a:bodyPr/>
        <a:lstStyle/>
        <a:p>
          <a:r>
            <a:rPr lang="en-US" b="1" dirty="0" smtClean="0"/>
            <a:t>Comp Plan Goals</a:t>
          </a:r>
          <a:endParaRPr lang="en-US" b="1" dirty="0"/>
        </a:p>
      </dgm:t>
    </dgm:pt>
    <dgm:pt modelId="{6807FCF8-B640-4A98-BE74-5ACCB6186F36}" type="parTrans" cxnId="{8927C1B6-C342-4F80-BA22-E343CB4CB475}">
      <dgm:prSet/>
      <dgm:spPr/>
      <dgm:t>
        <a:bodyPr/>
        <a:lstStyle/>
        <a:p>
          <a:endParaRPr lang="en-US" b="1"/>
        </a:p>
      </dgm:t>
    </dgm:pt>
    <dgm:pt modelId="{027E9A7B-7812-4088-99A6-C6496067B6E1}" type="sibTrans" cxnId="{8927C1B6-C342-4F80-BA22-E343CB4CB475}">
      <dgm:prSet/>
      <dgm:spPr/>
      <dgm:t>
        <a:bodyPr/>
        <a:lstStyle/>
        <a:p>
          <a:endParaRPr lang="en-US" b="1"/>
        </a:p>
      </dgm:t>
    </dgm:pt>
    <dgm:pt modelId="{26190C96-A2CE-490B-9B3C-7C52DD2F5B1C}">
      <dgm:prSet phldrT="[Text]" custT="1"/>
      <dgm:spPr/>
      <dgm:t>
        <a:bodyPr/>
        <a:lstStyle/>
        <a:p>
          <a:r>
            <a:rPr lang="en-US" sz="2000" b="1" dirty="0" smtClean="0"/>
            <a:t>Enhanced Multimodal </a:t>
          </a:r>
          <a:r>
            <a:rPr lang="en-US" sz="2000" b="1" dirty="0" err="1" smtClean="0"/>
            <a:t>Screenlines</a:t>
          </a:r>
          <a:r>
            <a:rPr lang="en-US" sz="2000" b="1" dirty="0" smtClean="0"/>
            <a:t> </a:t>
          </a:r>
          <a:r>
            <a:rPr lang="en-US" sz="1800" b="1" dirty="0" smtClean="0"/>
            <a:t/>
          </a:r>
          <a:br>
            <a:rPr lang="en-US" sz="1800" b="1" dirty="0" smtClean="0"/>
          </a:br>
          <a:r>
            <a:rPr lang="en-US" sz="1500" b="1" dirty="0" smtClean="0"/>
            <a:t>(Consider Person Trip Capacity)</a:t>
          </a:r>
          <a:endParaRPr lang="en-US" sz="1500" b="1" dirty="0"/>
        </a:p>
      </dgm:t>
    </dgm:pt>
    <dgm:pt modelId="{9B66BB96-D8EA-42C7-AA40-485196E5D84F}" type="parTrans" cxnId="{F91EEBDC-283B-4E54-A983-B272806C567F}">
      <dgm:prSet/>
      <dgm:spPr/>
      <dgm:t>
        <a:bodyPr/>
        <a:lstStyle/>
        <a:p>
          <a:endParaRPr lang="en-US" b="1"/>
        </a:p>
      </dgm:t>
    </dgm:pt>
    <dgm:pt modelId="{FD6679A5-FCC7-4C78-AE71-75D87FCC0B07}" type="sibTrans" cxnId="{F91EEBDC-283B-4E54-A983-B272806C567F}">
      <dgm:prSet/>
      <dgm:spPr/>
      <dgm:t>
        <a:bodyPr/>
        <a:lstStyle/>
        <a:p>
          <a:endParaRPr lang="en-US" b="1"/>
        </a:p>
      </dgm:t>
    </dgm:pt>
    <dgm:pt modelId="{670D930F-D94A-43F7-8FB8-C6DEACC13A7D}">
      <dgm:prSet phldrT="[Text]" custT="1"/>
      <dgm:spPr/>
      <dgm:t>
        <a:bodyPr/>
        <a:lstStyle/>
        <a:p>
          <a:r>
            <a:rPr lang="en-US" sz="2000" b="1" dirty="0" smtClean="0"/>
            <a:t>Performance-Based Measures </a:t>
          </a:r>
          <a:br>
            <a:rPr lang="en-US" sz="2000" b="1" dirty="0" smtClean="0"/>
          </a:br>
          <a:r>
            <a:rPr lang="en-US" sz="1500" b="1" dirty="0" smtClean="0"/>
            <a:t>(VMT, Mode Share)</a:t>
          </a:r>
          <a:endParaRPr lang="en-US" sz="1500" b="1" dirty="0"/>
        </a:p>
      </dgm:t>
    </dgm:pt>
    <dgm:pt modelId="{DD52677B-48B8-42E0-9451-89444E0C99BF}" type="parTrans" cxnId="{99229B21-46F4-4B0C-AE3B-126DA0A62FA7}">
      <dgm:prSet/>
      <dgm:spPr/>
      <dgm:t>
        <a:bodyPr/>
        <a:lstStyle/>
        <a:p>
          <a:endParaRPr lang="en-US" b="1"/>
        </a:p>
      </dgm:t>
    </dgm:pt>
    <dgm:pt modelId="{66C8D5E1-639B-4BB4-9814-1B023886D901}" type="sibTrans" cxnId="{99229B21-46F4-4B0C-AE3B-126DA0A62FA7}">
      <dgm:prSet/>
      <dgm:spPr/>
      <dgm:t>
        <a:bodyPr/>
        <a:lstStyle/>
        <a:p>
          <a:endParaRPr lang="en-US" b="1"/>
        </a:p>
      </dgm:t>
    </dgm:pt>
    <dgm:pt modelId="{2697D517-6311-4BDF-9D54-A04818DD8163}" type="pres">
      <dgm:prSet presAssocID="{5B8A9DDF-9388-43AC-A7CB-504989FCB336}" presName="Name0" presStyleCnt="0">
        <dgm:presLayoutVars>
          <dgm:chMax val="1"/>
          <dgm:chPref val="1"/>
          <dgm:dir/>
          <dgm:animOne val="branch"/>
          <dgm:animLvl val="lvl"/>
        </dgm:presLayoutVars>
      </dgm:prSet>
      <dgm:spPr/>
      <dgm:t>
        <a:bodyPr/>
        <a:lstStyle/>
        <a:p>
          <a:endParaRPr lang="en-US"/>
        </a:p>
      </dgm:t>
    </dgm:pt>
    <dgm:pt modelId="{5FEE2F53-FEEC-4D71-B191-9185764446F7}" type="pres">
      <dgm:prSet presAssocID="{5F0C0199-F6CD-4B1B-8D27-E8A552E2821A}" presName="singleCycle" presStyleCnt="0"/>
      <dgm:spPr/>
      <dgm:t>
        <a:bodyPr/>
        <a:lstStyle/>
        <a:p>
          <a:endParaRPr lang="en-US"/>
        </a:p>
      </dgm:t>
    </dgm:pt>
    <dgm:pt modelId="{B3D31D8B-71BD-4BF7-A90F-58B7479B0755}" type="pres">
      <dgm:prSet presAssocID="{5F0C0199-F6CD-4B1B-8D27-E8A552E2821A}" presName="singleCenter" presStyleLbl="node1" presStyleIdx="0" presStyleCnt="4" custScaleX="200000" custScaleY="59338" custLinFactNeighborX="0" custLinFactNeighborY="-22373">
        <dgm:presLayoutVars>
          <dgm:chMax val="7"/>
          <dgm:chPref val="7"/>
        </dgm:presLayoutVars>
      </dgm:prSet>
      <dgm:spPr/>
      <dgm:t>
        <a:bodyPr/>
        <a:lstStyle/>
        <a:p>
          <a:endParaRPr lang="en-US"/>
        </a:p>
      </dgm:t>
    </dgm:pt>
    <dgm:pt modelId="{70C2F609-2AB1-48AA-8622-DE451D6180F0}" type="pres">
      <dgm:prSet presAssocID="{6807FCF8-B640-4A98-BE74-5ACCB6186F36}" presName="Name56" presStyleLbl="parChTrans1D2" presStyleIdx="0" presStyleCnt="3"/>
      <dgm:spPr/>
      <dgm:t>
        <a:bodyPr/>
        <a:lstStyle/>
        <a:p>
          <a:endParaRPr lang="en-US"/>
        </a:p>
      </dgm:t>
    </dgm:pt>
    <dgm:pt modelId="{46CA8919-5D6C-4FA3-BC4C-D821F0141F2B}" type="pres">
      <dgm:prSet presAssocID="{FC3143B9-FB47-460C-889B-1871EC8C0276}" presName="text0" presStyleLbl="node1" presStyleIdx="1" presStyleCnt="4" custScaleX="485074" custScaleY="85121">
        <dgm:presLayoutVars>
          <dgm:bulletEnabled val="1"/>
        </dgm:presLayoutVars>
      </dgm:prSet>
      <dgm:spPr/>
      <dgm:t>
        <a:bodyPr/>
        <a:lstStyle/>
        <a:p>
          <a:endParaRPr lang="en-US"/>
        </a:p>
      </dgm:t>
    </dgm:pt>
    <dgm:pt modelId="{964F35AD-62B0-4F6E-A5CF-41F413CA4888}" type="pres">
      <dgm:prSet presAssocID="{9B66BB96-D8EA-42C7-AA40-485196E5D84F}" presName="Name56" presStyleLbl="parChTrans1D2" presStyleIdx="1" presStyleCnt="3"/>
      <dgm:spPr/>
      <dgm:t>
        <a:bodyPr/>
        <a:lstStyle/>
        <a:p>
          <a:endParaRPr lang="en-US"/>
        </a:p>
      </dgm:t>
    </dgm:pt>
    <dgm:pt modelId="{54A5A7B0-41D2-41FC-BFFE-A613198A89E7}" type="pres">
      <dgm:prSet presAssocID="{26190C96-A2CE-490B-9B3C-7C52DD2F5B1C}" presName="text0" presStyleLbl="node1" presStyleIdx="2" presStyleCnt="4" custScaleX="321916" custScaleY="164191">
        <dgm:presLayoutVars>
          <dgm:bulletEnabled val="1"/>
        </dgm:presLayoutVars>
      </dgm:prSet>
      <dgm:spPr/>
      <dgm:t>
        <a:bodyPr/>
        <a:lstStyle/>
        <a:p>
          <a:endParaRPr lang="en-US"/>
        </a:p>
      </dgm:t>
    </dgm:pt>
    <dgm:pt modelId="{05EAD333-3412-4E57-B4EF-AC64436B236E}" type="pres">
      <dgm:prSet presAssocID="{DD52677B-48B8-42E0-9451-89444E0C99BF}" presName="Name56" presStyleLbl="parChTrans1D2" presStyleIdx="2" presStyleCnt="3"/>
      <dgm:spPr/>
      <dgm:t>
        <a:bodyPr/>
        <a:lstStyle/>
        <a:p>
          <a:endParaRPr lang="en-US"/>
        </a:p>
      </dgm:t>
    </dgm:pt>
    <dgm:pt modelId="{E160ECA1-2ECD-45A4-8B1D-9D425BCD4FAF}" type="pres">
      <dgm:prSet presAssocID="{670D930F-D94A-43F7-8FB8-C6DEACC13A7D}" presName="text0" presStyleLbl="node1" presStyleIdx="3" presStyleCnt="4" custScaleX="285258" custScaleY="168633">
        <dgm:presLayoutVars>
          <dgm:bulletEnabled val="1"/>
        </dgm:presLayoutVars>
      </dgm:prSet>
      <dgm:spPr/>
      <dgm:t>
        <a:bodyPr/>
        <a:lstStyle/>
        <a:p>
          <a:endParaRPr lang="en-US"/>
        </a:p>
      </dgm:t>
    </dgm:pt>
  </dgm:ptLst>
  <dgm:cxnLst>
    <dgm:cxn modelId="{A5B40FFD-760F-4A47-A1C2-6CD87CBC557D}" type="presOf" srcId="{DD52677B-48B8-42E0-9451-89444E0C99BF}" destId="{05EAD333-3412-4E57-B4EF-AC64436B236E}" srcOrd="0" destOrd="0" presId="urn:microsoft.com/office/officeart/2008/layout/RadialCluster"/>
    <dgm:cxn modelId="{E70224CA-1E2D-44C4-8E38-C723BF116480}" type="presOf" srcId="{670D930F-D94A-43F7-8FB8-C6DEACC13A7D}" destId="{E160ECA1-2ECD-45A4-8B1D-9D425BCD4FAF}" srcOrd="0" destOrd="0" presId="urn:microsoft.com/office/officeart/2008/layout/RadialCluster"/>
    <dgm:cxn modelId="{99229B21-46F4-4B0C-AE3B-126DA0A62FA7}" srcId="{5F0C0199-F6CD-4B1B-8D27-E8A552E2821A}" destId="{670D930F-D94A-43F7-8FB8-C6DEACC13A7D}" srcOrd="2" destOrd="0" parTransId="{DD52677B-48B8-42E0-9451-89444E0C99BF}" sibTransId="{66C8D5E1-639B-4BB4-9814-1B023886D901}"/>
    <dgm:cxn modelId="{A287EF01-E4B6-4EBE-8DFA-7676E1F36E80}" srcId="{5B8A9DDF-9388-43AC-A7CB-504989FCB336}" destId="{5F0C0199-F6CD-4B1B-8D27-E8A552E2821A}" srcOrd="0" destOrd="0" parTransId="{FFCF181A-5262-442F-BC6F-08BF2A478C38}" sibTransId="{6854CE8E-8E50-46A9-A4DA-640EDBD90A09}"/>
    <dgm:cxn modelId="{05244201-6A7F-4D4B-A9E2-8DF576534312}" type="presOf" srcId="{9B66BB96-D8EA-42C7-AA40-485196E5D84F}" destId="{964F35AD-62B0-4F6E-A5CF-41F413CA4888}" srcOrd="0" destOrd="0" presId="urn:microsoft.com/office/officeart/2008/layout/RadialCluster"/>
    <dgm:cxn modelId="{8927C1B6-C342-4F80-BA22-E343CB4CB475}" srcId="{5F0C0199-F6CD-4B1B-8D27-E8A552E2821A}" destId="{FC3143B9-FB47-460C-889B-1871EC8C0276}" srcOrd="0" destOrd="0" parTransId="{6807FCF8-B640-4A98-BE74-5ACCB6186F36}" sibTransId="{027E9A7B-7812-4088-99A6-C6496067B6E1}"/>
    <dgm:cxn modelId="{C7A24445-31AA-4B04-BE20-29724FEDE08D}" type="presOf" srcId="{5B8A9DDF-9388-43AC-A7CB-504989FCB336}" destId="{2697D517-6311-4BDF-9D54-A04818DD8163}" srcOrd="0" destOrd="0" presId="urn:microsoft.com/office/officeart/2008/layout/RadialCluster"/>
    <dgm:cxn modelId="{FF0C9175-58C5-4CDD-B46F-EDACE5B4855C}" type="presOf" srcId="{5F0C0199-F6CD-4B1B-8D27-E8A552E2821A}" destId="{B3D31D8B-71BD-4BF7-A90F-58B7479B0755}" srcOrd="0" destOrd="0" presId="urn:microsoft.com/office/officeart/2008/layout/RadialCluster"/>
    <dgm:cxn modelId="{F91EEBDC-283B-4E54-A983-B272806C567F}" srcId="{5F0C0199-F6CD-4B1B-8D27-E8A552E2821A}" destId="{26190C96-A2CE-490B-9B3C-7C52DD2F5B1C}" srcOrd="1" destOrd="0" parTransId="{9B66BB96-D8EA-42C7-AA40-485196E5D84F}" sibTransId="{FD6679A5-FCC7-4C78-AE71-75D87FCC0B07}"/>
    <dgm:cxn modelId="{B2D2377D-F59B-488A-96B4-D838903C11DB}" type="presOf" srcId="{6807FCF8-B640-4A98-BE74-5ACCB6186F36}" destId="{70C2F609-2AB1-48AA-8622-DE451D6180F0}" srcOrd="0" destOrd="0" presId="urn:microsoft.com/office/officeart/2008/layout/RadialCluster"/>
    <dgm:cxn modelId="{625E1106-E12F-442B-B7DB-FF96D57023F9}" type="presOf" srcId="{FC3143B9-FB47-460C-889B-1871EC8C0276}" destId="{46CA8919-5D6C-4FA3-BC4C-D821F0141F2B}" srcOrd="0" destOrd="0" presId="urn:microsoft.com/office/officeart/2008/layout/RadialCluster"/>
    <dgm:cxn modelId="{9CC103DB-8D2B-4C0E-A695-319D8259765A}" type="presOf" srcId="{26190C96-A2CE-490B-9B3C-7C52DD2F5B1C}" destId="{54A5A7B0-41D2-41FC-BFFE-A613198A89E7}" srcOrd="0" destOrd="0" presId="urn:microsoft.com/office/officeart/2008/layout/RadialCluster"/>
    <dgm:cxn modelId="{A5A7F63E-A8AF-4AD5-8070-B17E8D6CC401}" type="presParOf" srcId="{2697D517-6311-4BDF-9D54-A04818DD8163}" destId="{5FEE2F53-FEEC-4D71-B191-9185764446F7}" srcOrd="0" destOrd="0" presId="urn:microsoft.com/office/officeart/2008/layout/RadialCluster"/>
    <dgm:cxn modelId="{FC6643CC-1AD7-4471-A300-61EF5A7B7C83}" type="presParOf" srcId="{5FEE2F53-FEEC-4D71-B191-9185764446F7}" destId="{B3D31D8B-71BD-4BF7-A90F-58B7479B0755}" srcOrd="0" destOrd="0" presId="urn:microsoft.com/office/officeart/2008/layout/RadialCluster"/>
    <dgm:cxn modelId="{B1EEE36B-A0E0-4D99-9DD0-BA7FFF857DC7}" type="presParOf" srcId="{5FEE2F53-FEEC-4D71-B191-9185764446F7}" destId="{70C2F609-2AB1-48AA-8622-DE451D6180F0}" srcOrd="1" destOrd="0" presId="urn:microsoft.com/office/officeart/2008/layout/RadialCluster"/>
    <dgm:cxn modelId="{3D66E538-D587-4E1D-A51B-FF325047026E}" type="presParOf" srcId="{5FEE2F53-FEEC-4D71-B191-9185764446F7}" destId="{46CA8919-5D6C-4FA3-BC4C-D821F0141F2B}" srcOrd="2" destOrd="0" presId="urn:microsoft.com/office/officeart/2008/layout/RadialCluster"/>
    <dgm:cxn modelId="{ECDEF526-7F97-4AE7-85A5-6A6872393797}" type="presParOf" srcId="{5FEE2F53-FEEC-4D71-B191-9185764446F7}" destId="{964F35AD-62B0-4F6E-A5CF-41F413CA4888}" srcOrd="3" destOrd="0" presId="urn:microsoft.com/office/officeart/2008/layout/RadialCluster"/>
    <dgm:cxn modelId="{59A64402-5E0C-408E-B4DF-B8B01737D00F}" type="presParOf" srcId="{5FEE2F53-FEEC-4D71-B191-9185764446F7}" destId="{54A5A7B0-41D2-41FC-BFFE-A613198A89E7}" srcOrd="4" destOrd="0" presId="urn:microsoft.com/office/officeart/2008/layout/RadialCluster"/>
    <dgm:cxn modelId="{518615B8-6D5E-483B-A637-73E915F72A5F}" type="presParOf" srcId="{5FEE2F53-FEEC-4D71-B191-9185764446F7}" destId="{05EAD333-3412-4E57-B4EF-AC64436B236E}" srcOrd="5" destOrd="0" presId="urn:microsoft.com/office/officeart/2008/layout/RadialCluster"/>
    <dgm:cxn modelId="{01951690-B5F1-4814-A72B-7AD0EF1E6239}" type="presParOf" srcId="{5FEE2F53-FEEC-4D71-B191-9185764446F7}" destId="{E160ECA1-2ECD-45A4-8B1D-9D425BCD4FAF}"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99C358-C42E-45AE-AE11-FAB977B4E6A4}" type="datetimeFigureOut">
              <a:rPr lang="en-US" smtClean="0"/>
              <a:t>8/31/2015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CD67F6-486B-4582-8E22-D718E5A00D7F}" type="slidenum">
              <a:rPr lang="en-US" smtClean="0"/>
              <a:t>‹#›</a:t>
            </a:fld>
            <a:endParaRPr lang="en-US"/>
          </a:p>
        </p:txBody>
      </p:sp>
    </p:spTree>
    <p:extLst>
      <p:ext uri="{BB962C8B-B14F-4D97-AF65-F5344CB8AC3E}">
        <p14:creationId xmlns:p14="http://schemas.microsoft.com/office/powerpoint/2010/main" val="2451464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3C04F72-F06A-4B57-A7E5-D67F2B6312B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77953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 the audience know the purpose of your presentation (is it purely informational, are you seeking feedback, </a:t>
            </a:r>
            <a:r>
              <a:rPr lang="en-US" baseline="0" dirty="0" err="1" smtClean="0"/>
              <a:t>etc</a:t>
            </a:r>
            <a:r>
              <a:rPr lang="en-US" baseline="0" dirty="0" smtClean="0"/>
              <a:t>). Then walk them through what you’ll </a:t>
            </a:r>
            <a:r>
              <a:rPr lang="en-US" baseline="0" smtClean="0"/>
              <a:t>be covering.</a:t>
            </a:r>
            <a:endParaRPr lang="en-US" baseline="0" dirty="0" smtClean="0"/>
          </a:p>
        </p:txBody>
      </p:sp>
      <p:sp>
        <p:nvSpPr>
          <p:cNvPr id="4" name="Slide Number Placeholder 3"/>
          <p:cNvSpPr>
            <a:spLocks noGrp="1"/>
          </p:cNvSpPr>
          <p:nvPr>
            <p:ph type="sldNum" sz="quarter" idx="10"/>
          </p:nvPr>
        </p:nvSpPr>
        <p:spPr/>
        <p:txBody>
          <a:bodyPr/>
          <a:lstStyle/>
          <a:p>
            <a:fld id="{63C04F72-F06A-4B57-A7E5-D67F2B6312BD}" type="slidenum">
              <a:rPr lang="en-US" smtClean="0"/>
              <a:t>15</a:t>
            </a:fld>
            <a:endParaRPr lang="en-US"/>
          </a:p>
        </p:txBody>
      </p:sp>
    </p:spTree>
    <p:extLst>
      <p:ext uri="{BB962C8B-B14F-4D97-AF65-F5344CB8AC3E}">
        <p14:creationId xmlns:p14="http://schemas.microsoft.com/office/powerpoint/2010/main" val="121448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CD67F6-486B-4582-8E22-D718E5A00D7F}" type="slidenum">
              <a:rPr lang="en-US" smtClean="0"/>
              <a:t>3</a:t>
            </a:fld>
            <a:endParaRPr lang="en-US"/>
          </a:p>
        </p:txBody>
      </p:sp>
    </p:spTree>
    <p:extLst>
      <p:ext uri="{BB962C8B-B14F-4D97-AF65-F5344CB8AC3E}">
        <p14:creationId xmlns:p14="http://schemas.microsoft.com/office/powerpoint/2010/main" val="2742394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SDOT needed policies to:</a:t>
            </a:r>
          </a:p>
          <a:p>
            <a:pPr marL="224298" indent="-224298">
              <a:buAutoNum type="arabicPeriod"/>
            </a:pPr>
            <a:r>
              <a:rPr lang="en-US" baseline="0" dirty="0" smtClean="0"/>
              <a:t>For the comp plan about how we allocate the right-of-way</a:t>
            </a:r>
          </a:p>
          <a:p>
            <a:pPr marL="224298" indent="-224298">
              <a:buAutoNum type="arabicPeriod"/>
            </a:pPr>
            <a:r>
              <a:rPr lang="en-US" baseline="0" dirty="0" smtClean="0"/>
              <a:t>We developed policies to:</a:t>
            </a:r>
          </a:p>
          <a:p>
            <a:pPr marL="681498" lvl="1" indent="-224298">
              <a:buAutoNum type="arabicPeriod"/>
            </a:pPr>
            <a:r>
              <a:rPr lang="en-US" baseline="0" dirty="0" smtClean="0"/>
              <a:t>Support Move Seattle</a:t>
            </a:r>
          </a:p>
          <a:p>
            <a:pPr marL="681498" lvl="1" indent="-224298">
              <a:buAutoNum type="arabicPeriod"/>
            </a:pPr>
            <a:r>
              <a:rPr lang="en-US" baseline="0" dirty="0" smtClean="0"/>
              <a:t>Help us explain our decision to the public and contribute to a consistent internal decision making process</a:t>
            </a:r>
          </a:p>
          <a:p>
            <a:pPr marL="681498" lvl="1" indent="-224298">
              <a:buAutoNum type="arabicPeriod"/>
            </a:pPr>
            <a:r>
              <a:rPr lang="en-US" baseline="0" dirty="0" smtClean="0"/>
              <a:t>Give us guidance on how we integrate the modal plans – but not prescribe a set answer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70635B5-FF59-406E-B74D-09342D338540}" type="slidenum">
              <a:rPr lang="en-US" smtClean="0"/>
              <a:pPr/>
              <a:t>7</a:t>
            </a:fld>
            <a:endParaRPr lang="en-US" dirty="0"/>
          </a:p>
        </p:txBody>
      </p:sp>
    </p:spTree>
    <p:extLst>
      <p:ext uri="{BB962C8B-B14F-4D97-AF65-F5344CB8AC3E}">
        <p14:creationId xmlns:p14="http://schemas.microsoft.com/office/powerpoint/2010/main" val="3506600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way we approached</a:t>
            </a:r>
            <a:r>
              <a:rPr lang="en-US" baseline="0" dirty="0" smtClean="0"/>
              <a:t> ROW allocation was thinking of each of its parts.</a:t>
            </a:r>
            <a:endParaRPr lang="en-US" dirty="0" smtClean="0"/>
          </a:p>
          <a:p>
            <a:r>
              <a:rPr lang="en-US" dirty="0" smtClean="0"/>
              <a:t>These are the three zones and what typically</a:t>
            </a:r>
            <a:r>
              <a:rPr lang="en-US" baseline="0" dirty="0" smtClean="0"/>
              <a:t> happens in each.  </a:t>
            </a:r>
            <a:endParaRPr lang="en-US" dirty="0"/>
          </a:p>
        </p:txBody>
      </p:sp>
      <p:sp>
        <p:nvSpPr>
          <p:cNvPr id="4" name="Slide Number Placeholder 3"/>
          <p:cNvSpPr>
            <a:spLocks noGrp="1"/>
          </p:cNvSpPr>
          <p:nvPr>
            <p:ph type="sldNum" sz="quarter" idx="10"/>
          </p:nvPr>
        </p:nvSpPr>
        <p:spPr/>
        <p:txBody>
          <a:bodyPr/>
          <a:lstStyle/>
          <a:p>
            <a:fld id="{02CD67F6-486B-4582-8E22-D718E5A00D7F}" type="slidenum">
              <a:rPr lang="en-US" smtClean="0"/>
              <a:t>8</a:t>
            </a:fld>
            <a:endParaRPr lang="en-US"/>
          </a:p>
        </p:txBody>
      </p:sp>
    </p:spTree>
    <p:extLst>
      <p:ext uri="{BB962C8B-B14F-4D97-AF65-F5344CB8AC3E}">
        <p14:creationId xmlns:p14="http://schemas.microsoft.com/office/powerpoint/2010/main" val="609776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considered what goes on in the ROW and identified </a:t>
            </a:r>
            <a:r>
              <a:rPr lang="en-US" baseline="0" dirty="0" smtClean="0"/>
              <a:t>six essential right-of-way functions.</a:t>
            </a:r>
          </a:p>
          <a:p>
            <a:r>
              <a:rPr lang="en-US" baseline="0" dirty="0" smtClean="0"/>
              <a:t>Name six functions.  Give examples of uses</a:t>
            </a:r>
          </a:p>
          <a:p>
            <a:r>
              <a:rPr lang="en-US" baseline="0" dirty="0" smtClean="0"/>
              <a:t>Identify how the transition zone is the pinch-point.  </a:t>
            </a:r>
            <a:endParaRPr lang="en-US" dirty="0"/>
          </a:p>
        </p:txBody>
      </p:sp>
      <p:sp>
        <p:nvSpPr>
          <p:cNvPr id="4" name="Slide Number Placeholder 3"/>
          <p:cNvSpPr>
            <a:spLocks noGrp="1"/>
          </p:cNvSpPr>
          <p:nvPr>
            <p:ph type="sldNum" sz="quarter" idx="10"/>
          </p:nvPr>
        </p:nvSpPr>
        <p:spPr/>
        <p:txBody>
          <a:bodyPr/>
          <a:lstStyle/>
          <a:p>
            <a:fld id="{02CD67F6-486B-4582-8E22-D718E5A00D7F}" type="slidenum">
              <a:rPr lang="en-US" smtClean="0"/>
              <a:t>9</a:t>
            </a:fld>
            <a:endParaRPr lang="en-US"/>
          </a:p>
        </p:txBody>
      </p:sp>
    </p:spTree>
    <p:extLst>
      <p:ext uri="{BB962C8B-B14F-4D97-AF65-F5344CB8AC3E}">
        <p14:creationId xmlns:p14="http://schemas.microsoft.com/office/powerpoint/2010/main" val="713410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saw that what we wanted were streets and corridors that were able to serve all of those functions.  Not all of them right outside your door –but at least nearby.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2CD67F6-486B-4582-8E22-D718E5A00D7F}" type="slidenum">
              <a:rPr lang="en-US" smtClean="0"/>
              <a:t>10</a:t>
            </a:fld>
            <a:endParaRPr lang="en-US"/>
          </a:p>
        </p:txBody>
      </p:sp>
    </p:spTree>
    <p:extLst>
      <p:ext uri="{BB962C8B-B14F-4D97-AF65-F5344CB8AC3E}">
        <p14:creationId xmlns:p14="http://schemas.microsoft.com/office/powerpoint/2010/main" val="2167138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ROW allocation goal in the Comp Plan is about making the best use of the streets we have.  (read policy).  </a:t>
            </a:r>
          </a:p>
          <a:p>
            <a:endParaRPr lang="en-US" baseline="0" dirty="0" smtClean="0"/>
          </a:p>
          <a:p>
            <a:r>
              <a:rPr lang="en-US" baseline="0" dirty="0" smtClean="0"/>
              <a:t>In short, we would achieve multi-functional streets by:</a:t>
            </a:r>
          </a:p>
          <a:p>
            <a:pPr marL="228600" indent="-228600">
              <a:buAutoNum type="arabicPeriod"/>
            </a:pPr>
            <a:r>
              <a:rPr lang="en-US" baseline="0" dirty="0" smtClean="0"/>
              <a:t>Looking at the needs of three ROW zones</a:t>
            </a:r>
          </a:p>
          <a:p>
            <a:pPr marL="228600" indent="-228600">
              <a:buAutoNum type="arabicPeriod"/>
            </a:pPr>
            <a:r>
              <a:rPr lang="en-US" baseline="0" dirty="0" smtClean="0"/>
              <a:t>Establish the top priority for each zone – driven by safety, modal plan projects and land use</a:t>
            </a:r>
          </a:p>
          <a:p>
            <a:pPr marL="228600" indent="-228600">
              <a:buAutoNum type="arabicPeriod"/>
            </a:pPr>
            <a:r>
              <a:rPr lang="en-US" baseline="0" dirty="0" smtClean="0"/>
              <a:t>Integrate the top priorities though 5 considerations:</a:t>
            </a:r>
          </a:p>
          <a:p>
            <a:pPr marL="685800" lvl="1" indent="-228600">
              <a:buAutoNum type="arabicPeriod"/>
            </a:pPr>
            <a:r>
              <a:rPr lang="en-US" baseline="0" dirty="0" smtClean="0"/>
              <a:t>Improve safety</a:t>
            </a:r>
          </a:p>
          <a:p>
            <a:pPr marL="685800" lvl="1" indent="-228600">
              <a:buAutoNum type="arabicPeriod"/>
            </a:pPr>
            <a:r>
              <a:rPr lang="en-US" baseline="0" dirty="0" smtClean="0"/>
              <a:t>Address sidewalk width before allocating space to other ROW zones</a:t>
            </a:r>
          </a:p>
          <a:p>
            <a:pPr marL="685800" lvl="1" indent="-228600">
              <a:buAutoNum type="arabicPeriod"/>
            </a:pPr>
            <a:r>
              <a:rPr lang="en-US" baseline="0" dirty="0" smtClean="0"/>
              <a:t>Preserve the transition zone for non-mobility purposes where possible</a:t>
            </a:r>
          </a:p>
          <a:p>
            <a:pPr marL="685800" lvl="1" indent="-228600">
              <a:buAutoNum type="arabicPeriod"/>
            </a:pPr>
            <a:r>
              <a:rPr lang="en-US" baseline="0" dirty="0" smtClean="0"/>
              <a:t>Prioritize shared and shorter duration uses</a:t>
            </a:r>
          </a:p>
          <a:p>
            <a:pPr marL="685800" lvl="1" indent="-228600">
              <a:buAutoNum type="arabicPeriod"/>
            </a:pPr>
            <a:r>
              <a:rPr lang="en-US" baseline="0" dirty="0" smtClean="0"/>
              <a:t>Relocate the most flexible uses to other streets or private property</a:t>
            </a:r>
            <a:endParaRPr lang="en-US" dirty="0"/>
          </a:p>
        </p:txBody>
      </p:sp>
      <p:sp>
        <p:nvSpPr>
          <p:cNvPr id="4" name="Slide Number Placeholder 3"/>
          <p:cNvSpPr>
            <a:spLocks noGrp="1"/>
          </p:cNvSpPr>
          <p:nvPr>
            <p:ph type="sldNum" sz="quarter" idx="10"/>
          </p:nvPr>
        </p:nvSpPr>
        <p:spPr/>
        <p:txBody>
          <a:bodyPr/>
          <a:lstStyle/>
          <a:p>
            <a:fld id="{02CD67F6-486B-4582-8E22-D718E5A00D7F}" type="slidenum">
              <a:rPr lang="en-US" smtClean="0"/>
              <a:t>11</a:t>
            </a:fld>
            <a:endParaRPr lang="en-US"/>
          </a:p>
        </p:txBody>
      </p:sp>
    </p:spTree>
    <p:extLst>
      <p:ext uri="{BB962C8B-B14F-4D97-AF65-F5344CB8AC3E}">
        <p14:creationId xmlns:p14="http://schemas.microsoft.com/office/powerpoint/2010/main" val="1380330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 the audience know the purpose of your presentation (is it purely informational, are you seeking feedback, </a:t>
            </a:r>
            <a:r>
              <a:rPr lang="en-US" baseline="0" dirty="0" err="1" smtClean="0"/>
              <a:t>etc</a:t>
            </a:r>
            <a:r>
              <a:rPr lang="en-US" baseline="0" dirty="0" smtClean="0"/>
              <a:t>). Then walk them through what you’ll </a:t>
            </a:r>
            <a:r>
              <a:rPr lang="en-US" baseline="0" smtClean="0"/>
              <a:t>be covering.</a:t>
            </a:r>
            <a:endParaRPr lang="en-US" baseline="0" dirty="0" smtClean="0"/>
          </a:p>
        </p:txBody>
      </p:sp>
      <p:sp>
        <p:nvSpPr>
          <p:cNvPr id="4" name="Slide Number Placeholder 3"/>
          <p:cNvSpPr>
            <a:spLocks noGrp="1"/>
          </p:cNvSpPr>
          <p:nvPr>
            <p:ph type="sldNum" sz="quarter" idx="10"/>
          </p:nvPr>
        </p:nvSpPr>
        <p:spPr/>
        <p:txBody>
          <a:bodyPr/>
          <a:lstStyle/>
          <a:p>
            <a:fld id="{63C04F72-F06A-4B57-A7E5-D67F2B6312BD}" type="slidenum">
              <a:rPr lang="en-US" smtClean="0"/>
              <a:t>12</a:t>
            </a:fld>
            <a:endParaRPr lang="en-US"/>
          </a:p>
        </p:txBody>
      </p:sp>
    </p:spTree>
    <p:extLst>
      <p:ext uri="{BB962C8B-B14F-4D97-AF65-F5344CB8AC3E}">
        <p14:creationId xmlns:p14="http://schemas.microsoft.com/office/powerpoint/2010/main" val="1214482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3C04F72-F06A-4B57-A7E5-D67F2B6312BD}" type="slidenum">
              <a:rPr lang="en-US" smtClean="0"/>
              <a:t>13</a:t>
            </a:fld>
            <a:endParaRPr lang="en-US" dirty="0"/>
          </a:p>
        </p:txBody>
      </p:sp>
    </p:spTree>
    <p:extLst>
      <p:ext uri="{BB962C8B-B14F-4D97-AF65-F5344CB8AC3E}">
        <p14:creationId xmlns:p14="http://schemas.microsoft.com/office/powerpoint/2010/main" val="2899352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5486400"/>
          </a:xfrm>
        </p:spPr>
        <p:txBody>
          <a:bodyPr/>
          <a:lstStyle>
            <a:lvl1pPr>
              <a:defRPr sz="2000" baseline="0"/>
            </a:lvl1pPr>
          </a:lstStyle>
          <a:p>
            <a:endParaRPr lang="en-US" dirty="0" smtClean="0"/>
          </a:p>
          <a:p>
            <a:r>
              <a:rPr lang="en-US" dirty="0" smtClean="0"/>
              <a:t>Insert a photo relevant to your presentation (it will appear in the background – you may need to adjust the location of the presentation title up or down, so as not to skew your photo). </a:t>
            </a:r>
            <a:endParaRPr lang="en-US" dirty="0"/>
          </a:p>
        </p:txBody>
      </p:sp>
      <p:sp>
        <p:nvSpPr>
          <p:cNvPr id="2" name="Title 1"/>
          <p:cNvSpPr>
            <a:spLocks noGrp="1"/>
          </p:cNvSpPr>
          <p:nvPr>
            <p:ph type="ctrTitle" hasCustomPrompt="1"/>
          </p:nvPr>
        </p:nvSpPr>
        <p:spPr>
          <a:xfrm>
            <a:off x="0" y="3352800"/>
            <a:ext cx="9144000" cy="1295400"/>
          </a:xfrm>
          <a:solidFill>
            <a:schemeClr val="bg1">
              <a:alpha val="80000"/>
            </a:schemeClr>
          </a:solidFill>
        </p:spPr>
        <p:txBody>
          <a:bodyPr/>
          <a:lstStyle>
            <a:lvl1pPr>
              <a:defRPr baseline="0"/>
            </a:lvl1pPr>
          </a:lstStyle>
          <a:p>
            <a:r>
              <a:rPr lang="en-US" dirty="0" smtClean="0"/>
              <a:t>Insert Presentation Title</a:t>
            </a:r>
            <a:br>
              <a:rPr lang="en-US" dirty="0" smtClean="0"/>
            </a:br>
            <a:r>
              <a:rPr lang="en-US" sz="2000" dirty="0" smtClean="0"/>
              <a:t>Subtitle, If Needed</a:t>
            </a:r>
            <a:endParaRPr lang="en-US" dirty="0" smtClean="0"/>
          </a:p>
        </p:txBody>
      </p:sp>
      <p:pic>
        <p:nvPicPr>
          <p:cNvPr id="7" name="Picture 2" descr="P:\PIO\Schwartz\sdotlogo.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7496"/>
          <a:stretch/>
        </p:blipFill>
        <p:spPr bwMode="auto">
          <a:xfrm>
            <a:off x="7086599" y="5850340"/>
            <a:ext cx="1885477" cy="85526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p:cNvSpPr>
            <a:spLocks noGrp="1"/>
          </p:cNvSpPr>
          <p:nvPr>
            <p:ph type="dt" sz="half" idx="11"/>
          </p:nvPr>
        </p:nvSpPr>
        <p:spPr>
          <a:xfrm>
            <a:off x="152400" y="5638800"/>
            <a:ext cx="3810000" cy="1082675"/>
          </a:xfrm>
          <a:prstGeom prst="rect">
            <a:avLst/>
          </a:prstGeom>
        </p:spPr>
        <p:txBody>
          <a:bodyPr anchor="t"/>
          <a:lstStyle>
            <a:lvl1pPr>
              <a:defRPr sz="2000"/>
            </a:lvl1pPr>
          </a:lstStyle>
          <a:p>
            <a:r>
              <a:rPr lang="en-US" smtClean="0">
                <a:solidFill>
                  <a:prstClr val="black">
                    <a:tint val="75000"/>
                  </a:prstClr>
                </a:solidFill>
              </a:rPr>
              <a:t>Meeting Name</a:t>
            </a:r>
          </a:p>
          <a:p>
            <a:r>
              <a:rPr lang="en-US" smtClean="0">
                <a:solidFill>
                  <a:prstClr val="black">
                    <a:tint val="75000"/>
                  </a:prstClr>
                </a:solidFill>
              </a:rPr>
              <a:t>Presenter First and Last Name</a:t>
            </a:r>
          </a:p>
          <a:p>
            <a:r>
              <a:rPr lang="en-US" smtClean="0">
                <a:solidFill>
                  <a:prstClr val="black">
                    <a:tint val="75000"/>
                  </a:prstClr>
                </a:solidFill>
              </a:rPr>
              <a:t>Month, Day, Year</a:t>
            </a:r>
            <a:endParaRPr lang="en-US" dirty="0">
              <a:solidFill>
                <a:prstClr val="black">
                  <a:tint val="75000"/>
                </a:prstClr>
              </a:solidFill>
            </a:endParaRPr>
          </a:p>
        </p:txBody>
      </p:sp>
    </p:spTree>
    <p:extLst>
      <p:ext uri="{BB962C8B-B14F-4D97-AF65-F5344CB8AC3E}">
        <p14:creationId xmlns:p14="http://schemas.microsoft.com/office/powerpoint/2010/main" val="20828188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5B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p:txBody>
      </p:sp>
    </p:spTree>
    <p:extLst>
      <p:ext uri="{BB962C8B-B14F-4D97-AF65-F5344CB8AC3E}">
        <p14:creationId xmlns:p14="http://schemas.microsoft.com/office/powerpoint/2010/main" val="360038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5B0"/>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401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D92E29-30D5-4727-9D85-C6050B98A93F}" type="datetimeFigureOut">
              <a:rPr lang="en-US" smtClean="0">
                <a:solidFill>
                  <a:prstClr val="black">
                    <a:tint val="75000"/>
                  </a:prstClr>
                </a:solidFill>
              </a:rPr>
              <a:pPr/>
              <a:t>8/31/2015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9ED83C-2D8A-42B0-BBF1-CDE43C105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437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10"/>
          <p:cNvSpPr>
            <a:spLocks noGrp="1"/>
          </p:cNvSpPr>
          <p:nvPr>
            <p:ph sz="quarter" idx="2" hasCustomPrompt="1"/>
          </p:nvPr>
        </p:nvSpPr>
        <p:spPr>
          <a:xfrm>
            <a:off x="609600" y="2438400"/>
            <a:ext cx="2510590" cy="3581400"/>
          </a:xfrm>
        </p:spPr>
        <p:txBody>
          <a:bodyPr/>
          <a:lstStyle>
            <a:lvl1pPr eaLnBrk="1" latinLnBrk="0" hangingPunct="1">
              <a:defRPr sz="2400"/>
            </a:lvl1pPr>
            <a:lvl2pPr marL="455613" indent="-319088" eaLnBrk="1" latinLnBrk="0" hangingPunct="1">
              <a:tabLst/>
              <a:defRPr/>
            </a:lvl2pPr>
            <a:lvl3pPr marL="574675" indent="-228600" eaLnBrk="1" latinLnBrk="0" hangingPunct="1">
              <a:defRPr/>
            </a:lvl3pPr>
            <a:lvl4pPr marL="1143000" indent="0" eaLnBrk="1" latinLnBrk="0" hangingPunct="1">
              <a:buNone/>
              <a:defRPr/>
            </a:lvl4pPr>
            <a:lvl5pPr marL="1600200" indent="0" eaLnBrk="1" latinLnBrk="0" hangingPunct="1">
              <a:buNone/>
              <a:defRPr/>
            </a:lvl5pPr>
          </a:lstStyle>
          <a:p>
            <a:pPr lvl="0" eaLnBrk="1" latinLnBrk="0" hangingPunct="1"/>
            <a:r>
              <a:rPr lang="en-US" dirty="0" smtClean="0"/>
              <a:t>Bulleted list</a:t>
            </a:r>
          </a:p>
          <a:p>
            <a:pPr lvl="1" eaLnBrk="1" latinLnBrk="0" hangingPunct="1"/>
            <a:r>
              <a:rPr lang="en-US" dirty="0" smtClean="0"/>
              <a:t>Second level</a:t>
            </a:r>
          </a:p>
          <a:p>
            <a:pPr lvl="2" eaLnBrk="1" latinLnBrk="0" hangingPunct="1"/>
            <a:r>
              <a:rPr lang="en-US" dirty="0" smtClean="0"/>
              <a:t>Third level</a:t>
            </a:r>
          </a:p>
        </p:txBody>
      </p:sp>
      <p:sp>
        <p:nvSpPr>
          <p:cNvPr id="6" name="Text Placeholder 15"/>
          <p:cNvSpPr>
            <a:spLocks noGrp="1"/>
          </p:cNvSpPr>
          <p:nvPr>
            <p:ph type="body" sz="quarter" idx="1"/>
          </p:nvPr>
        </p:nvSpPr>
        <p:spPr>
          <a:xfrm>
            <a:off x="609600" y="1752600"/>
            <a:ext cx="251059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7" name="Content Placeholder 10"/>
          <p:cNvSpPr>
            <a:spLocks noGrp="1"/>
          </p:cNvSpPr>
          <p:nvPr>
            <p:ph sz="quarter" idx="12" hasCustomPrompt="1"/>
          </p:nvPr>
        </p:nvSpPr>
        <p:spPr>
          <a:xfrm>
            <a:off x="3433606" y="2441841"/>
            <a:ext cx="2510590" cy="3581400"/>
          </a:xfrm>
        </p:spPr>
        <p:txBody>
          <a:bodyPr/>
          <a:lstStyle>
            <a:lvl1pPr eaLnBrk="1" latinLnBrk="0" hangingPunct="1">
              <a:defRPr sz="2400"/>
            </a:lvl1pPr>
            <a:lvl2pPr marL="455613" indent="-319088" eaLnBrk="1" latinLnBrk="0" hangingPunct="1">
              <a:tabLst/>
              <a:defRPr/>
            </a:lvl2pPr>
            <a:lvl3pPr marL="574675" indent="-228600" eaLnBrk="1" latinLnBrk="0" hangingPunct="1">
              <a:defRPr/>
            </a:lvl3pPr>
          </a:lstStyle>
          <a:p>
            <a:pPr lvl="0" eaLnBrk="1" latinLnBrk="0" hangingPunct="1"/>
            <a:r>
              <a:rPr lang="en-US" dirty="0" smtClean="0"/>
              <a:t>Bulleted list</a:t>
            </a:r>
          </a:p>
          <a:p>
            <a:pPr lvl="1" eaLnBrk="1" latinLnBrk="0" hangingPunct="1"/>
            <a:r>
              <a:rPr lang="en-US" dirty="0" smtClean="0"/>
              <a:t>Second level</a:t>
            </a:r>
          </a:p>
          <a:p>
            <a:pPr lvl="2" eaLnBrk="1" latinLnBrk="0" hangingPunct="1"/>
            <a:r>
              <a:rPr lang="en-US" dirty="0" smtClean="0"/>
              <a:t>Third level</a:t>
            </a:r>
          </a:p>
        </p:txBody>
      </p:sp>
      <p:sp>
        <p:nvSpPr>
          <p:cNvPr id="8" name="Text Placeholder 15"/>
          <p:cNvSpPr>
            <a:spLocks noGrp="1"/>
          </p:cNvSpPr>
          <p:nvPr>
            <p:ph type="body" sz="quarter" idx="13"/>
          </p:nvPr>
        </p:nvSpPr>
        <p:spPr>
          <a:xfrm>
            <a:off x="3433606" y="1756041"/>
            <a:ext cx="251059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9" name="Content Placeholder 10"/>
          <p:cNvSpPr>
            <a:spLocks noGrp="1"/>
          </p:cNvSpPr>
          <p:nvPr>
            <p:ph sz="quarter" idx="14" hasCustomPrompt="1"/>
          </p:nvPr>
        </p:nvSpPr>
        <p:spPr>
          <a:xfrm>
            <a:off x="6257612" y="2441841"/>
            <a:ext cx="2510590" cy="3581400"/>
          </a:xfrm>
        </p:spPr>
        <p:txBody>
          <a:bodyPr/>
          <a:lstStyle>
            <a:lvl1pPr eaLnBrk="1" latinLnBrk="0" hangingPunct="1">
              <a:defRPr sz="2400"/>
            </a:lvl1pPr>
            <a:lvl2pPr marL="455613" indent="-319088" eaLnBrk="1" latinLnBrk="0" hangingPunct="1">
              <a:tabLst/>
              <a:defRPr/>
            </a:lvl2pPr>
            <a:lvl3pPr marL="574675" indent="-228600" eaLnBrk="1" latinLnBrk="0" hangingPunct="1">
              <a:defRPr/>
            </a:lvl3pPr>
          </a:lstStyle>
          <a:p>
            <a:pPr lvl="0" eaLnBrk="1" latinLnBrk="0" hangingPunct="1"/>
            <a:r>
              <a:rPr lang="en-US" dirty="0" smtClean="0"/>
              <a:t>Bulleted list</a:t>
            </a:r>
          </a:p>
          <a:p>
            <a:pPr lvl="1" eaLnBrk="1" latinLnBrk="0" hangingPunct="1"/>
            <a:r>
              <a:rPr lang="en-US" dirty="0" smtClean="0"/>
              <a:t>Second level</a:t>
            </a:r>
          </a:p>
          <a:p>
            <a:pPr lvl="2" eaLnBrk="1" latinLnBrk="0" hangingPunct="1"/>
            <a:r>
              <a:rPr lang="en-US" dirty="0" smtClean="0"/>
              <a:t>Third level</a:t>
            </a:r>
          </a:p>
        </p:txBody>
      </p:sp>
      <p:sp>
        <p:nvSpPr>
          <p:cNvPr id="10" name="Text Placeholder 15"/>
          <p:cNvSpPr>
            <a:spLocks noGrp="1"/>
          </p:cNvSpPr>
          <p:nvPr>
            <p:ph type="body" sz="quarter" idx="15"/>
          </p:nvPr>
        </p:nvSpPr>
        <p:spPr>
          <a:xfrm>
            <a:off x="6257612" y="1756041"/>
            <a:ext cx="2510590" cy="640080"/>
          </a:xfrm>
          <a:solidFill>
            <a:schemeClr val="accent3"/>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149321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92E29-30D5-4727-9D85-C6050B98A93F}" type="datetimeFigureOut">
              <a:rPr lang="en-US" smtClean="0">
                <a:solidFill>
                  <a:prstClr val="black">
                    <a:tint val="75000"/>
                  </a:prstClr>
                </a:solidFill>
              </a:rPr>
              <a:pPr/>
              <a:t>8/31/2015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D83C-2D8A-42B0-BBF1-CDE43C105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157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eattle.gov/dpd/cityplanning/completeprojectslist/comprehensiveplan/documents/default.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P:\PIO\New Photo Library\Countdown Signals\Andrew_Dingman\heroes\20070812_sdt_andrew_pic6 cop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077" r="11425" b="10988"/>
          <a:stretch/>
        </p:blipFill>
        <p:spPr bwMode="auto">
          <a:xfrm>
            <a:off x="0" y="0"/>
            <a:ext cx="9144000" cy="54318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457200"/>
            <a:ext cx="9144000" cy="1317625"/>
          </a:xfrm>
          <a:solidFill>
            <a:schemeClr val="bg1">
              <a:alpha val="90000"/>
            </a:schemeClr>
          </a:solidFill>
        </p:spPr>
        <p:txBody>
          <a:bodyPr>
            <a:norm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Comprehensive Plan Update</a:t>
            </a:r>
            <a:endParaRPr lang="en-US" sz="2200" dirty="0">
              <a:latin typeface="+mn-lt"/>
              <a:ea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a:xfrm>
            <a:off x="0" y="5562600"/>
            <a:ext cx="6019800" cy="1219200"/>
          </a:xfrm>
        </p:spPr>
        <p:txBody>
          <a:bodyPr>
            <a:normAutofit/>
          </a:bodyPr>
          <a:lstStyle/>
          <a:p>
            <a:pPr algn="l"/>
            <a:r>
              <a:rPr lang="en-US" sz="2000" dirty="0" smtClean="0">
                <a:latin typeface="Segoe UI Light" panose="020B0502040204020203" pitchFamily="34" charset="0"/>
              </a:rPr>
              <a:t>Kevin O’Neill</a:t>
            </a:r>
          </a:p>
          <a:p>
            <a:pPr algn="l"/>
            <a:r>
              <a:rPr lang="en-US" sz="2000" dirty="0" smtClean="0">
                <a:latin typeface="Segoe UI Light" panose="020B0502040204020203" pitchFamily="34" charset="0"/>
              </a:rPr>
              <a:t>Seattle Bicycle Advisory Board</a:t>
            </a:r>
            <a:endParaRPr lang="en-US" sz="2000" dirty="0">
              <a:latin typeface="Segoe UI Light" panose="020B0502040204020203" pitchFamily="34" charset="0"/>
            </a:endParaRPr>
          </a:p>
          <a:p>
            <a:pPr algn="l"/>
            <a:r>
              <a:rPr lang="en-US" sz="2000" dirty="0" smtClean="0">
                <a:latin typeface="Segoe UI Light" panose="020B0502040204020203" pitchFamily="34" charset="0"/>
              </a:rPr>
              <a:t>September 2, 2015</a:t>
            </a:r>
            <a:endParaRPr lang="en-US" sz="2000" dirty="0">
              <a:latin typeface="Segoe UI Light" panose="020B0502040204020203" pitchFamily="34" charset="0"/>
            </a:endParaRPr>
          </a:p>
        </p:txBody>
      </p:sp>
      <p:pic>
        <p:nvPicPr>
          <p:cNvPr id="1026" name="Picture 2" descr="P:\PIO\Schwartz\sdotlogo.jpg"/>
          <p:cNvPicPr>
            <a:picLocks noChangeAspect="1" noChangeArrowheads="1"/>
          </p:cNvPicPr>
          <p:nvPr/>
        </p:nvPicPr>
        <p:blipFill rotWithShape="1">
          <a:blip r:embed="rId4">
            <a:extLst>
              <a:ext uri="{28A0092B-C50C-407E-A947-70E740481C1C}">
                <a14:useLocalDpi xmlns:a14="http://schemas.microsoft.com/office/drawing/2010/main" val="0"/>
              </a:ext>
            </a:extLst>
          </a:blip>
          <a:srcRect b="17496"/>
          <a:stretch/>
        </p:blipFill>
        <p:spPr bwMode="auto">
          <a:xfrm>
            <a:off x="7086600" y="5850340"/>
            <a:ext cx="1885477" cy="855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416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Outcome:  multi-functional streets</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371599"/>
            <a:ext cx="8632680" cy="493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4793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00400" cy="2316162"/>
          </a:xfrm>
        </p:spPr>
        <p:txBody>
          <a:bodyPr>
            <a:normAutofit/>
          </a:bodyPr>
          <a:lstStyle/>
          <a:p>
            <a:r>
              <a:rPr lang="en-US" sz="3600" dirty="0" smtClean="0"/>
              <a:t>ROW Allocation Decision Process</a:t>
            </a:r>
            <a:endParaRPr lang="en-US" sz="3600" dirty="0"/>
          </a:p>
        </p:txBody>
      </p:sp>
      <p:sp>
        <p:nvSpPr>
          <p:cNvPr id="4" name="Content Placeholder 3"/>
          <p:cNvSpPr>
            <a:spLocks noGrp="1"/>
          </p:cNvSpPr>
          <p:nvPr>
            <p:ph sz="half" idx="1"/>
          </p:nvPr>
        </p:nvSpPr>
        <p:spPr>
          <a:xfrm>
            <a:off x="381000" y="2667001"/>
            <a:ext cx="3505200" cy="3810000"/>
          </a:xfrm>
        </p:spPr>
        <p:txBody>
          <a:bodyPr>
            <a:normAutofit/>
          </a:bodyPr>
          <a:lstStyle/>
          <a:p>
            <a:r>
              <a:rPr lang="en-US" sz="2200" dirty="0" smtClean="0"/>
              <a:t>Allocate space on Seattle’s streets to safely and efficiently connect people and good to their destinations while creating inviting spaces within the ROW (Goal TG2)</a:t>
            </a:r>
          </a:p>
          <a:p>
            <a:r>
              <a:rPr lang="en-US" sz="2200" dirty="0" smtClean="0"/>
              <a:t>See policies T2.1-2.8</a:t>
            </a:r>
            <a:endParaRPr lang="en-US" sz="2200" dirty="0"/>
          </a:p>
          <a:p>
            <a:pPr marL="0" indent="0">
              <a:buNone/>
            </a:pPr>
            <a:endParaRPr lang="en-US" dirty="0"/>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038600" y="304800"/>
            <a:ext cx="4444688" cy="621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847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Level of Service (</a:t>
            </a:r>
            <a:r>
              <a:rPr lang="en-US" dirty="0" smtClean="0">
                <a:solidFill>
                  <a:srgbClr val="0065B0"/>
                </a:solidFill>
              </a:rPr>
              <a:t>LOS)</a:t>
            </a:r>
            <a:endParaRPr lang="en-US" dirty="0">
              <a:solidFill>
                <a:srgbClr val="0065B0"/>
              </a:solidFill>
            </a:endParaRPr>
          </a:p>
        </p:txBody>
      </p:sp>
      <p:sp>
        <p:nvSpPr>
          <p:cNvPr id="3" name="Content Placeholder 2"/>
          <p:cNvSpPr>
            <a:spLocks noGrp="1"/>
          </p:cNvSpPr>
          <p:nvPr>
            <p:ph idx="1"/>
          </p:nvPr>
        </p:nvSpPr>
        <p:spPr/>
        <p:txBody>
          <a:bodyPr>
            <a:normAutofit lnSpcReduction="10000"/>
          </a:bodyPr>
          <a:lstStyle/>
          <a:p>
            <a:pPr marL="457200" indent="-342900">
              <a:spcBef>
                <a:spcPts val="1200"/>
              </a:spcBef>
              <a:buFont typeface="Arial" pitchFamily="34" charset="0"/>
              <a:buChar char="•"/>
            </a:pPr>
            <a:r>
              <a:rPr lang="en-US" sz="2800" dirty="0" smtClean="0"/>
              <a:t>LOS is a quantitative or qualitative measure of the performance of transportation systems and facilities</a:t>
            </a:r>
          </a:p>
          <a:p>
            <a:pPr marL="457200" indent="-342900">
              <a:spcBef>
                <a:spcPts val="1200"/>
              </a:spcBef>
              <a:buFont typeface="Arial" pitchFamily="34" charset="0"/>
              <a:buChar char="•"/>
            </a:pPr>
            <a:r>
              <a:rPr lang="en-US" sz="2800" dirty="0" smtClean="0"/>
              <a:t>Traditionally, LOS has focused on vehicle congestion (traffic volumes/road capacity)</a:t>
            </a:r>
          </a:p>
          <a:p>
            <a:pPr marL="457200" indent="-342900">
              <a:spcBef>
                <a:spcPts val="1200"/>
              </a:spcBef>
              <a:buFont typeface="Arial" pitchFamily="34" charset="0"/>
              <a:buChar char="•"/>
            </a:pPr>
            <a:r>
              <a:rPr lang="en-US" sz="2800" dirty="0" smtClean="0"/>
              <a:t>The Growth Management Act (GMA) requires LOS </a:t>
            </a:r>
            <a:r>
              <a:rPr lang="en-US" sz="2800" dirty="0"/>
              <a:t>standards for all locally owned </a:t>
            </a:r>
            <a:r>
              <a:rPr lang="en-US" sz="2800" i="1" dirty="0">
                <a:solidFill>
                  <a:srgbClr val="0070C0"/>
                </a:solidFill>
              </a:rPr>
              <a:t>arterials</a:t>
            </a:r>
            <a:r>
              <a:rPr lang="en-US" sz="2800" dirty="0"/>
              <a:t> and </a:t>
            </a:r>
            <a:r>
              <a:rPr lang="en-US" sz="2800" i="1" dirty="0">
                <a:solidFill>
                  <a:srgbClr val="0070C0"/>
                </a:solidFill>
              </a:rPr>
              <a:t>transit routes</a:t>
            </a:r>
          </a:p>
          <a:p>
            <a:pPr marL="457200" indent="-342900">
              <a:spcBef>
                <a:spcPts val="1200"/>
              </a:spcBef>
              <a:buFont typeface="Arial" pitchFamily="34" charset="0"/>
              <a:buChar char="•"/>
            </a:pPr>
            <a:r>
              <a:rPr lang="en-US" sz="2800" dirty="0" smtClean="0"/>
              <a:t>Puget Sound Regional Council is seeking LOS standard that focus on </a:t>
            </a:r>
            <a:r>
              <a:rPr lang="en-US" sz="2800" i="1" dirty="0">
                <a:solidFill>
                  <a:srgbClr val="0070C0"/>
                </a:solidFill>
              </a:rPr>
              <a:t>all </a:t>
            </a:r>
            <a:r>
              <a:rPr lang="en-US" sz="2800" i="1" dirty="0" smtClean="0">
                <a:solidFill>
                  <a:srgbClr val="0070C0"/>
                </a:solidFill>
              </a:rPr>
              <a:t>modes </a:t>
            </a:r>
            <a:r>
              <a:rPr lang="en-US" sz="2800" dirty="0" smtClean="0"/>
              <a:t>of transportation</a:t>
            </a:r>
            <a:endParaRPr lang="en-US" sz="2800" dirty="0"/>
          </a:p>
        </p:txBody>
      </p:sp>
      <p:sp>
        <p:nvSpPr>
          <p:cNvPr id="4"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12</a:t>
            </a:fld>
            <a:endParaRPr lang="en-US" sz="1200" dirty="0"/>
          </a:p>
        </p:txBody>
      </p:sp>
    </p:spTree>
    <p:extLst>
      <p:ext uri="{BB962C8B-B14F-4D97-AF65-F5344CB8AC3E}">
        <p14:creationId xmlns:p14="http://schemas.microsoft.com/office/powerpoint/2010/main" val="1021440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n-US" dirty="0">
                <a:solidFill>
                  <a:srgbClr val="0065B0"/>
                </a:solidFill>
              </a:rPr>
              <a:t>Current LOS Standard</a:t>
            </a:r>
          </a:p>
        </p:txBody>
      </p:sp>
      <p:sp>
        <p:nvSpPr>
          <p:cNvPr id="3" name="Content Placeholder 2"/>
          <p:cNvSpPr>
            <a:spLocks noGrp="1"/>
          </p:cNvSpPr>
          <p:nvPr>
            <p:ph sz="half" idx="1"/>
          </p:nvPr>
        </p:nvSpPr>
        <p:spPr>
          <a:xfrm>
            <a:off x="457200" y="1295400"/>
            <a:ext cx="3581400" cy="5404810"/>
          </a:xfrm>
        </p:spPr>
        <p:txBody>
          <a:bodyPr>
            <a:normAutofit/>
          </a:bodyPr>
          <a:lstStyle/>
          <a:p>
            <a:pPr marL="457200" indent="-342900">
              <a:buFont typeface="Arial" pitchFamily="34" charset="0"/>
              <a:buChar char="•"/>
            </a:pPr>
            <a:r>
              <a:rPr lang="en-US" sz="2400" dirty="0"/>
              <a:t>Screenlines to assess ratio of traffic volume to capacity</a:t>
            </a:r>
          </a:p>
          <a:p>
            <a:pPr marL="457200" indent="-342900">
              <a:buFont typeface="Arial" pitchFamily="34" charset="0"/>
              <a:buChar char="•"/>
            </a:pPr>
            <a:r>
              <a:rPr lang="en-US" sz="2400" dirty="0" smtClean="0"/>
              <a:t>Generally </a:t>
            </a:r>
            <a:r>
              <a:rPr lang="en-US" sz="2400" dirty="0"/>
              <a:t>allow for a high level of congestion (v/c of 1.0 to 1.2)</a:t>
            </a:r>
          </a:p>
          <a:p>
            <a:pPr marL="457200" indent="-342900">
              <a:buFont typeface="Arial" pitchFamily="34" charset="0"/>
              <a:buChar char="•"/>
            </a:pPr>
            <a:r>
              <a:rPr lang="en-US" sz="2400" dirty="0"/>
              <a:t>Used for arterials and transit</a:t>
            </a:r>
          </a:p>
          <a:p>
            <a:pPr marL="457200" indent="-342900">
              <a:buFont typeface="Arial" pitchFamily="34" charset="0"/>
              <a:buChar char="•"/>
            </a:pPr>
            <a:r>
              <a:rPr lang="en-US" sz="2400" dirty="0"/>
              <a:t>Standard designed to be difficult to </a:t>
            </a:r>
            <a:r>
              <a:rPr lang="en-US" sz="2400" dirty="0" smtClean="0"/>
              <a:t>exceed</a:t>
            </a:r>
            <a:endParaRPr lang="en-US" dirty="0"/>
          </a:p>
        </p:txBody>
      </p:sp>
      <p:sp>
        <p:nvSpPr>
          <p:cNvPr id="6" name="Content Placeholder 2"/>
          <p:cNvSpPr txBox="1">
            <a:spLocks/>
          </p:cNvSpPr>
          <p:nvPr/>
        </p:nvSpPr>
        <p:spPr>
          <a:xfrm>
            <a:off x="4641273" y="0"/>
            <a:ext cx="4495800"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800" dirty="0" smtClean="0">
              <a:latin typeface="Segoe UI Light" panose="020B0502040204020203" pitchFamily="34" charset="0"/>
            </a:endParaRPr>
          </a:p>
          <a:p>
            <a:endParaRPr lang="en-US" sz="2800" dirty="0">
              <a:latin typeface="Segoe UI Light" panose="020B0502040204020203" pitchFamily="34" charset="0"/>
            </a:endParaRPr>
          </a:p>
          <a:p>
            <a:pPr marL="0" indent="0">
              <a:buNone/>
            </a:pPr>
            <a:endParaRPr lang="en-US" sz="2800" dirty="0" smtClean="0">
              <a:latin typeface="Segoe UI Light" panose="020B0502040204020203" pitchFamily="34" charset="0"/>
            </a:endParaRPr>
          </a:p>
          <a:p>
            <a:pPr marL="0" indent="0">
              <a:buNone/>
            </a:pPr>
            <a:endParaRPr lang="en-US" sz="2800" dirty="0">
              <a:latin typeface="Segoe UI Light" panose="020B0502040204020203" pitchFamily="34" charset="0"/>
            </a:endParaRPr>
          </a:p>
          <a:p>
            <a:pPr marL="0" indent="0">
              <a:buNone/>
            </a:pPr>
            <a:endParaRPr lang="en-US" sz="2800" dirty="0" smtClean="0">
              <a:latin typeface="Segoe UI Light" panose="020B0502040204020203" pitchFamily="34" charset="0"/>
            </a:endParaRPr>
          </a:p>
          <a:p>
            <a:pPr marL="0" indent="0" algn="ctr">
              <a:buNone/>
            </a:pPr>
            <a:r>
              <a:rPr lang="en-US" sz="2800" dirty="0" smtClean="0">
                <a:latin typeface="Segoe UI Light" panose="020B0502040204020203" pitchFamily="34" charset="0"/>
              </a:rPr>
              <a:t>Insert image</a:t>
            </a:r>
          </a:p>
          <a:p>
            <a:pPr marL="0" indent="0">
              <a:buFont typeface="Arial" panose="020B0604020202020204" pitchFamily="34" charset="0"/>
              <a:buNone/>
            </a:pPr>
            <a:endParaRPr lang="en-US" sz="2800" dirty="0" smtClean="0">
              <a:latin typeface="Segoe UI Light" panose="020B0502040204020203" pitchFamily="34" charset="0"/>
            </a:endParaRPr>
          </a:p>
          <a:p>
            <a:endParaRPr lang="en-US" sz="2800" dirty="0" smtClean="0">
              <a:latin typeface="Segoe UI Light" panose="020B0502040204020203" pitchFamily="34" charset="0"/>
            </a:endParaRPr>
          </a:p>
          <a:p>
            <a:endParaRPr lang="en-US" sz="2800" dirty="0">
              <a:latin typeface="Segoe UI Light" panose="020B0502040204020203" pitchFamily="34" charset="0"/>
            </a:endParaRP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13</a:t>
            </a:fld>
            <a:endParaRPr lang="en-US" sz="12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1066800"/>
            <a:ext cx="3848329" cy="563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1950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55622378"/>
              </p:ext>
            </p:extLst>
          </p:nvPr>
        </p:nvGraphicFramePr>
        <p:xfrm>
          <a:off x="1685192" y="152400"/>
          <a:ext cx="6096000" cy="528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62000" y="5410200"/>
            <a:ext cx="3505200" cy="1015663"/>
          </a:xfrm>
          <a:prstGeom prst="rect">
            <a:avLst/>
          </a:prstGeom>
          <a:noFill/>
        </p:spPr>
        <p:txBody>
          <a:bodyPr wrap="square" rtlCol="0">
            <a:spAutoFit/>
          </a:bodyPr>
          <a:lstStyle/>
          <a:p>
            <a:pPr algn="ctr"/>
            <a:r>
              <a:rPr lang="en-US" sz="2000" dirty="0" smtClean="0">
                <a:latin typeface="+mj-lt"/>
              </a:rPr>
              <a:t>Tests the merits of individual projects</a:t>
            </a:r>
            <a:r>
              <a:rPr lang="en-US" sz="2000" dirty="0">
                <a:latin typeface="+mj-lt"/>
              </a:rPr>
              <a:t> </a:t>
            </a:r>
            <a:r>
              <a:rPr lang="en-US" sz="2000" dirty="0" smtClean="0">
                <a:latin typeface="+mj-lt"/>
              </a:rPr>
              <a:t>and system performance</a:t>
            </a:r>
            <a:endParaRPr lang="en-US" sz="2000" dirty="0">
              <a:latin typeface="+mj-lt"/>
            </a:endParaRPr>
          </a:p>
        </p:txBody>
      </p:sp>
      <p:sp>
        <p:nvSpPr>
          <p:cNvPr id="8" name="TextBox 7"/>
          <p:cNvSpPr txBox="1"/>
          <p:nvPr/>
        </p:nvSpPr>
        <p:spPr>
          <a:xfrm>
            <a:off x="5029200" y="5410200"/>
            <a:ext cx="3429000" cy="1015663"/>
          </a:xfrm>
          <a:prstGeom prst="rect">
            <a:avLst/>
          </a:prstGeom>
          <a:noFill/>
        </p:spPr>
        <p:txBody>
          <a:bodyPr wrap="square" rtlCol="0">
            <a:spAutoFit/>
          </a:bodyPr>
          <a:lstStyle/>
          <a:p>
            <a:pPr algn="ctr"/>
            <a:r>
              <a:rPr lang="en-US" sz="2000" dirty="0" smtClean="0">
                <a:latin typeface="+mj-lt"/>
              </a:rPr>
              <a:t>Evaluates impacts on the system (corridors), not the merits of individual projects</a:t>
            </a:r>
            <a:endParaRPr lang="en-US" sz="2000" dirty="0">
              <a:latin typeface="+mj-lt"/>
            </a:endParaRPr>
          </a:p>
        </p:txBody>
      </p:sp>
    </p:spTree>
    <p:extLst>
      <p:ext uri="{BB962C8B-B14F-4D97-AF65-F5344CB8AC3E}">
        <p14:creationId xmlns:p14="http://schemas.microsoft.com/office/powerpoint/2010/main" val="1806286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0065B0"/>
                </a:solidFill>
              </a:rPr>
              <a:t>Potential LOS Mitigations Under New Approach</a:t>
            </a:r>
            <a:endParaRPr lang="en-US" dirty="0">
              <a:solidFill>
                <a:srgbClr val="0065B0"/>
              </a:solidFill>
            </a:endParaRPr>
          </a:p>
        </p:txBody>
      </p:sp>
      <p:sp>
        <p:nvSpPr>
          <p:cNvPr id="3" name="Content Placeholder 2"/>
          <p:cNvSpPr>
            <a:spLocks noGrp="1"/>
          </p:cNvSpPr>
          <p:nvPr>
            <p:ph idx="1"/>
          </p:nvPr>
        </p:nvSpPr>
        <p:spPr>
          <a:xfrm>
            <a:off x="457200" y="1676400"/>
            <a:ext cx="8229600" cy="4525963"/>
          </a:xfrm>
        </p:spPr>
        <p:txBody>
          <a:bodyPr>
            <a:normAutofit/>
          </a:bodyPr>
          <a:lstStyle/>
          <a:p>
            <a:pPr marL="457200" indent="-342900">
              <a:spcBef>
                <a:spcPts val="1200"/>
              </a:spcBef>
              <a:buFont typeface="Arial" pitchFamily="34" charset="0"/>
              <a:buChar char="•"/>
            </a:pPr>
            <a:r>
              <a:rPr lang="en-US" sz="2800" dirty="0" smtClean="0"/>
              <a:t>Bicycle parking &amp; facilities</a:t>
            </a:r>
          </a:p>
          <a:p>
            <a:pPr marL="457200" indent="-342900">
              <a:spcBef>
                <a:spcPts val="1200"/>
              </a:spcBef>
              <a:buFont typeface="Arial" pitchFamily="34" charset="0"/>
              <a:buChar char="•"/>
            </a:pPr>
            <a:r>
              <a:rPr lang="en-US" sz="2800" dirty="0" smtClean="0"/>
              <a:t>Paid and/or reduced vehicle parking for residents and employees</a:t>
            </a:r>
          </a:p>
          <a:p>
            <a:pPr marL="457200" indent="-342900">
              <a:spcBef>
                <a:spcPts val="1200"/>
              </a:spcBef>
              <a:buFont typeface="Arial" pitchFamily="34" charset="0"/>
              <a:buChar char="•"/>
            </a:pPr>
            <a:r>
              <a:rPr lang="en-US" sz="2800" dirty="0" smtClean="0"/>
              <a:t>Transit passes &amp; subsidies</a:t>
            </a:r>
          </a:p>
          <a:p>
            <a:pPr marL="457200" indent="-342900">
              <a:spcBef>
                <a:spcPts val="1200"/>
              </a:spcBef>
              <a:buFont typeface="Arial" pitchFamily="34" charset="0"/>
              <a:buChar char="•"/>
            </a:pPr>
            <a:r>
              <a:rPr lang="en-US" sz="2800" dirty="0" smtClean="0"/>
              <a:t>Pedestrian &amp; bicycle access improvements</a:t>
            </a:r>
          </a:p>
          <a:p>
            <a:pPr marL="457200" indent="-342900">
              <a:spcBef>
                <a:spcPts val="1200"/>
              </a:spcBef>
              <a:buFont typeface="Arial" pitchFamily="34" charset="0"/>
              <a:buChar char="•"/>
            </a:pPr>
            <a:r>
              <a:rPr lang="en-US" sz="2800" dirty="0" smtClean="0"/>
              <a:t>Mix of uses</a:t>
            </a:r>
          </a:p>
          <a:p>
            <a:pPr marL="457200" indent="-342900">
              <a:spcBef>
                <a:spcPts val="1200"/>
              </a:spcBef>
              <a:buFont typeface="Arial" pitchFamily="34" charset="0"/>
              <a:buChar char="•"/>
            </a:pPr>
            <a:r>
              <a:rPr lang="en-US" sz="2800" dirty="0" smtClean="0"/>
              <a:t>Vanpool accommodation</a:t>
            </a:r>
          </a:p>
          <a:p>
            <a:pPr marL="457200" indent="-342900">
              <a:spcBef>
                <a:spcPts val="1200"/>
              </a:spcBef>
              <a:buFont typeface="Arial" pitchFamily="34" charset="0"/>
              <a:buChar char="•"/>
            </a:pPr>
            <a:endParaRPr lang="en-US" sz="2800" dirty="0">
              <a:latin typeface="Calibri" panose="020F0502020204030204" pitchFamily="34" charset="0"/>
            </a:endParaRPr>
          </a:p>
        </p:txBody>
      </p:sp>
      <p:sp>
        <p:nvSpPr>
          <p:cNvPr id="4"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15</a:t>
            </a:fld>
            <a:endParaRPr lang="en-US" sz="1200" dirty="0"/>
          </a:p>
        </p:txBody>
      </p:sp>
    </p:spTree>
    <p:extLst>
      <p:ext uri="{BB962C8B-B14F-4D97-AF65-F5344CB8AC3E}">
        <p14:creationId xmlns:p14="http://schemas.microsoft.com/office/powerpoint/2010/main" val="1586569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381000" y="-12700"/>
            <a:ext cx="8305800" cy="1470025"/>
          </a:xfrm>
        </p:spPr>
        <p:txBody>
          <a:bodyPr>
            <a:normAutofit/>
          </a:bodyPr>
          <a:lstStyle/>
          <a:p>
            <a:pPr algn="l"/>
            <a:r>
              <a:rPr lang="en-US" sz="3600" dirty="0" smtClean="0">
                <a:solidFill>
                  <a:srgbClr val="0070C0"/>
                </a:solidFill>
              </a:rPr>
              <a:t>Comprehensive Plan Schedule and Next </a:t>
            </a:r>
            <a:r>
              <a:rPr lang="en-US" sz="3600" dirty="0">
                <a:solidFill>
                  <a:srgbClr val="0070C0"/>
                </a:solidFill>
              </a:rPr>
              <a:t>S</a:t>
            </a:r>
            <a:r>
              <a:rPr lang="en-US" sz="3600" dirty="0" smtClean="0">
                <a:solidFill>
                  <a:srgbClr val="0070C0"/>
                </a:solidFill>
              </a:rPr>
              <a:t>teps</a:t>
            </a:r>
            <a:endParaRPr lang="en-US" sz="3600" dirty="0">
              <a:solidFill>
                <a:srgbClr val="0070C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934409479"/>
              </p:ext>
            </p:extLst>
          </p:nvPr>
        </p:nvGraphicFramePr>
        <p:xfrm>
          <a:off x="457200" y="1600200"/>
          <a:ext cx="7696200" cy="4507411"/>
        </p:xfrm>
        <a:graphic>
          <a:graphicData uri="http://schemas.openxmlformats.org/drawingml/2006/table">
            <a:tbl>
              <a:tblPr firstRow="1" bandRow="1">
                <a:tableStyleId>{F5AB1C69-6EDB-4FF4-983F-18BD219EF322}</a:tableStyleId>
              </a:tblPr>
              <a:tblGrid>
                <a:gridCol w="2667000"/>
                <a:gridCol w="5029200"/>
              </a:tblGrid>
              <a:tr h="762000">
                <a:tc>
                  <a:txBody>
                    <a:bodyPr/>
                    <a:lstStyle/>
                    <a:p>
                      <a:r>
                        <a:rPr lang="en-US" sz="2400" b="0" dirty="0" smtClean="0">
                          <a:solidFill>
                            <a:schemeClr val="bg1"/>
                          </a:solidFill>
                        </a:rPr>
                        <a:t>May 2015</a:t>
                      </a:r>
                      <a:endParaRPr lang="en-US" sz="2400" b="0" dirty="0">
                        <a:solidFill>
                          <a:schemeClr val="bg1"/>
                        </a:solidFill>
                      </a:endParaRPr>
                    </a:p>
                  </a:txBody>
                  <a:tcPr>
                    <a:solidFill>
                      <a:schemeClr val="accent1"/>
                    </a:solidFill>
                  </a:tcPr>
                </a:tc>
                <a:tc>
                  <a:txBody>
                    <a:bodyPr/>
                    <a:lstStyle/>
                    <a:p>
                      <a:r>
                        <a:rPr lang="en-US" sz="2400" b="0" dirty="0" smtClean="0">
                          <a:solidFill>
                            <a:schemeClr val="bg1"/>
                          </a:solidFill>
                        </a:rPr>
                        <a:t>Release of Comp Plan DEIS and equit</a:t>
                      </a:r>
                      <a:r>
                        <a:rPr lang="en-US" sz="2400" b="0" baseline="0" dirty="0" smtClean="0">
                          <a:solidFill>
                            <a:schemeClr val="bg1"/>
                          </a:solidFill>
                        </a:rPr>
                        <a:t>y analysis</a:t>
                      </a:r>
                      <a:endParaRPr lang="en-US" sz="2400" b="0" dirty="0">
                        <a:solidFill>
                          <a:schemeClr val="bg1"/>
                        </a:solidFill>
                      </a:endParaRPr>
                    </a:p>
                  </a:txBody>
                  <a:tcPr>
                    <a:solidFill>
                      <a:schemeClr val="accent1"/>
                    </a:solidFill>
                  </a:tcPr>
                </a:tc>
              </a:tr>
              <a:tr h="1066800">
                <a:tc>
                  <a:txBody>
                    <a:bodyPr/>
                    <a:lstStyle/>
                    <a:p>
                      <a:r>
                        <a:rPr lang="en-US" sz="2400" b="0" dirty="0" smtClean="0">
                          <a:solidFill>
                            <a:schemeClr val="bg1"/>
                          </a:solidFill>
                        </a:rPr>
                        <a:t>July 2015</a:t>
                      </a:r>
                      <a:endParaRPr lang="en-US" sz="2400" b="0" dirty="0">
                        <a:solidFill>
                          <a:schemeClr val="bg1"/>
                        </a:solidFill>
                      </a:endParaRPr>
                    </a:p>
                  </a:txBody>
                  <a:tcPr>
                    <a:solidFill>
                      <a:schemeClr val="accent1"/>
                    </a:solidFill>
                  </a:tcPr>
                </a:tc>
                <a:tc>
                  <a:txBody>
                    <a:bodyPr/>
                    <a:lstStyle/>
                    <a:p>
                      <a:r>
                        <a:rPr lang="en-US" sz="2400" b="0" baseline="0" dirty="0" smtClean="0">
                          <a:solidFill>
                            <a:schemeClr val="bg1"/>
                          </a:solidFill>
                        </a:rPr>
                        <a:t>Release of public review draft of Comp Plan update</a:t>
                      </a:r>
                      <a:endParaRPr lang="en-US" sz="2400" b="0" dirty="0">
                        <a:solidFill>
                          <a:schemeClr val="bg1"/>
                        </a:solidFill>
                      </a:endParaRPr>
                    </a:p>
                  </a:txBody>
                  <a:tcPr>
                    <a:solidFill>
                      <a:schemeClr val="accent1"/>
                    </a:solidFill>
                  </a:tcPr>
                </a:tc>
              </a:tr>
              <a:tr h="1005840">
                <a:tc>
                  <a:txBody>
                    <a:bodyPr/>
                    <a:lstStyle/>
                    <a:p>
                      <a:r>
                        <a:rPr lang="en-US" sz="2400" b="0" baseline="0" dirty="0" smtClean="0">
                          <a:solidFill>
                            <a:schemeClr val="bg1"/>
                          </a:solidFill>
                        </a:rPr>
                        <a:t>Summer/Fall 2015</a:t>
                      </a:r>
                      <a:endParaRPr lang="en-US" sz="2400" b="0" dirty="0">
                        <a:solidFill>
                          <a:schemeClr val="bg1"/>
                        </a:solidFill>
                      </a:endParaRPr>
                    </a:p>
                  </a:txBody>
                  <a:tcPr>
                    <a:solidFill>
                      <a:schemeClr val="accent1"/>
                    </a:solidFill>
                  </a:tcPr>
                </a:tc>
                <a:tc>
                  <a:txBody>
                    <a:bodyPr/>
                    <a:lstStyle/>
                    <a:p>
                      <a:r>
                        <a:rPr lang="en-US" sz="2400" b="0" dirty="0" smtClean="0">
                          <a:solidFill>
                            <a:schemeClr val="bg1"/>
                          </a:solidFill>
                        </a:rPr>
                        <a:t>SDOT advisory board,</a:t>
                      </a:r>
                      <a:r>
                        <a:rPr lang="en-US" sz="2400" b="0" baseline="0" dirty="0" smtClean="0">
                          <a:solidFill>
                            <a:schemeClr val="bg1"/>
                          </a:solidFill>
                        </a:rPr>
                        <a:t> Planning Commission, and public review and comment on public review draft </a:t>
                      </a:r>
                      <a:endParaRPr lang="en-US" sz="2400" b="0" dirty="0">
                        <a:solidFill>
                          <a:schemeClr val="bg1"/>
                        </a:solidFill>
                      </a:endParaRPr>
                    </a:p>
                  </a:txBody>
                  <a:tcPr>
                    <a:solidFill>
                      <a:schemeClr val="accent1"/>
                    </a:solidFill>
                  </a:tcPr>
                </a:tc>
              </a:tr>
              <a:tr h="716280">
                <a:tc>
                  <a:txBody>
                    <a:bodyPr/>
                    <a:lstStyle/>
                    <a:p>
                      <a:r>
                        <a:rPr lang="en-US" sz="2400" b="0" dirty="0" smtClean="0">
                          <a:solidFill>
                            <a:schemeClr val="bg1"/>
                          </a:solidFill>
                        </a:rPr>
                        <a:t>Early 2016</a:t>
                      </a:r>
                      <a:endParaRPr lang="en-US" sz="2400" b="0" dirty="0">
                        <a:solidFill>
                          <a:schemeClr val="bg1"/>
                        </a:solidFill>
                      </a:endParaRPr>
                    </a:p>
                  </a:txBody>
                  <a:tcPr>
                    <a:solidFill>
                      <a:schemeClr val="accent1"/>
                    </a:solidFill>
                  </a:tcPr>
                </a:tc>
                <a:tc>
                  <a:txBody>
                    <a:bodyPr/>
                    <a:lstStyle/>
                    <a:p>
                      <a:r>
                        <a:rPr lang="en-US" sz="2400" b="0" dirty="0" smtClean="0">
                          <a:solidFill>
                            <a:schemeClr val="bg1"/>
                          </a:solidFill>
                        </a:rPr>
                        <a:t>Release of FEIS and Mayor’s recommended Comp</a:t>
                      </a:r>
                      <a:r>
                        <a:rPr lang="en-US" sz="2400" b="0" baseline="0" dirty="0" smtClean="0">
                          <a:solidFill>
                            <a:schemeClr val="bg1"/>
                          </a:solidFill>
                        </a:rPr>
                        <a:t> Plan</a:t>
                      </a:r>
                      <a:endParaRPr lang="en-US" sz="2400" b="0" dirty="0">
                        <a:solidFill>
                          <a:schemeClr val="bg1"/>
                        </a:solidFill>
                      </a:endParaRPr>
                    </a:p>
                  </a:txBody>
                  <a:tcPr>
                    <a:solidFill>
                      <a:schemeClr val="accent1"/>
                    </a:solidFill>
                  </a:tcPr>
                </a:tc>
              </a:tr>
              <a:tr h="605971">
                <a:tc>
                  <a:txBody>
                    <a:bodyPr/>
                    <a:lstStyle/>
                    <a:p>
                      <a:r>
                        <a:rPr lang="en-US" sz="2400" b="0" dirty="0" smtClean="0">
                          <a:solidFill>
                            <a:schemeClr val="bg1"/>
                          </a:solidFill>
                        </a:rPr>
                        <a:t>Mid</a:t>
                      </a:r>
                      <a:r>
                        <a:rPr lang="en-US" sz="2400" b="0" baseline="0" dirty="0" smtClean="0">
                          <a:solidFill>
                            <a:schemeClr val="bg1"/>
                          </a:solidFill>
                        </a:rPr>
                        <a:t> 2016</a:t>
                      </a:r>
                      <a:endParaRPr lang="en-US" sz="2400" b="0" dirty="0">
                        <a:solidFill>
                          <a:schemeClr val="bg1"/>
                        </a:solidFill>
                      </a:endParaRPr>
                    </a:p>
                  </a:txBody>
                  <a:tcPr>
                    <a:solidFill>
                      <a:schemeClr val="accent1"/>
                    </a:solidFill>
                  </a:tcPr>
                </a:tc>
                <a:tc>
                  <a:txBody>
                    <a:bodyPr/>
                    <a:lstStyle/>
                    <a:p>
                      <a:r>
                        <a:rPr lang="en-US" sz="2400" b="0" dirty="0" smtClean="0">
                          <a:solidFill>
                            <a:schemeClr val="bg1"/>
                          </a:solidFill>
                        </a:rPr>
                        <a:t>City</a:t>
                      </a:r>
                      <a:r>
                        <a:rPr lang="en-US" sz="2400" b="0" baseline="0" dirty="0" smtClean="0">
                          <a:solidFill>
                            <a:schemeClr val="bg1"/>
                          </a:solidFill>
                        </a:rPr>
                        <a:t> Council approval of Plan</a:t>
                      </a:r>
                      <a:endParaRPr lang="en-US" sz="2400" b="0" strike="sngStrike" dirty="0">
                        <a:solidFill>
                          <a:srgbClr val="FF0000"/>
                        </a:solidFill>
                      </a:endParaRPr>
                    </a:p>
                  </a:txBody>
                  <a:tcPr>
                    <a:solidFill>
                      <a:schemeClr val="accent1"/>
                    </a:solidFill>
                  </a:tcPr>
                </a:tc>
              </a:tr>
            </a:tbl>
          </a:graphicData>
        </a:graphic>
      </p:graphicFrame>
    </p:spTree>
    <p:extLst>
      <p:ext uri="{BB962C8B-B14F-4D97-AF65-F5344CB8AC3E}">
        <p14:creationId xmlns:p14="http://schemas.microsoft.com/office/powerpoint/2010/main" val="3187816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609600" y="1143000"/>
            <a:ext cx="7620000" cy="533400"/>
          </a:xfrm>
          <a:solidFill>
            <a:srgbClr val="0065B0"/>
          </a:solidFill>
        </p:spPr>
        <p:txBody>
          <a:bodyPr>
            <a:noAutofit/>
          </a:bodyPr>
          <a:lstStyle/>
          <a:p>
            <a:pPr marL="342900" indent="-342900">
              <a:buFont typeface="Wingdings" panose="05000000000000000000" pitchFamily="2" charset="2"/>
              <a:buChar char="§"/>
            </a:pPr>
            <a:r>
              <a:rPr lang="en-US" sz="2000" dirty="0" smtClean="0">
                <a:solidFill>
                  <a:schemeClr val="bg1"/>
                </a:solidFill>
              </a:rPr>
              <a:t>State Growth Management Act requires us to plan for growth</a:t>
            </a:r>
          </a:p>
        </p:txBody>
      </p:sp>
      <p:sp>
        <p:nvSpPr>
          <p:cNvPr id="4" name="Text Placeholder 3"/>
          <p:cNvSpPr>
            <a:spLocks noGrp="1"/>
          </p:cNvSpPr>
          <p:nvPr>
            <p:ph type="body" sz="quarter" idx="1"/>
          </p:nvPr>
        </p:nvSpPr>
        <p:spPr>
          <a:xfrm>
            <a:off x="609600" y="2057400"/>
            <a:ext cx="3733800" cy="640080"/>
          </a:xfrm>
        </p:spPr>
        <p:txBody>
          <a:bodyPr/>
          <a:lstStyle/>
          <a:p>
            <a:r>
              <a:rPr lang="en-US" dirty="0" smtClean="0"/>
              <a:t>Purpose</a:t>
            </a:r>
            <a:endParaRPr lang="en-US" dirty="0"/>
          </a:p>
        </p:txBody>
      </p:sp>
      <p:sp>
        <p:nvSpPr>
          <p:cNvPr id="6" name="Content Placeholder 5"/>
          <p:cNvSpPr>
            <a:spLocks noGrp="1"/>
          </p:cNvSpPr>
          <p:nvPr>
            <p:ph sz="quarter" idx="12"/>
          </p:nvPr>
        </p:nvSpPr>
        <p:spPr>
          <a:xfrm>
            <a:off x="4876800" y="2971800"/>
            <a:ext cx="4038600" cy="3810000"/>
          </a:xfrm>
        </p:spPr>
        <p:txBody>
          <a:bodyPr>
            <a:normAutofit fontScale="92500" lnSpcReduction="20000"/>
          </a:bodyPr>
          <a:lstStyle/>
          <a:p>
            <a:pPr marL="342900" indent="-342900">
              <a:buFont typeface="Wingdings" panose="05000000000000000000" pitchFamily="2" charset="2"/>
              <a:buChar char="§"/>
            </a:pPr>
            <a:r>
              <a:rPr lang="en-US" sz="2000" dirty="0" smtClean="0"/>
              <a:t>Growth Strategy</a:t>
            </a:r>
          </a:p>
          <a:p>
            <a:pPr marL="342900" indent="-342900">
              <a:buFont typeface="Wingdings" panose="05000000000000000000" pitchFamily="2" charset="2"/>
              <a:buChar char="§"/>
            </a:pPr>
            <a:r>
              <a:rPr lang="en-US" sz="2000" dirty="0" smtClean="0"/>
              <a:t>Land Use</a:t>
            </a:r>
          </a:p>
          <a:p>
            <a:pPr marL="342900" indent="-342900">
              <a:buFont typeface="Wingdings" panose="05000000000000000000" pitchFamily="2" charset="2"/>
              <a:buChar char="§"/>
            </a:pPr>
            <a:r>
              <a:rPr lang="en-US" sz="2000" b="1" dirty="0" smtClean="0"/>
              <a:t>Transportation </a:t>
            </a:r>
          </a:p>
          <a:p>
            <a:pPr marL="342900" indent="-342900">
              <a:buFont typeface="Wingdings" panose="05000000000000000000" pitchFamily="2" charset="2"/>
              <a:buChar char="§"/>
            </a:pPr>
            <a:r>
              <a:rPr lang="en-US" sz="2000" dirty="0" smtClean="0"/>
              <a:t>Housing</a:t>
            </a:r>
          </a:p>
          <a:p>
            <a:pPr marL="342900" indent="-342900">
              <a:buFont typeface="Wingdings" panose="05000000000000000000" pitchFamily="2" charset="2"/>
              <a:buChar char="§"/>
            </a:pPr>
            <a:r>
              <a:rPr lang="en-US" sz="2000" dirty="0" smtClean="0"/>
              <a:t>Capital Facilities</a:t>
            </a:r>
          </a:p>
          <a:p>
            <a:pPr marL="342900" indent="-342900">
              <a:buFont typeface="Wingdings" panose="05000000000000000000" pitchFamily="2" charset="2"/>
              <a:buChar char="§"/>
            </a:pPr>
            <a:r>
              <a:rPr lang="en-US" sz="2000" dirty="0" smtClean="0"/>
              <a:t>Utilities</a:t>
            </a:r>
          </a:p>
          <a:p>
            <a:pPr>
              <a:buFont typeface="Wingdings" panose="05000000000000000000" pitchFamily="2" charset="2"/>
              <a:buChar char="§"/>
            </a:pPr>
            <a:r>
              <a:rPr lang="en-US" sz="2000" dirty="0" smtClean="0"/>
              <a:t>Economic Development</a:t>
            </a:r>
            <a:endParaRPr lang="en-US" sz="2000" dirty="0"/>
          </a:p>
          <a:p>
            <a:pPr>
              <a:buFont typeface="Wingdings" panose="05000000000000000000" pitchFamily="2" charset="2"/>
              <a:buChar char="§"/>
            </a:pPr>
            <a:r>
              <a:rPr lang="en-US" sz="2000" dirty="0" smtClean="0"/>
              <a:t>Environment</a:t>
            </a:r>
          </a:p>
          <a:p>
            <a:pPr>
              <a:buFont typeface="Wingdings" panose="05000000000000000000" pitchFamily="2" charset="2"/>
              <a:buChar char="§"/>
            </a:pPr>
            <a:r>
              <a:rPr lang="en-US" sz="2000" dirty="0" smtClean="0"/>
              <a:t>Parks and Open Space</a:t>
            </a:r>
            <a:endParaRPr lang="en-US" sz="2000" dirty="0"/>
          </a:p>
          <a:p>
            <a:pPr>
              <a:buFont typeface="Wingdings" panose="05000000000000000000" pitchFamily="2" charset="2"/>
              <a:buChar char="§"/>
            </a:pPr>
            <a:r>
              <a:rPr lang="en-US" sz="2000" dirty="0" smtClean="0"/>
              <a:t>Arts and Culture</a:t>
            </a:r>
            <a:endParaRPr lang="en-US" sz="2000" dirty="0"/>
          </a:p>
          <a:p>
            <a:pPr>
              <a:buFont typeface="Wingdings" panose="05000000000000000000" pitchFamily="2" charset="2"/>
              <a:buChar char="§"/>
            </a:pPr>
            <a:r>
              <a:rPr lang="en-US" sz="2000" dirty="0" smtClean="0"/>
              <a:t>Community Well-Being</a:t>
            </a:r>
            <a:endParaRPr lang="en-US" sz="2000" dirty="0"/>
          </a:p>
          <a:p>
            <a:pPr>
              <a:buFont typeface="Wingdings" panose="05000000000000000000" pitchFamily="2" charset="2"/>
              <a:buChar char="§"/>
            </a:pPr>
            <a:r>
              <a:rPr lang="en-US" sz="2000" dirty="0" smtClean="0"/>
              <a:t>Container Port</a:t>
            </a:r>
          </a:p>
          <a:p>
            <a:pPr>
              <a:buFont typeface="Wingdings" panose="05000000000000000000" pitchFamily="2" charset="2"/>
              <a:buChar char="§"/>
            </a:pPr>
            <a:r>
              <a:rPr lang="en-US" sz="2000" dirty="0" smtClean="0"/>
              <a:t>Shoreline Management</a:t>
            </a:r>
            <a:endParaRPr lang="en-US" sz="2000" dirty="0"/>
          </a:p>
          <a:p>
            <a:endParaRPr lang="en-US" sz="2000" dirty="0"/>
          </a:p>
        </p:txBody>
      </p:sp>
      <p:sp>
        <p:nvSpPr>
          <p:cNvPr id="7" name="Text Placeholder 6"/>
          <p:cNvSpPr>
            <a:spLocks noGrp="1"/>
          </p:cNvSpPr>
          <p:nvPr>
            <p:ph type="body" sz="quarter" idx="13"/>
          </p:nvPr>
        </p:nvSpPr>
        <p:spPr>
          <a:xfrm>
            <a:off x="4876800" y="2057400"/>
            <a:ext cx="3352800" cy="640080"/>
          </a:xfrm>
          <a:solidFill>
            <a:srgbClr val="7030A0"/>
          </a:solidFill>
        </p:spPr>
        <p:txBody>
          <a:bodyPr/>
          <a:lstStyle/>
          <a:p>
            <a:r>
              <a:rPr lang="en-US" dirty="0" smtClean="0"/>
              <a:t>Elements</a:t>
            </a:r>
            <a:endParaRPr lang="en-US" dirty="0"/>
          </a:p>
        </p:txBody>
      </p:sp>
      <p:sp>
        <p:nvSpPr>
          <p:cNvPr id="10" name="Title 1"/>
          <p:cNvSpPr>
            <a:spLocks noGrp="1"/>
          </p:cNvSpPr>
          <p:nvPr>
            <p:ph type="title"/>
          </p:nvPr>
        </p:nvSpPr>
        <p:spPr>
          <a:xfrm>
            <a:off x="457200" y="28353"/>
            <a:ext cx="8229600" cy="1143000"/>
          </a:xfrm>
        </p:spPr>
        <p:txBody>
          <a:bodyPr>
            <a:normAutofit/>
          </a:bodyPr>
          <a:lstStyle/>
          <a:p>
            <a:pPr algn="l"/>
            <a:r>
              <a:rPr lang="en-US" sz="3600" dirty="0" smtClean="0">
                <a:solidFill>
                  <a:srgbClr val="0065B0"/>
                </a:solidFill>
                <a:ea typeface="Segoe UI" panose="020B0502040204020203" pitchFamily="34" charset="0"/>
                <a:cs typeface="Segoe UI" panose="020B0502040204020203" pitchFamily="34" charset="0"/>
              </a:rPr>
              <a:t>Comprehensive Plan framework</a:t>
            </a:r>
            <a:endParaRPr lang="en-US" sz="3600" dirty="0">
              <a:solidFill>
                <a:srgbClr val="0065B0"/>
              </a:solidFill>
              <a:ea typeface="Segoe UI" panose="020B0502040204020203" pitchFamily="34" charset="0"/>
              <a:cs typeface="Segoe UI" panose="020B0502040204020203" pitchFamily="34" charset="0"/>
            </a:endParaRPr>
          </a:p>
        </p:txBody>
      </p:sp>
      <p:sp>
        <p:nvSpPr>
          <p:cNvPr id="12" name="Content Placeholder 4"/>
          <p:cNvSpPr>
            <a:spLocks noGrp="1"/>
          </p:cNvSpPr>
          <p:nvPr>
            <p:ph sz="quarter" idx="2"/>
          </p:nvPr>
        </p:nvSpPr>
        <p:spPr>
          <a:xfrm>
            <a:off x="609600" y="2895600"/>
            <a:ext cx="3962400" cy="3429000"/>
          </a:xfrm>
        </p:spPr>
        <p:txBody>
          <a:bodyPr>
            <a:normAutofit fontScale="92500"/>
          </a:bodyPr>
          <a:lstStyle/>
          <a:p>
            <a:pPr marL="342900" indent="-342900">
              <a:buFont typeface="Wingdings" panose="05000000000000000000" pitchFamily="2" charset="2"/>
              <a:buChar char="§"/>
            </a:pPr>
            <a:r>
              <a:rPr lang="en-US" sz="2200" dirty="0" smtClean="0"/>
              <a:t>City vision and core values</a:t>
            </a:r>
          </a:p>
          <a:p>
            <a:pPr marL="342900" indent="-342900">
              <a:buFont typeface="Wingdings" panose="05000000000000000000" pitchFamily="2" charset="2"/>
              <a:buChar char="§"/>
            </a:pPr>
            <a:r>
              <a:rPr lang="en-US" sz="2200" dirty="0" smtClean="0"/>
              <a:t>20-year blueprint to guide future growth and investments</a:t>
            </a:r>
          </a:p>
          <a:p>
            <a:pPr marL="342900" indent="-342900">
              <a:buFont typeface="Wingdings" panose="05000000000000000000" pitchFamily="2" charset="2"/>
              <a:buChar char="§"/>
            </a:pPr>
            <a:r>
              <a:rPr lang="en-US" sz="2200" dirty="0" smtClean="0"/>
              <a:t>High-level goals and policies</a:t>
            </a:r>
          </a:p>
          <a:p>
            <a:pPr marL="342900" indent="-342900">
              <a:buFont typeface="Wingdings" panose="05000000000000000000" pitchFamily="2" charset="2"/>
              <a:buChar char="§"/>
            </a:pPr>
            <a:r>
              <a:rPr lang="en-US" sz="2200" dirty="0" smtClean="0"/>
              <a:t>Growth Forecasts (2015-2035)</a:t>
            </a:r>
          </a:p>
          <a:p>
            <a:pPr lvl="2" indent="-342900">
              <a:buFont typeface="Wingdings" panose="05000000000000000000" pitchFamily="2" charset="2"/>
              <a:buChar char="§"/>
            </a:pPr>
            <a:r>
              <a:rPr lang="en-US" sz="2200" b="1" i="1" dirty="0" smtClean="0"/>
              <a:t>+70,000 HH; 120,000 people</a:t>
            </a:r>
          </a:p>
          <a:p>
            <a:pPr lvl="2" indent="-342900">
              <a:buFont typeface="Wingdings" panose="05000000000000000000" pitchFamily="2" charset="2"/>
              <a:buChar char="§"/>
            </a:pPr>
            <a:r>
              <a:rPr lang="en-US" sz="2200" b="1" i="1" dirty="0" smtClean="0"/>
              <a:t>+115,000 jobs</a:t>
            </a:r>
          </a:p>
        </p:txBody>
      </p:sp>
    </p:spTree>
    <p:extLst>
      <p:ext uri="{BB962C8B-B14F-4D97-AF65-F5344CB8AC3E}">
        <p14:creationId xmlns:p14="http://schemas.microsoft.com/office/powerpoint/2010/main" val="4147800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828800"/>
            <a:ext cx="4724400" cy="5029200"/>
          </a:xfrm>
        </p:spPr>
        <p:txBody>
          <a:bodyPr>
            <a:normAutofit fontScale="62500" lnSpcReduction="20000"/>
          </a:bodyPr>
          <a:lstStyle/>
          <a:p>
            <a:pPr marL="457200" lvl="0" indent="-457200" algn="l">
              <a:buFont typeface="Arial" panose="020B0604020202020204" pitchFamily="34" charset="0"/>
              <a:buChar char="•"/>
            </a:pPr>
            <a:r>
              <a:rPr lang="en-US" dirty="0" smtClean="0">
                <a:solidFill>
                  <a:schemeClr val="tx1"/>
                </a:solidFill>
              </a:rPr>
              <a:t>Comp Plan establishes the City’s growth strategy (urban centers, MICs, urban villages)</a:t>
            </a:r>
          </a:p>
          <a:p>
            <a:pPr marL="457200" indent="-457200" algn="l">
              <a:buFont typeface="Arial" panose="020B0604020202020204" pitchFamily="34" charset="0"/>
              <a:buChar char="•"/>
            </a:pP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Obligates City to provide infrastructure to accommodate growth targets</a:t>
            </a:r>
          </a:p>
          <a:p>
            <a:pPr lvl="0" algn="l"/>
            <a:endParaRPr lang="en-US" dirty="0">
              <a:solidFill>
                <a:schemeClr val="tx1"/>
              </a:solidFill>
            </a:endParaRPr>
          </a:p>
          <a:p>
            <a:pPr marL="457200" lvl="0" indent="-457200" algn="l">
              <a:buFont typeface="Arial" panose="020B0604020202020204" pitchFamily="34" charset="0"/>
              <a:buChar char="•"/>
            </a:pPr>
            <a:r>
              <a:rPr lang="en-US" dirty="0" smtClean="0">
                <a:solidFill>
                  <a:schemeClr val="tx1"/>
                </a:solidFill>
              </a:rPr>
              <a:t>Provides key policy framework for other SDOT and City plans</a:t>
            </a:r>
          </a:p>
          <a:p>
            <a:pPr marL="457200" lvl="0" indent="-457200" algn="l">
              <a:buFont typeface="Arial" panose="020B0604020202020204" pitchFamily="34" charset="0"/>
              <a:buChar char="•"/>
            </a:pPr>
            <a:endParaRPr lang="en-US" dirty="0">
              <a:solidFill>
                <a:schemeClr val="tx1"/>
              </a:solidFill>
            </a:endParaRPr>
          </a:p>
          <a:p>
            <a:pPr marL="457200" lvl="0" indent="-457200" algn="l">
              <a:buFont typeface="Arial" panose="020B0604020202020204" pitchFamily="34" charset="0"/>
              <a:buChar char="•"/>
            </a:pPr>
            <a:r>
              <a:rPr lang="en-US" dirty="0" smtClean="0">
                <a:solidFill>
                  <a:schemeClr val="tx1"/>
                </a:solidFill>
              </a:rPr>
              <a:t>Comp Plan adopted by ordinance, so helps direct implementation activities</a:t>
            </a:r>
          </a:p>
          <a:p>
            <a:pPr marL="914400" lvl="1" indent="-457200" algn="l">
              <a:buFont typeface="Arial" panose="020B0604020202020204" pitchFamily="34" charset="0"/>
              <a:buChar char="•"/>
            </a:pPr>
            <a:r>
              <a:rPr lang="en-US" dirty="0" smtClean="0">
                <a:solidFill>
                  <a:schemeClr val="tx1"/>
                </a:solidFill>
              </a:rPr>
              <a:t>Plan must be certified by PSRC after adoption to be eligible for grant funding</a:t>
            </a:r>
          </a:p>
          <a:p>
            <a:pPr marL="457200" lvl="0" indent="-457200" algn="l">
              <a:buFont typeface="Arial" panose="020B0604020202020204" pitchFamily="34" charset="0"/>
              <a:buChar char="•"/>
            </a:pPr>
            <a:endParaRPr lang="en-US" dirty="0">
              <a:solidFill>
                <a:schemeClr val="tx1"/>
              </a:solidFill>
            </a:endParaRPr>
          </a:p>
        </p:txBody>
      </p:sp>
      <p:pic>
        <p:nvPicPr>
          <p:cNvPr id="4" name="Picture 6" descr="compplanreadersguidepg4map"/>
          <p:cNvPicPr>
            <a:picLocks noChangeAspect="1" noChangeArrowheads="1"/>
          </p:cNvPicPr>
          <p:nvPr/>
        </p:nvPicPr>
        <p:blipFill>
          <a:blip r:embed="rId3" cstate="screen"/>
          <a:srcRect/>
          <a:stretch>
            <a:fillRect/>
          </a:stretch>
        </p:blipFill>
        <p:spPr bwMode="auto">
          <a:xfrm>
            <a:off x="5016795" y="40539"/>
            <a:ext cx="3580161" cy="6829866"/>
          </a:xfrm>
          <a:prstGeom prst="rect">
            <a:avLst/>
          </a:prstGeom>
          <a:noFill/>
          <a:ln w="9525">
            <a:noFill/>
            <a:miter lim="800000"/>
            <a:headEnd/>
            <a:tailEnd/>
          </a:ln>
        </p:spPr>
      </p:pic>
      <p:sp>
        <p:nvSpPr>
          <p:cNvPr id="5" name="Title 1"/>
          <p:cNvSpPr>
            <a:spLocks noGrp="1"/>
          </p:cNvSpPr>
          <p:nvPr>
            <p:ph type="ctrTitle"/>
          </p:nvPr>
        </p:nvSpPr>
        <p:spPr>
          <a:xfrm>
            <a:off x="228600" y="228600"/>
            <a:ext cx="5105399" cy="1470025"/>
          </a:xfrm>
        </p:spPr>
        <p:txBody>
          <a:bodyPr>
            <a:normAutofit/>
          </a:bodyPr>
          <a:lstStyle/>
          <a:p>
            <a:pPr algn="l"/>
            <a:r>
              <a:rPr lang="en-US" sz="3600" dirty="0" smtClean="0">
                <a:solidFill>
                  <a:srgbClr val="0070C0"/>
                </a:solidFill>
              </a:rPr>
              <a:t>Seattle’s Growth Strategy</a:t>
            </a:r>
            <a:endParaRPr lang="en-US" sz="3600" dirty="0">
              <a:solidFill>
                <a:srgbClr val="0070C0"/>
              </a:solidFill>
            </a:endParaRPr>
          </a:p>
        </p:txBody>
      </p:sp>
    </p:spTree>
    <p:extLst>
      <p:ext uri="{BB962C8B-B14F-4D97-AF65-F5344CB8AC3E}">
        <p14:creationId xmlns:p14="http://schemas.microsoft.com/office/powerpoint/2010/main" val="3140630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662" y="0"/>
            <a:ext cx="8229600" cy="1143000"/>
          </a:xfrm>
        </p:spPr>
        <p:txBody>
          <a:bodyPr>
            <a:normAutofit/>
          </a:bodyPr>
          <a:lstStyle/>
          <a:p>
            <a:r>
              <a:rPr lang="en-US" sz="4000" dirty="0" smtClean="0"/>
              <a:t>Planning Framework</a:t>
            </a:r>
            <a:endParaRPr lang="en-US" sz="4000" dirty="0"/>
          </a:p>
        </p:txBody>
      </p:sp>
      <p:grpSp>
        <p:nvGrpSpPr>
          <p:cNvPr id="63" name="Group 62"/>
          <p:cNvGrpSpPr/>
          <p:nvPr/>
        </p:nvGrpSpPr>
        <p:grpSpPr>
          <a:xfrm>
            <a:off x="381000" y="1123709"/>
            <a:ext cx="8570693" cy="5636123"/>
            <a:chOff x="304800" y="1196784"/>
            <a:chExt cx="8570693" cy="5636123"/>
          </a:xfrm>
        </p:grpSpPr>
        <p:sp>
          <p:nvSpPr>
            <p:cNvPr id="6" name="TextBox 5"/>
            <p:cNvSpPr txBox="1"/>
            <p:nvPr/>
          </p:nvSpPr>
          <p:spPr>
            <a:xfrm>
              <a:off x="1789700" y="1196784"/>
              <a:ext cx="5655946" cy="646331"/>
            </a:xfrm>
            <a:prstGeom prst="rect">
              <a:avLst/>
            </a:prstGeom>
            <a:noFill/>
            <a:ln w="19050">
              <a:solidFill>
                <a:srgbClr val="3276C8"/>
              </a:solidFill>
            </a:ln>
            <a:effectLst>
              <a:innerShdw blurRad="114300">
                <a:prstClr val="black"/>
              </a:innerShdw>
            </a:effectLst>
          </p:spPr>
          <p:txBody>
            <a:bodyPr wrap="square" rtlCol="0">
              <a:spAutoFit/>
            </a:bodyPr>
            <a:lstStyle/>
            <a:p>
              <a:pPr algn="ctr"/>
              <a:r>
                <a:rPr lang="en-US" dirty="0" smtClean="0">
                  <a:latin typeface="+mj-lt"/>
                </a:rPr>
                <a:t>Seattle Comprehensive Plan</a:t>
              </a:r>
            </a:p>
            <a:p>
              <a:pPr algn="ctr"/>
              <a:r>
                <a:rPr lang="en-US" dirty="0" smtClean="0">
                  <a:latin typeface="+mj-lt"/>
                </a:rPr>
                <a:t>(20-year plan)</a:t>
              </a:r>
              <a:endParaRPr lang="en-US" dirty="0"/>
            </a:p>
          </p:txBody>
        </p:sp>
        <p:sp>
          <p:nvSpPr>
            <p:cNvPr id="7" name="TextBox 6"/>
            <p:cNvSpPr txBox="1"/>
            <p:nvPr/>
          </p:nvSpPr>
          <p:spPr>
            <a:xfrm>
              <a:off x="304800" y="2743200"/>
              <a:ext cx="2723150" cy="1231106"/>
            </a:xfrm>
            <a:prstGeom prst="rect">
              <a:avLst/>
            </a:prstGeom>
            <a:noFill/>
            <a:ln w="19050">
              <a:solidFill>
                <a:srgbClr val="0070C0"/>
              </a:solidFill>
            </a:ln>
          </p:spPr>
          <p:txBody>
            <a:bodyPr wrap="square" rtlCol="0">
              <a:spAutoFit/>
            </a:bodyPr>
            <a:lstStyle/>
            <a:p>
              <a:pPr algn="ctr"/>
              <a:r>
                <a:rPr lang="en-US" u="sng" dirty="0" smtClean="0">
                  <a:latin typeface="+mj-lt"/>
                </a:rPr>
                <a:t>Citywide Plans</a:t>
              </a:r>
            </a:p>
            <a:p>
              <a:pPr algn="ctr"/>
              <a:endParaRPr lang="en-US" sz="400" dirty="0" smtClean="0">
                <a:latin typeface="+mj-lt"/>
              </a:endParaRPr>
            </a:p>
            <a:p>
              <a:pPr algn="ctr"/>
              <a:endParaRPr lang="en-US" sz="400" dirty="0" smtClean="0">
                <a:latin typeface="+mj-lt"/>
              </a:endParaRPr>
            </a:p>
            <a:p>
              <a:pPr>
                <a:buFont typeface="Arial" pitchFamily="34" charset="0"/>
                <a:buChar char="•"/>
              </a:pPr>
              <a:r>
                <a:rPr lang="en-US" sz="1200" dirty="0" smtClean="0">
                  <a:latin typeface="+mj-lt"/>
                </a:rPr>
                <a:t> Bicycle Master Plan</a:t>
              </a:r>
            </a:p>
            <a:p>
              <a:pPr>
                <a:buFont typeface="Arial" pitchFamily="34" charset="0"/>
                <a:buChar char="•"/>
              </a:pPr>
              <a:r>
                <a:rPr lang="en-US" sz="1200" dirty="0" smtClean="0">
                  <a:latin typeface="+mj-lt"/>
                </a:rPr>
                <a:t> Transit Master Plan</a:t>
              </a:r>
            </a:p>
            <a:p>
              <a:pPr>
                <a:buFont typeface="Arial" pitchFamily="34" charset="0"/>
                <a:buChar char="•"/>
              </a:pPr>
              <a:r>
                <a:rPr lang="en-US" sz="1200" dirty="0" smtClean="0">
                  <a:latin typeface="+mj-lt"/>
                </a:rPr>
                <a:t> Pedestrian Master Plan</a:t>
              </a:r>
            </a:p>
            <a:p>
              <a:pPr>
                <a:buFont typeface="Arial" pitchFamily="34" charset="0"/>
                <a:buChar char="•"/>
              </a:pPr>
              <a:r>
                <a:rPr lang="en-US" sz="1200" dirty="0" smtClean="0">
                  <a:latin typeface="+mj-lt"/>
                </a:rPr>
                <a:t> Freight Master Plan</a:t>
              </a:r>
              <a:endParaRPr lang="en-US" sz="1600" dirty="0">
                <a:latin typeface="+mj-lt"/>
              </a:endParaRPr>
            </a:p>
          </p:txBody>
        </p:sp>
        <p:sp>
          <p:nvSpPr>
            <p:cNvPr id="8" name="TextBox 7"/>
            <p:cNvSpPr txBox="1"/>
            <p:nvPr/>
          </p:nvSpPr>
          <p:spPr>
            <a:xfrm>
              <a:off x="3278570" y="2743200"/>
              <a:ext cx="2678207" cy="1292662"/>
            </a:xfrm>
            <a:prstGeom prst="rect">
              <a:avLst/>
            </a:prstGeom>
            <a:noFill/>
            <a:ln w="19050">
              <a:solidFill>
                <a:srgbClr val="0070C0"/>
              </a:solidFill>
            </a:ln>
          </p:spPr>
          <p:txBody>
            <a:bodyPr wrap="square" rtlCol="0">
              <a:spAutoFit/>
            </a:bodyPr>
            <a:lstStyle/>
            <a:p>
              <a:pPr algn="ctr"/>
              <a:r>
                <a:rPr lang="en-US" u="sng" dirty="0" smtClean="0">
                  <a:latin typeface="+mj-lt"/>
                </a:rPr>
                <a:t>Area Plans</a:t>
              </a:r>
            </a:p>
            <a:p>
              <a:r>
                <a:rPr lang="en-US" sz="800" dirty="0" smtClean="0">
                  <a:latin typeface="+mj-lt"/>
                </a:rPr>
                <a:t> </a:t>
              </a:r>
              <a:r>
                <a:rPr lang="en-US" sz="1200" b="1" i="1" dirty="0" smtClean="0">
                  <a:latin typeface="+mj-lt"/>
                </a:rPr>
                <a:t>Subarea 	Community</a:t>
              </a:r>
            </a:p>
            <a:p>
              <a:r>
                <a:rPr lang="en-US" sz="1200" dirty="0">
                  <a:latin typeface="+mj-lt"/>
                </a:rPr>
                <a:t>-</a:t>
              </a:r>
              <a:r>
                <a:rPr lang="en-US" sz="1200" dirty="0" smtClean="0">
                  <a:latin typeface="+mj-lt"/>
                </a:rPr>
                <a:t>Southeast	-Mt. Baker</a:t>
              </a:r>
            </a:p>
            <a:p>
              <a:r>
                <a:rPr lang="en-US" sz="1200" dirty="0">
                  <a:latin typeface="+mj-lt"/>
                </a:rPr>
                <a:t>-</a:t>
              </a:r>
              <a:r>
                <a:rPr lang="en-US" sz="1200" dirty="0" smtClean="0">
                  <a:latin typeface="+mj-lt"/>
                </a:rPr>
                <a:t>Northgate	-Ballard</a:t>
              </a:r>
            </a:p>
            <a:p>
              <a:r>
                <a:rPr lang="en-US" sz="1200" dirty="0">
                  <a:latin typeface="+mj-lt"/>
                </a:rPr>
                <a:t>-</a:t>
              </a:r>
              <a:r>
                <a:rPr lang="en-US" sz="1200" dirty="0" smtClean="0">
                  <a:latin typeface="+mj-lt"/>
                </a:rPr>
                <a:t>U District	-Uptown</a:t>
              </a:r>
            </a:p>
            <a:p>
              <a:r>
                <a:rPr lang="en-US" sz="1200" dirty="0">
                  <a:latin typeface="+mj-lt"/>
                </a:rPr>
                <a:t>-</a:t>
              </a:r>
              <a:r>
                <a:rPr lang="en-US" sz="1200" dirty="0" smtClean="0">
                  <a:latin typeface="+mj-lt"/>
                </a:rPr>
                <a:t>SLU	-Rainier Beach</a:t>
              </a:r>
              <a:endParaRPr lang="en-US" sz="1200" dirty="0">
                <a:latin typeface="+mj-lt"/>
              </a:endParaRPr>
            </a:p>
          </p:txBody>
        </p:sp>
        <p:sp>
          <p:nvSpPr>
            <p:cNvPr id="9" name="TextBox 8"/>
            <p:cNvSpPr txBox="1">
              <a:spLocks noChangeAspect="1"/>
            </p:cNvSpPr>
            <p:nvPr/>
          </p:nvSpPr>
          <p:spPr>
            <a:xfrm>
              <a:off x="6151867" y="2755075"/>
              <a:ext cx="2723626" cy="1154162"/>
            </a:xfrm>
            <a:prstGeom prst="rect">
              <a:avLst/>
            </a:prstGeom>
            <a:noFill/>
            <a:ln w="19050">
              <a:solidFill>
                <a:srgbClr val="0070C0"/>
              </a:solidFill>
            </a:ln>
          </p:spPr>
          <p:txBody>
            <a:bodyPr wrap="square" rtlCol="0">
              <a:spAutoFit/>
            </a:bodyPr>
            <a:lstStyle/>
            <a:p>
              <a:pPr algn="ctr"/>
              <a:r>
                <a:rPr lang="en-US" sz="1700" u="sng" dirty="0" smtClean="0">
                  <a:latin typeface="+mj-lt"/>
                </a:rPr>
                <a:t>Operational  Plans</a:t>
              </a:r>
            </a:p>
            <a:p>
              <a:pPr>
                <a:buFont typeface="Arial" pitchFamily="34" charset="0"/>
                <a:buChar char="•"/>
              </a:pPr>
              <a:endParaRPr lang="en-US" sz="400" dirty="0" smtClean="0">
                <a:latin typeface="+mj-lt"/>
              </a:endParaRPr>
            </a:p>
            <a:p>
              <a:pPr marL="171450" indent="-171450">
                <a:buFont typeface="Arial" panose="020B0604020202020204" pitchFamily="34" charset="0"/>
                <a:buChar char="•"/>
              </a:pPr>
              <a:r>
                <a:rPr lang="en-US" sz="1200" dirty="0" smtClean="0">
                  <a:latin typeface="+mj-lt"/>
                </a:rPr>
                <a:t>Vision Zero Action Plan</a:t>
              </a:r>
            </a:p>
            <a:p>
              <a:pPr marL="171450" indent="-171450">
                <a:buFont typeface="Arial" panose="020B0604020202020204" pitchFamily="34" charset="0"/>
                <a:buChar char="•"/>
              </a:pPr>
              <a:r>
                <a:rPr lang="en-US" sz="1200" dirty="0" smtClean="0">
                  <a:latin typeface="+mj-lt"/>
                </a:rPr>
                <a:t>ITS Next Generation </a:t>
              </a:r>
            </a:p>
            <a:p>
              <a:pPr>
                <a:buFont typeface="Arial" pitchFamily="34" charset="0"/>
                <a:buChar char="•"/>
              </a:pPr>
              <a:r>
                <a:rPr lang="en-US" sz="1200" dirty="0" smtClean="0">
                  <a:latin typeface="+mj-lt"/>
                </a:rPr>
                <a:t>   Urban Forestry</a:t>
              </a:r>
            </a:p>
            <a:p>
              <a:pPr>
                <a:buFont typeface="Arial" pitchFamily="34" charset="0"/>
                <a:buChar char="•"/>
                <a:tabLst>
                  <a:tab pos="114300" algn="l"/>
                </a:tabLst>
              </a:pPr>
              <a:r>
                <a:rPr lang="en-US" sz="1200" dirty="0" smtClean="0">
                  <a:latin typeface="+mj-lt"/>
                </a:rPr>
                <a:t>   Performance-Based Parking</a:t>
              </a:r>
            </a:p>
          </p:txBody>
        </p:sp>
        <p:sp>
          <p:nvSpPr>
            <p:cNvPr id="11" name="TextBox 10"/>
            <p:cNvSpPr txBox="1"/>
            <p:nvPr/>
          </p:nvSpPr>
          <p:spPr>
            <a:xfrm>
              <a:off x="4800600" y="5140137"/>
              <a:ext cx="3770093" cy="1515800"/>
            </a:xfrm>
            <a:prstGeom prst="rect">
              <a:avLst/>
            </a:prstGeom>
            <a:noFill/>
            <a:ln w="19050">
              <a:solidFill>
                <a:srgbClr val="0070C0"/>
              </a:solidFill>
            </a:ln>
          </p:spPr>
          <p:txBody>
            <a:bodyPr wrap="square" numCol="2" rtlCol="0">
              <a:spAutoFit/>
            </a:bodyPr>
            <a:lstStyle/>
            <a:p>
              <a:pPr algn="ctr"/>
              <a:r>
                <a:rPr lang="en-US" dirty="0" smtClean="0">
                  <a:latin typeface="+mj-lt"/>
                </a:rPr>
                <a:t>             </a:t>
              </a:r>
              <a:r>
                <a:rPr lang="en-US" u="sng" dirty="0" smtClean="0">
                  <a:latin typeface="+mj-lt"/>
                </a:rPr>
                <a:t>Programs</a:t>
              </a:r>
            </a:p>
            <a:p>
              <a:pPr algn="ctr"/>
              <a:endParaRPr lang="en-US" sz="400" b="1" dirty="0" smtClean="0">
                <a:latin typeface="+mj-lt"/>
              </a:endParaRPr>
            </a:p>
            <a:p>
              <a:r>
                <a:rPr lang="en-US" sz="1050" b="1" i="1" dirty="0" smtClean="0">
                  <a:latin typeface="+mj-lt"/>
                </a:rPr>
                <a:t>Examples:</a:t>
              </a:r>
            </a:p>
            <a:p>
              <a:pPr>
                <a:buFont typeface="Arial" pitchFamily="34" charset="0"/>
                <a:buChar char="•"/>
              </a:pPr>
              <a:r>
                <a:rPr lang="en-US" sz="1200" dirty="0" smtClean="0">
                  <a:latin typeface="+mj-lt"/>
                </a:rPr>
                <a:t> </a:t>
              </a:r>
              <a:r>
                <a:rPr lang="en-US" sz="1200" dirty="0"/>
                <a:t>Safe Routes to School</a:t>
              </a:r>
            </a:p>
            <a:p>
              <a:pPr>
                <a:buFont typeface="Arial" pitchFamily="34" charset="0"/>
                <a:buChar char="•"/>
              </a:pPr>
              <a:r>
                <a:rPr lang="en-US" sz="1200" dirty="0"/>
                <a:t> Pavement Management </a:t>
              </a:r>
            </a:p>
            <a:p>
              <a:pPr>
                <a:buFont typeface="Arial" pitchFamily="34" charset="0"/>
                <a:buChar char="•"/>
              </a:pPr>
              <a:r>
                <a:rPr lang="en-US" sz="1200" dirty="0"/>
                <a:t> Complete Streets </a:t>
              </a:r>
            </a:p>
            <a:p>
              <a:pPr>
                <a:buFont typeface="Arial" pitchFamily="34" charset="0"/>
                <a:buChar char="•"/>
              </a:pPr>
              <a:r>
                <a:rPr lang="en-US" sz="1200" dirty="0"/>
                <a:t> Travel </a:t>
              </a:r>
              <a:r>
                <a:rPr lang="en-US" sz="1200" dirty="0" smtClean="0"/>
                <a:t>Options</a:t>
              </a:r>
            </a:p>
            <a:p>
              <a:pPr>
                <a:buFont typeface="Arial" pitchFamily="34" charset="0"/>
                <a:buChar char="•"/>
              </a:pPr>
              <a:endParaRPr lang="en-US" sz="1200" dirty="0"/>
            </a:p>
            <a:p>
              <a:endParaRPr lang="en-US" sz="1200" dirty="0"/>
            </a:p>
            <a:p>
              <a:endParaRPr lang="en-US" sz="1200" dirty="0"/>
            </a:p>
            <a:p>
              <a:pPr>
                <a:buFont typeface="Arial" pitchFamily="34" charset="0"/>
                <a:buChar char="•"/>
              </a:pPr>
              <a:r>
                <a:rPr lang="en-US" sz="1200" dirty="0"/>
                <a:t> Parking Management</a:t>
              </a:r>
            </a:p>
            <a:p>
              <a:pPr>
                <a:buFont typeface="Arial" pitchFamily="34" charset="0"/>
                <a:buChar char="•"/>
              </a:pPr>
              <a:r>
                <a:rPr lang="en-US" sz="1200" dirty="0"/>
                <a:t> Traffic Calming</a:t>
              </a:r>
            </a:p>
            <a:p>
              <a:pPr>
                <a:buFont typeface="Arial" pitchFamily="34" charset="0"/>
                <a:buChar char="•"/>
              </a:pPr>
              <a:r>
                <a:rPr lang="en-US" sz="1200" dirty="0"/>
                <a:t> Asset Management</a:t>
              </a:r>
            </a:p>
            <a:p>
              <a:pPr>
                <a:buFont typeface="Arial" pitchFamily="34" charset="0"/>
                <a:buChar char="•"/>
              </a:pPr>
              <a:r>
                <a:rPr lang="en-US" sz="1200" dirty="0"/>
                <a:t> Public Space Management</a:t>
              </a:r>
            </a:p>
            <a:p>
              <a:pPr>
                <a:buFont typeface="Arial" pitchFamily="34" charset="0"/>
                <a:buChar char="•"/>
              </a:pPr>
              <a:endParaRPr lang="en-US" sz="800" dirty="0">
                <a:latin typeface="+mj-lt"/>
              </a:endParaRPr>
            </a:p>
          </p:txBody>
        </p:sp>
        <p:sp>
          <p:nvSpPr>
            <p:cNvPr id="27" name="TextBox 26"/>
            <p:cNvSpPr txBox="1"/>
            <p:nvPr/>
          </p:nvSpPr>
          <p:spPr>
            <a:xfrm>
              <a:off x="5620183" y="1981200"/>
              <a:ext cx="2133600" cy="381000"/>
            </a:xfrm>
            <a:prstGeom prst="rect">
              <a:avLst/>
            </a:prstGeom>
            <a:solidFill>
              <a:schemeClr val="bg1">
                <a:alpha val="36863"/>
              </a:schemeClr>
            </a:solidFill>
            <a:ln w="19050">
              <a:solidFill>
                <a:srgbClr val="0070C0"/>
              </a:solidFill>
            </a:ln>
          </p:spPr>
          <p:txBody>
            <a:bodyPr wrap="square" rtlCol="0" anchor="ctr" anchorCtr="1">
              <a:noAutofit/>
            </a:bodyPr>
            <a:lstStyle/>
            <a:p>
              <a:pPr algn="ctr"/>
              <a:r>
                <a:rPr lang="en-US" sz="1750" dirty="0" smtClean="0">
                  <a:latin typeface="+mj-lt"/>
                </a:rPr>
                <a:t>Climate Action Plan</a:t>
              </a:r>
              <a:endParaRPr lang="en-US" sz="1750" dirty="0"/>
            </a:p>
          </p:txBody>
        </p:sp>
        <p:sp>
          <p:nvSpPr>
            <p:cNvPr id="28" name="TextBox 27"/>
            <p:cNvSpPr txBox="1"/>
            <p:nvPr/>
          </p:nvSpPr>
          <p:spPr>
            <a:xfrm>
              <a:off x="2799350" y="4343491"/>
              <a:ext cx="3636646" cy="536448"/>
            </a:xfrm>
            <a:prstGeom prst="rect">
              <a:avLst/>
            </a:prstGeom>
            <a:solidFill>
              <a:schemeClr val="bg1">
                <a:alpha val="36863"/>
              </a:schemeClr>
            </a:solidFill>
            <a:ln w="19050">
              <a:solidFill>
                <a:srgbClr val="0070C0"/>
              </a:solidFill>
            </a:ln>
          </p:spPr>
          <p:txBody>
            <a:bodyPr wrap="square" rtlCol="0" anchor="ctr" anchorCtr="1">
              <a:noAutofit/>
            </a:bodyPr>
            <a:lstStyle/>
            <a:p>
              <a:pPr algn="ctr"/>
              <a:r>
                <a:rPr lang="en-US" sz="1750" dirty="0" smtClean="0">
                  <a:latin typeface="+mj-lt"/>
                </a:rPr>
                <a:t>Move Seattle</a:t>
              </a:r>
            </a:p>
            <a:p>
              <a:pPr algn="ctr"/>
              <a:r>
                <a:rPr lang="en-US" sz="1750" dirty="0" smtClean="0">
                  <a:latin typeface="+mj-lt"/>
                </a:rPr>
                <a:t>(10-year strategic plan)</a:t>
              </a:r>
              <a:endParaRPr lang="en-US" sz="1750" dirty="0"/>
            </a:p>
          </p:txBody>
        </p:sp>
        <p:sp>
          <p:nvSpPr>
            <p:cNvPr id="36" name="TextBox 35"/>
            <p:cNvSpPr txBox="1"/>
            <p:nvPr/>
          </p:nvSpPr>
          <p:spPr>
            <a:xfrm>
              <a:off x="609600" y="5140136"/>
              <a:ext cx="3770093" cy="1692771"/>
            </a:xfrm>
            <a:prstGeom prst="rect">
              <a:avLst/>
            </a:prstGeom>
            <a:noFill/>
            <a:ln w="19050">
              <a:solidFill>
                <a:srgbClr val="0070C0"/>
              </a:solidFill>
            </a:ln>
          </p:spPr>
          <p:txBody>
            <a:bodyPr wrap="square" numCol="2" rtlCol="0">
              <a:spAutoFit/>
            </a:bodyPr>
            <a:lstStyle/>
            <a:p>
              <a:pPr algn="ctr"/>
              <a:r>
                <a:rPr lang="en-US" dirty="0" smtClean="0">
                  <a:latin typeface="+mj-lt"/>
                </a:rPr>
                <a:t>            </a:t>
              </a:r>
              <a:r>
                <a:rPr lang="en-US" u="sng" dirty="0" smtClean="0">
                  <a:latin typeface="+mj-lt"/>
                </a:rPr>
                <a:t>Projects</a:t>
              </a:r>
            </a:p>
            <a:p>
              <a:pPr algn="ctr"/>
              <a:endParaRPr lang="en-US" sz="400" b="1" dirty="0" smtClean="0">
                <a:latin typeface="+mj-lt"/>
              </a:endParaRPr>
            </a:p>
            <a:p>
              <a:r>
                <a:rPr lang="en-US" sz="1050" b="1" i="1" dirty="0" smtClean="0">
                  <a:latin typeface="+mj-lt"/>
                </a:rPr>
                <a:t>Examples:</a:t>
              </a:r>
            </a:p>
            <a:p>
              <a:pPr>
                <a:buFont typeface="Arial" pitchFamily="34" charset="0"/>
                <a:buChar char="•"/>
              </a:pPr>
              <a:r>
                <a:rPr lang="en-US" sz="1200" dirty="0"/>
                <a:t> Seawall Replacement</a:t>
              </a:r>
            </a:p>
            <a:p>
              <a:pPr>
                <a:buFont typeface="Arial" pitchFamily="34" charset="0"/>
                <a:buChar char="•"/>
              </a:pPr>
              <a:r>
                <a:rPr lang="en-US" sz="1200" dirty="0"/>
                <a:t> </a:t>
              </a:r>
              <a:r>
                <a:rPr lang="en-US" sz="1200" dirty="0" err="1"/>
                <a:t>NGate</a:t>
              </a:r>
              <a:r>
                <a:rPr lang="en-US" sz="1200" dirty="0"/>
                <a:t> </a:t>
              </a:r>
              <a:r>
                <a:rPr lang="en-US" sz="1200" dirty="0" err="1"/>
                <a:t>ped</a:t>
              </a:r>
              <a:r>
                <a:rPr lang="en-US" sz="1200" dirty="0"/>
                <a:t>/bike bridge</a:t>
              </a:r>
            </a:p>
            <a:p>
              <a:pPr>
                <a:buFont typeface="Arial" pitchFamily="34" charset="0"/>
                <a:buChar char="•"/>
              </a:pPr>
              <a:r>
                <a:rPr lang="en-US" sz="1200" dirty="0"/>
                <a:t> Center City </a:t>
              </a:r>
              <a:r>
                <a:rPr lang="en-US" sz="1200" dirty="0" smtClean="0"/>
                <a:t>Connector</a:t>
              </a:r>
            </a:p>
            <a:p>
              <a:pPr>
                <a:buFont typeface="Arial" pitchFamily="34" charset="0"/>
                <a:buChar char="•"/>
              </a:pPr>
              <a:endParaRPr lang="en-US" sz="1200" dirty="0" smtClean="0"/>
            </a:p>
            <a:p>
              <a:endParaRPr lang="en-US" sz="1200" dirty="0" smtClean="0"/>
            </a:p>
            <a:p>
              <a:endParaRPr lang="en-US" sz="1200" dirty="0"/>
            </a:p>
            <a:p>
              <a:endParaRPr lang="en-US" sz="1200" dirty="0"/>
            </a:p>
            <a:p>
              <a:endParaRPr lang="en-US" sz="1200" dirty="0"/>
            </a:p>
            <a:p>
              <a:pPr>
                <a:buFont typeface="Arial" pitchFamily="34" charset="0"/>
                <a:buChar char="•"/>
              </a:pPr>
              <a:r>
                <a:rPr lang="en-US" sz="1200" dirty="0"/>
                <a:t> </a:t>
              </a:r>
              <a:r>
                <a:rPr lang="en-US" sz="1200" dirty="0" smtClean="0"/>
                <a:t>23</a:t>
              </a:r>
              <a:r>
                <a:rPr lang="en-US" sz="1200" baseline="30000" dirty="0" smtClean="0"/>
                <a:t>rd</a:t>
              </a:r>
              <a:r>
                <a:rPr lang="en-US" sz="1200" dirty="0" smtClean="0"/>
                <a:t> </a:t>
              </a:r>
              <a:r>
                <a:rPr lang="en-US" sz="1200" dirty="0"/>
                <a:t>Avenue</a:t>
              </a:r>
            </a:p>
            <a:p>
              <a:pPr>
                <a:buFont typeface="Arial" pitchFamily="34" charset="0"/>
                <a:buChar char="•"/>
              </a:pPr>
              <a:r>
                <a:rPr lang="en-US" sz="1200" dirty="0"/>
                <a:t> E Marginal Way</a:t>
              </a:r>
            </a:p>
            <a:p>
              <a:pPr>
                <a:buFont typeface="Arial" pitchFamily="34" charset="0"/>
                <a:buChar char="•"/>
              </a:pPr>
              <a:r>
                <a:rPr lang="en-US" sz="1200" dirty="0" smtClean="0"/>
                <a:t> Third </a:t>
              </a:r>
              <a:r>
                <a:rPr lang="en-US" sz="1200" dirty="0"/>
                <a:t>Avenue</a:t>
              </a:r>
            </a:p>
            <a:p>
              <a:pPr>
                <a:buFont typeface="Arial" pitchFamily="34" charset="0"/>
                <a:buChar char="•"/>
              </a:pPr>
              <a:r>
                <a:rPr lang="en-US" sz="1200" dirty="0"/>
                <a:t> Center City bike network</a:t>
              </a:r>
            </a:p>
            <a:p>
              <a:pPr>
                <a:buFont typeface="Arial" pitchFamily="34" charset="0"/>
                <a:buChar char="•"/>
              </a:pPr>
              <a:r>
                <a:rPr lang="en-US" sz="1200" dirty="0"/>
                <a:t>  Market/45</a:t>
              </a:r>
              <a:r>
                <a:rPr lang="en-US" sz="1200" baseline="30000" dirty="0"/>
                <a:t>th</a:t>
              </a:r>
              <a:r>
                <a:rPr lang="en-US" sz="1200" dirty="0"/>
                <a:t> </a:t>
              </a:r>
              <a:r>
                <a:rPr lang="en-US" sz="1200" dirty="0" smtClean="0"/>
                <a:t>Corridor</a:t>
              </a:r>
              <a:endParaRPr lang="en-US" sz="800" dirty="0">
                <a:latin typeface="+mj-lt"/>
              </a:endParaRPr>
            </a:p>
          </p:txBody>
        </p:sp>
        <p:cxnSp>
          <p:nvCxnSpPr>
            <p:cNvPr id="38" name="Straight Arrow Connector 37"/>
            <p:cNvCxnSpPr>
              <a:stCxn id="6" idx="2"/>
              <a:endCxn id="8" idx="0"/>
            </p:cNvCxnSpPr>
            <p:nvPr/>
          </p:nvCxnSpPr>
          <p:spPr>
            <a:xfrm>
              <a:off x="4617673" y="1843115"/>
              <a:ext cx="1" cy="900085"/>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41" name="Straight Connector 40"/>
            <p:cNvCxnSpPr>
              <a:stCxn id="27" idx="1"/>
            </p:cNvCxnSpPr>
            <p:nvPr/>
          </p:nvCxnSpPr>
          <p:spPr>
            <a:xfrm flipH="1">
              <a:off x="4617674" y="2171700"/>
              <a:ext cx="100250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Elbow Connector 46"/>
            <p:cNvCxnSpPr>
              <a:stCxn id="7" idx="0"/>
              <a:endCxn id="9" idx="0"/>
            </p:cNvCxnSpPr>
            <p:nvPr/>
          </p:nvCxnSpPr>
          <p:spPr>
            <a:xfrm rot="16200000" flipH="1">
              <a:off x="4584089" y="-174515"/>
              <a:ext cx="11875" cy="5847305"/>
            </a:xfrm>
            <a:prstGeom prst="bentConnector3">
              <a:avLst>
                <a:gd name="adj1" fmla="val -1925053"/>
              </a:avLst>
            </a:prstGeom>
            <a:ln w="12700">
              <a:headEnd type="arrow"/>
              <a:tailEnd type="arrow"/>
            </a:ln>
          </p:spPr>
          <p:style>
            <a:lnRef idx="1">
              <a:schemeClr val="dk1"/>
            </a:lnRef>
            <a:fillRef idx="0">
              <a:schemeClr val="dk1"/>
            </a:fillRef>
            <a:effectRef idx="0">
              <a:schemeClr val="dk1"/>
            </a:effectRef>
            <a:fontRef idx="minor">
              <a:schemeClr val="tx1"/>
            </a:fontRef>
          </p:style>
        </p:cxnSp>
        <p:cxnSp>
          <p:nvCxnSpPr>
            <p:cNvPr id="57" name="Straight Connector 56"/>
            <p:cNvCxnSpPr>
              <a:stCxn id="8" idx="2"/>
              <a:endCxn id="28" idx="0"/>
            </p:cNvCxnSpPr>
            <p:nvPr/>
          </p:nvCxnSpPr>
          <p:spPr>
            <a:xfrm flipH="1">
              <a:off x="4617673" y="4035862"/>
              <a:ext cx="1" cy="307629"/>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Arrow Connector 58"/>
            <p:cNvCxnSpPr/>
            <p:nvPr/>
          </p:nvCxnSpPr>
          <p:spPr>
            <a:xfrm>
              <a:off x="4191000" y="4879938"/>
              <a:ext cx="0" cy="260198"/>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a:xfrm>
              <a:off x="5181600" y="4878588"/>
              <a:ext cx="0" cy="260198"/>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62" name="Elbow Connector 61"/>
            <p:cNvCxnSpPr>
              <a:stCxn id="7" idx="2"/>
              <a:endCxn id="9" idx="2"/>
            </p:cNvCxnSpPr>
            <p:nvPr/>
          </p:nvCxnSpPr>
          <p:spPr>
            <a:xfrm rot="5400000" flipH="1" flipV="1">
              <a:off x="4557492" y="1018119"/>
              <a:ext cx="65069" cy="5847305"/>
            </a:xfrm>
            <a:prstGeom prst="bentConnector3">
              <a:avLst>
                <a:gd name="adj1" fmla="val -351319"/>
              </a:avLst>
            </a:prstGeom>
            <a:ln w="1270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980007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371600"/>
            <a:ext cx="8229600" cy="5486400"/>
          </a:xfrm>
        </p:spPr>
        <p:txBody>
          <a:bodyPr>
            <a:normAutofit fontScale="77500" lnSpcReduction="20000"/>
          </a:bodyPr>
          <a:lstStyle/>
          <a:p>
            <a:r>
              <a:rPr lang="en-US" dirty="0" smtClean="0"/>
              <a:t>Released </a:t>
            </a:r>
            <a:r>
              <a:rPr lang="en-US" dirty="0"/>
              <a:t>in July:  </a:t>
            </a:r>
            <a:r>
              <a:rPr lang="en-US" dirty="0">
                <a:hlinkClick r:id="rId2"/>
              </a:rPr>
              <a:t>http://</a:t>
            </a:r>
            <a:r>
              <a:rPr lang="en-US" dirty="0" smtClean="0">
                <a:hlinkClick r:id="rId2"/>
              </a:rPr>
              <a:t>www.seattle.gov/dpd/cityplanning/completeprojectslist/comprehensiveplan/documents/default.htm</a:t>
            </a:r>
            <a:r>
              <a:rPr lang="en-US" dirty="0" smtClean="0"/>
              <a:t> </a:t>
            </a:r>
          </a:p>
          <a:p>
            <a:endParaRPr lang="en-US" dirty="0"/>
          </a:p>
          <a:p>
            <a:r>
              <a:rPr lang="en-US" dirty="0" smtClean="0"/>
              <a:t>Outline of Transportation Element</a:t>
            </a:r>
          </a:p>
          <a:p>
            <a:pPr lvl="1"/>
            <a:r>
              <a:rPr lang="en-US" dirty="0" smtClean="0"/>
              <a:t>Integrating Land Use and Transportation </a:t>
            </a:r>
          </a:p>
          <a:p>
            <a:pPr lvl="1"/>
            <a:r>
              <a:rPr lang="en-US" dirty="0" smtClean="0"/>
              <a:t>Make the Best Use of the Streets We Have</a:t>
            </a:r>
          </a:p>
          <a:p>
            <a:pPr lvl="1"/>
            <a:r>
              <a:rPr lang="en-US" dirty="0" smtClean="0"/>
              <a:t>Transportation Options </a:t>
            </a:r>
          </a:p>
          <a:p>
            <a:pPr lvl="1"/>
            <a:r>
              <a:rPr lang="en-US" dirty="0" smtClean="0"/>
              <a:t>Environment</a:t>
            </a:r>
          </a:p>
          <a:p>
            <a:pPr lvl="1"/>
            <a:r>
              <a:rPr lang="en-US" dirty="0" smtClean="0"/>
              <a:t>Support a Vibrant Economy</a:t>
            </a:r>
          </a:p>
          <a:p>
            <a:pPr lvl="1"/>
            <a:r>
              <a:rPr lang="en-US" dirty="0" smtClean="0"/>
              <a:t>Safety</a:t>
            </a:r>
          </a:p>
          <a:p>
            <a:pPr lvl="1"/>
            <a:r>
              <a:rPr lang="en-US" dirty="0" smtClean="0"/>
              <a:t>Connecting to the Region</a:t>
            </a:r>
          </a:p>
          <a:p>
            <a:pPr lvl="1"/>
            <a:r>
              <a:rPr lang="en-US" dirty="0" smtClean="0"/>
              <a:t>Operations and Maintenance</a:t>
            </a:r>
          </a:p>
          <a:p>
            <a:pPr lvl="1"/>
            <a:r>
              <a:rPr lang="en-US" dirty="0" smtClean="0"/>
              <a:t>Measuring Level of Service</a:t>
            </a:r>
          </a:p>
          <a:p>
            <a:pPr lvl="1"/>
            <a:r>
              <a:rPr lang="en-US" dirty="0" smtClean="0"/>
              <a:t>Funding</a:t>
            </a:r>
          </a:p>
          <a:p>
            <a:pPr marL="457200" indent="-457200">
              <a:buFont typeface="Wingdings" panose="05000000000000000000" pitchFamily="2" charset="2"/>
              <a:buChar char="§"/>
            </a:pPr>
            <a:endParaRPr lang="en-US" dirty="0" smtClean="0"/>
          </a:p>
          <a:p>
            <a:pPr marL="457200" indent="-457200">
              <a:buFont typeface="Wingdings" panose="05000000000000000000" pitchFamily="2" charset="2"/>
              <a:buChar char="§"/>
            </a:pPr>
            <a:endParaRPr lang="en-US" dirty="0" smtClean="0"/>
          </a:p>
          <a:p>
            <a:pPr marL="457200" indent="-457200">
              <a:buFont typeface="Wingdings" panose="05000000000000000000" pitchFamily="2" charset="2"/>
              <a:buChar char="§"/>
            </a:pPr>
            <a:endParaRPr lang="en-US" dirty="0"/>
          </a:p>
        </p:txBody>
      </p:sp>
      <p:sp>
        <p:nvSpPr>
          <p:cNvPr id="3" name="Title 2"/>
          <p:cNvSpPr>
            <a:spLocks noGrp="1"/>
          </p:cNvSpPr>
          <p:nvPr>
            <p:ph type="title"/>
          </p:nvPr>
        </p:nvSpPr>
        <p:spPr>
          <a:xfrm>
            <a:off x="457200" y="152400"/>
            <a:ext cx="8229600" cy="1143000"/>
          </a:xfrm>
        </p:spPr>
        <p:txBody>
          <a:bodyPr>
            <a:normAutofit fontScale="90000"/>
          </a:bodyPr>
          <a:lstStyle/>
          <a:p>
            <a:r>
              <a:rPr lang="en-US" sz="3600" dirty="0" smtClean="0"/>
              <a:t>Public Review </a:t>
            </a:r>
            <a:r>
              <a:rPr lang="en-US" sz="3600" dirty="0"/>
              <a:t>D</a:t>
            </a:r>
            <a:r>
              <a:rPr lang="en-US" sz="3600" dirty="0" smtClean="0"/>
              <a:t>raft of Comprehensive Plan</a:t>
            </a:r>
            <a:endParaRPr lang="en-US" sz="3600" dirty="0"/>
          </a:p>
        </p:txBody>
      </p:sp>
    </p:spTree>
    <p:extLst>
      <p:ext uri="{BB962C8B-B14F-4D97-AF65-F5344CB8AC3E}">
        <p14:creationId xmlns:p14="http://schemas.microsoft.com/office/powerpoint/2010/main" val="1095427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066800"/>
            <a:ext cx="8229600" cy="5638800"/>
          </a:xfrm>
        </p:spPr>
        <p:txBody>
          <a:bodyPr>
            <a:normAutofit fontScale="55000" lnSpcReduction="20000"/>
          </a:bodyPr>
          <a:lstStyle/>
          <a:p>
            <a:r>
              <a:rPr lang="en-US" dirty="0" smtClean="0"/>
              <a:t>T1.6  Improve connections to urban centers and villages from all Seattle neighborhoods, particularly by providing a variety of affordable travel options (bicycle, transit, and pedestrian facilities)</a:t>
            </a:r>
          </a:p>
          <a:p>
            <a:endParaRPr lang="en-US" dirty="0"/>
          </a:p>
          <a:p>
            <a:r>
              <a:rPr lang="en-US" dirty="0" smtClean="0"/>
              <a:t>T2.1  Designate space in the public right-of-way to accommodate multiple travel modes.</a:t>
            </a:r>
          </a:p>
          <a:p>
            <a:endParaRPr lang="en-US" dirty="0" smtClean="0"/>
          </a:p>
          <a:p>
            <a:r>
              <a:rPr lang="en-US" dirty="0" smtClean="0"/>
              <a:t>T3.1  Develop and maintain high-quality, affordable and connected bicycle, pedestrian, and transit facilities.</a:t>
            </a:r>
          </a:p>
          <a:p>
            <a:endParaRPr lang="en-US" dirty="0" smtClean="0"/>
          </a:p>
          <a:p>
            <a:r>
              <a:rPr lang="en-US" dirty="0" smtClean="0"/>
              <a:t>T3.9  Develop and maintain pedestrian and bicycle facilities that enhance the predictability and safety of all users.</a:t>
            </a:r>
          </a:p>
          <a:p>
            <a:endParaRPr lang="en-US" dirty="0" smtClean="0"/>
          </a:p>
          <a:p>
            <a:r>
              <a:rPr lang="en-US" dirty="0" smtClean="0"/>
              <a:t>T3.10  Prioritize bicycle and pedestrian investments on the basis of increasing use, safety, connectivity, equity, health, livability, and opportunities to leverage funding.</a:t>
            </a:r>
          </a:p>
          <a:p>
            <a:endParaRPr lang="en-US" dirty="0" smtClean="0"/>
          </a:p>
          <a:p>
            <a:r>
              <a:rPr lang="en-US" dirty="0" smtClean="0"/>
              <a:t>TG6  Provide and maintain a safe transportation system that protects all travelers, particularly the most vulnerable users.</a:t>
            </a:r>
          </a:p>
          <a:p>
            <a:pPr marL="0" indent="0">
              <a:buNone/>
            </a:pPr>
            <a:endParaRPr lang="en-US" dirty="0" smtClean="0"/>
          </a:p>
          <a:p>
            <a:r>
              <a:rPr lang="en-US" dirty="0" smtClean="0"/>
              <a:t>T6.3  Invest in education measures that increase mutual awareness among motorists, pedestrians, and bicyclists.  </a:t>
            </a:r>
          </a:p>
          <a:p>
            <a:pPr marL="457200" indent="-457200">
              <a:buFont typeface="Wingdings" panose="05000000000000000000" pitchFamily="2" charset="2"/>
              <a:buChar char="§"/>
            </a:pPr>
            <a:endParaRPr lang="en-US" dirty="0" smtClean="0"/>
          </a:p>
          <a:p>
            <a:pPr marL="457200" indent="-457200">
              <a:buFont typeface="Wingdings" panose="05000000000000000000" pitchFamily="2" charset="2"/>
              <a:buChar char="§"/>
            </a:pPr>
            <a:endParaRPr lang="en-US" dirty="0" smtClean="0"/>
          </a:p>
          <a:p>
            <a:pPr marL="457200" indent="-457200">
              <a:buFont typeface="Wingdings" panose="05000000000000000000" pitchFamily="2" charset="2"/>
              <a:buChar char="§"/>
            </a:pPr>
            <a:endParaRPr lang="en-US" dirty="0"/>
          </a:p>
        </p:txBody>
      </p:sp>
      <p:sp>
        <p:nvSpPr>
          <p:cNvPr id="3" name="Title 2"/>
          <p:cNvSpPr>
            <a:spLocks noGrp="1"/>
          </p:cNvSpPr>
          <p:nvPr>
            <p:ph type="title"/>
          </p:nvPr>
        </p:nvSpPr>
        <p:spPr>
          <a:xfrm>
            <a:off x="457200" y="21771"/>
            <a:ext cx="8229600" cy="1143000"/>
          </a:xfrm>
        </p:spPr>
        <p:txBody>
          <a:bodyPr>
            <a:normAutofit/>
          </a:bodyPr>
          <a:lstStyle/>
          <a:p>
            <a:r>
              <a:rPr lang="en-US" sz="2800" dirty="0" smtClean="0"/>
              <a:t>Example of Goals/Policies Relating to Bicycles</a:t>
            </a:r>
            <a:endParaRPr lang="en-US" sz="2800" dirty="0"/>
          </a:p>
        </p:txBody>
      </p:sp>
    </p:spTree>
    <p:extLst>
      <p:ext uri="{BB962C8B-B14F-4D97-AF65-F5344CB8AC3E}">
        <p14:creationId xmlns:p14="http://schemas.microsoft.com/office/powerpoint/2010/main" val="3630738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r>
              <a:rPr lang="en-US" dirty="0" smtClean="0"/>
              <a:t>Make the Best Use </a:t>
            </a:r>
            <a:br>
              <a:rPr lang="en-US" dirty="0" smtClean="0"/>
            </a:br>
            <a:r>
              <a:rPr lang="en-US" dirty="0" smtClean="0"/>
              <a:t>of the Streets We Have</a:t>
            </a:r>
            <a:endParaRPr lang="en-US" dirty="0"/>
          </a:p>
        </p:txBody>
      </p:sp>
      <p:sp>
        <p:nvSpPr>
          <p:cNvPr id="3" name="Content Placeholder 2"/>
          <p:cNvSpPr>
            <a:spLocks noGrp="1"/>
          </p:cNvSpPr>
          <p:nvPr>
            <p:ph sz="half" idx="1"/>
          </p:nvPr>
        </p:nvSpPr>
        <p:spPr>
          <a:xfrm>
            <a:off x="457200" y="1600200"/>
            <a:ext cx="4038600" cy="4525963"/>
          </a:xfrm>
        </p:spPr>
        <p:txBody>
          <a:bodyPr>
            <a:normAutofit lnSpcReduction="10000"/>
          </a:bodyPr>
          <a:lstStyle/>
          <a:p>
            <a:r>
              <a:rPr lang="en-US" dirty="0" smtClean="0"/>
              <a:t>Identifies policies and a framework for ROW allocation decisions</a:t>
            </a:r>
          </a:p>
          <a:p>
            <a:r>
              <a:rPr lang="en-US" dirty="0" smtClean="0"/>
              <a:t>Supports Move Seattle</a:t>
            </a:r>
          </a:p>
          <a:p>
            <a:r>
              <a:rPr lang="en-US" dirty="0" smtClean="0"/>
              <a:t>Describes ROW allocation process to internal and external audiences</a:t>
            </a:r>
          </a:p>
          <a:p>
            <a:r>
              <a:rPr lang="en-US" dirty="0" smtClean="0"/>
              <a:t>Guides modal </a:t>
            </a:r>
            <a:r>
              <a:rPr lang="en-US" dirty="0"/>
              <a:t>plan </a:t>
            </a:r>
            <a:r>
              <a:rPr lang="en-US" dirty="0" smtClean="0"/>
              <a:t>integration</a:t>
            </a:r>
            <a:endParaRPr lang="en-US" dirty="0"/>
          </a:p>
          <a:p>
            <a:pPr marL="0" indent="0">
              <a:buNone/>
            </a:pPr>
            <a:endParaRPr lang="en-US" dirty="0"/>
          </a:p>
          <a:p>
            <a:pPr marL="0" indent="0">
              <a:buNone/>
            </a:pPr>
            <a:endParaRPr lang="en-US" dirty="0"/>
          </a:p>
          <a:p>
            <a:endParaRPr lang="en-US" dirty="0"/>
          </a:p>
        </p:txBody>
      </p:sp>
      <p:pic>
        <p:nvPicPr>
          <p:cNvPr id="5"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969" b="1"/>
          <a:stretch/>
        </p:blipFill>
        <p:spPr bwMode="auto">
          <a:xfrm>
            <a:off x="4666884" y="1600200"/>
            <a:ext cx="400123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8367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Right-of-Way Zones</a:t>
            </a:r>
            <a:endParaRPr lang="en-US" dirty="0"/>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415"/>
          <a:stretch/>
        </p:blipFill>
        <p:spPr bwMode="auto">
          <a:xfrm>
            <a:off x="457200" y="2142835"/>
            <a:ext cx="8229600" cy="3949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524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Right-of-Way Functions</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0998" y="1447799"/>
            <a:ext cx="8445106" cy="493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252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5">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1109</Words>
  <Application>Microsoft Office PowerPoint</Application>
  <PresentationFormat>On-screen Show (4:3)</PresentationFormat>
  <Paragraphs>212</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1_Office Theme</vt:lpstr>
      <vt:lpstr>Comprehensive Plan Update</vt:lpstr>
      <vt:lpstr>Comprehensive Plan framework</vt:lpstr>
      <vt:lpstr>Seattle’s Growth Strategy</vt:lpstr>
      <vt:lpstr>Planning Framework</vt:lpstr>
      <vt:lpstr>Public Review Draft of Comprehensive Plan</vt:lpstr>
      <vt:lpstr>Example of Goals/Policies Relating to Bicycles</vt:lpstr>
      <vt:lpstr>Make the Best Use  of the Streets We Have</vt:lpstr>
      <vt:lpstr>Right-of-Way Zones</vt:lpstr>
      <vt:lpstr>Right-of-Way Functions</vt:lpstr>
      <vt:lpstr>Outcome:  multi-functional streets</vt:lpstr>
      <vt:lpstr>ROW Allocation Decision Process</vt:lpstr>
      <vt:lpstr>Level of Service (LOS)</vt:lpstr>
      <vt:lpstr>Current LOS Standard</vt:lpstr>
      <vt:lpstr>PowerPoint Presentation</vt:lpstr>
      <vt:lpstr>Potential LOS Mitigations Under New Approach</vt:lpstr>
      <vt:lpstr>Comprehensive Plan Schedule and Next Steps</vt:lpstr>
    </vt:vector>
  </TitlesOfParts>
  <Company>City of Seattle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Plan Update</dc:title>
  <dc:creator>ONeillK2</dc:creator>
  <cp:lastModifiedBy>Freedman, Nicole</cp:lastModifiedBy>
  <cp:revision>74</cp:revision>
  <dcterms:created xsi:type="dcterms:W3CDTF">2014-07-07T16:46:42Z</dcterms:created>
  <dcterms:modified xsi:type="dcterms:W3CDTF">2015-08-31T19:21:29Z</dcterms:modified>
</cp:coreProperties>
</file>