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0" r:id="rId2"/>
    <p:sldId id="274" r:id="rId3"/>
    <p:sldId id="257" r:id="rId4"/>
    <p:sldId id="259" r:id="rId5"/>
    <p:sldId id="268" r:id="rId6"/>
    <p:sldId id="282" r:id="rId7"/>
    <p:sldId id="283" r:id="rId8"/>
    <p:sldId id="281" r:id="rId9"/>
    <p:sldId id="265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90D0"/>
    <a:srgbClr val="0065B0"/>
    <a:srgbClr val="2E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85" autoAdjust="0"/>
  </p:normalViewPr>
  <p:slideViewPr>
    <p:cSldViewPr>
      <p:cViewPr varScale="1">
        <p:scale>
          <a:sx n="94" d="100"/>
          <a:sy n="94" d="100"/>
        </p:scale>
        <p:origin x="8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17891E-EDC7-476A-99EE-9AC9146A5384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D38C6B-070D-4A9B-B6DE-8A875563255D}">
      <dgm:prSet phldrT="[Text]"/>
      <dgm:spPr/>
      <dgm:t>
        <a:bodyPr/>
        <a:lstStyle/>
        <a:p>
          <a:r>
            <a:rPr lang="en-US" dirty="0" smtClean="0"/>
            <a:t>More Transparency</a:t>
          </a:r>
          <a:endParaRPr lang="en-US" dirty="0"/>
        </a:p>
      </dgm:t>
    </dgm:pt>
    <dgm:pt modelId="{DDF54671-3394-4052-A52C-C25EAE88BE27}" type="parTrans" cxnId="{E413A056-77EA-4647-B864-626C9C00124F}">
      <dgm:prSet/>
      <dgm:spPr/>
      <dgm:t>
        <a:bodyPr/>
        <a:lstStyle/>
        <a:p>
          <a:endParaRPr lang="en-US"/>
        </a:p>
      </dgm:t>
    </dgm:pt>
    <dgm:pt modelId="{F982612B-13A3-4D58-866B-CA6AA9FEB0EF}" type="sibTrans" cxnId="{E413A056-77EA-4647-B864-626C9C00124F}">
      <dgm:prSet/>
      <dgm:spPr/>
      <dgm:t>
        <a:bodyPr/>
        <a:lstStyle/>
        <a:p>
          <a:endParaRPr lang="en-US"/>
        </a:p>
      </dgm:t>
    </dgm:pt>
    <dgm:pt modelId="{8DDA60CF-BFEC-4331-8D41-E355A8EF555C}">
      <dgm:prSet phldrT="[Text]"/>
      <dgm:spPr/>
      <dgm:t>
        <a:bodyPr/>
        <a:lstStyle/>
        <a:p>
          <a:r>
            <a:rPr lang="en-US" dirty="0" smtClean="0"/>
            <a:t>Emphasis on Safety</a:t>
          </a:r>
          <a:endParaRPr lang="en-US" dirty="0"/>
        </a:p>
      </dgm:t>
    </dgm:pt>
    <dgm:pt modelId="{65383C51-368E-40FF-BBC2-670EAF5B0F91}" type="parTrans" cxnId="{4013FAE9-BE96-45E7-A72D-73C91CD16607}">
      <dgm:prSet/>
      <dgm:spPr/>
      <dgm:t>
        <a:bodyPr/>
        <a:lstStyle/>
        <a:p>
          <a:endParaRPr lang="en-US"/>
        </a:p>
      </dgm:t>
    </dgm:pt>
    <dgm:pt modelId="{2170862A-8AC7-416D-958B-E97DAA9F5243}" type="sibTrans" cxnId="{4013FAE9-BE96-45E7-A72D-73C91CD16607}">
      <dgm:prSet/>
      <dgm:spPr/>
      <dgm:t>
        <a:bodyPr/>
        <a:lstStyle/>
        <a:p>
          <a:endParaRPr lang="en-US"/>
        </a:p>
      </dgm:t>
    </dgm:pt>
    <dgm:pt modelId="{89235C6A-EB22-4D0D-B171-CF8CB70D522E}">
      <dgm:prSet phldrT="[Text]"/>
      <dgm:spPr/>
      <dgm:t>
        <a:bodyPr/>
        <a:lstStyle/>
        <a:p>
          <a:r>
            <a:rPr lang="en-US" dirty="0" smtClean="0"/>
            <a:t>Add Downtown projects</a:t>
          </a:r>
          <a:endParaRPr lang="en-US" dirty="0"/>
        </a:p>
      </dgm:t>
    </dgm:pt>
    <dgm:pt modelId="{3F95A9CE-586A-4E24-8EAF-7EC1F4B2E4E7}" type="parTrans" cxnId="{83081798-0581-4BD5-95E4-C843C96C2783}">
      <dgm:prSet/>
      <dgm:spPr/>
      <dgm:t>
        <a:bodyPr/>
        <a:lstStyle/>
        <a:p>
          <a:endParaRPr lang="en-US"/>
        </a:p>
      </dgm:t>
    </dgm:pt>
    <dgm:pt modelId="{B02F7F35-2D87-407C-A034-D55AE74A7A50}" type="sibTrans" cxnId="{83081798-0581-4BD5-95E4-C843C96C2783}">
      <dgm:prSet/>
      <dgm:spPr/>
      <dgm:t>
        <a:bodyPr/>
        <a:lstStyle/>
        <a:p>
          <a:endParaRPr lang="en-US"/>
        </a:p>
      </dgm:t>
    </dgm:pt>
    <dgm:pt modelId="{090B5482-B57D-4A32-A65D-F5537FE348B1}">
      <dgm:prSet phldrT="[Text]"/>
      <dgm:spPr/>
      <dgm:t>
        <a:bodyPr/>
        <a:lstStyle/>
        <a:p>
          <a:r>
            <a:rPr lang="en-US" dirty="0" smtClean="0"/>
            <a:t>Better Connectivity</a:t>
          </a:r>
          <a:endParaRPr lang="en-US" dirty="0"/>
        </a:p>
      </dgm:t>
    </dgm:pt>
    <dgm:pt modelId="{163B9AEE-3910-4627-AA3C-5B0DB86086B3}" type="parTrans" cxnId="{13E698B5-AA17-466D-A048-5753926DF133}">
      <dgm:prSet/>
      <dgm:spPr/>
      <dgm:t>
        <a:bodyPr/>
        <a:lstStyle/>
        <a:p>
          <a:endParaRPr lang="en-US"/>
        </a:p>
      </dgm:t>
    </dgm:pt>
    <dgm:pt modelId="{3EF515EC-07F0-45D9-8380-2E50EB74545C}" type="sibTrans" cxnId="{13E698B5-AA17-466D-A048-5753926DF133}">
      <dgm:prSet/>
      <dgm:spPr/>
      <dgm:t>
        <a:bodyPr/>
        <a:lstStyle/>
        <a:p>
          <a:endParaRPr lang="en-US"/>
        </a:p>
      </dgm:t>
    </dgm:pt>
    <dgm:pt modelId="{FACD84CE-8913-4AFB-84F0-EFDDE66CDD46}">
      <dgm:prSet phldrT="[Text]"/>
      <dgm:spPr/>
      <dgm:t>
        <a:bodyPr/>
        <a:lstStyle/>
        <a:p>
          <a:r>
            <a:rPr lang="en-US" dirty="0" smtClean="0"/>
            <a:t>Emphasis on Equity</a:t>
          </a:r>
          <a:endParaRPr lang="en-US" dirty="0"/>
        </a:p>
      </dgm:t>
    </dgm:pt>
    <dgm:pt modelId="{DD8547EE-0B65-4D13-88D3-E6CF2025D9AE}" type="parTrans" cxnId="{6A50532A-68E0-419B-A130-05B2F62E0793}">
      <dgm:prSet/>
      <dgm:spPr/>
      <dgm:t>
        <a:bodyPr/>
        <a:lstStyle/>
        <a:p>
          <a:endParaRPr lang="en-US"/>
        </a:p>
      </dgm:t>
    </dgm:pt>
    <dgm:pt modelId="{BB65EBA6-1F0E-4435-BC35-C5DF985D9182}" type="sibTrans" cxnId="{6A50532A-68E0-419B-A130-05B2F62E0793}">
      <dgm:prSet/>
      <dgm:spPr/>
      <dgm:t>
        <a:bodyPr/>
        <a:lstStyle/>
        <a:p>
          <a:endParaRPr lang="en-US"/>
        </a:p>
      </dgm:t>
    </dgm:pt>
    <dgm:pt modelId="{D68C107E-42F0-4DC1-8874-A70A0E6CCC52}">
      <dgm:prSet phldrT="[Text]"/>
      <dgm:spPr/>
      <dgm:t>
        <a:bodyPr/>
        <a:lstStyle/>
        <a:p>
          <a:r>
            <a:rPr lang="en-US" dirty="0" smtClean="0"/>
            <a:t>More quick fix projects</a:t>
          </a:r>
          <a:endParaRPr lang="en-US" dirty="0"/>
        </a:p>
      </dgm:t>
    </dgm:pt>
    <dgm:pt modelId="{A9A9613D-9C27-403F-A0EE-4DBED686DA60}" type="parTrans" cxnId="{AC4CBB19-126B-4E1A-A42D-CCD845504D1A}">
      <dgm:prSet/>
      <dgm:spPr/>
      <dgm:t>
        <a:bodyPr/>
        <a:lstStyle/>
        <a:p>
          <a:endParaRPr lang="en-US"/>
        </a:p>
      </dgm:t>
    </dgm:pt>
    <dgm:pt modelId="{79977A58-AA40-46B3-B4A6-AF8DACB34A94}" type="sibTrans" cxnId="{AC4CBB19-126B-4E1A-A42D-CCD845504D1A}">
      <dgm:prSet/>
      <dgm:spPr/>
      <dgm:t>
        <a:bodyPr/>
        <a:lstStyle/>
        <a:p>
          <a:endParaRPr lang="en-US"/>
        </a:p>
      </dgm:t>
    </dgm:pt>
    <dgm:pt modelId="{F6900A3B-6719-4083-BA58-F0ABD475279A}" type="pres">
      <dgm:prSet presAssocID="{9417891E-EDC7-476A-99EE-9AC9146A5384}" presName="Name0" presStyleCnt="0">
        <dgm:presLayoutVars>
          <dgm:dir/>
          <dgm:animLvl val="lvl"/>
          <dgm:resizeHandles val="exact"/>
        </dgm:presLayoutVars>
      </dgm:prSet>
      <dgm:spPr/>
    </dgm:pt>
    <dgm:pt modelId="{2E4BD1BE-9B7C-48D0-B86F-70B408653223}" type="pres">
      <dgm:prSet presAssocID="{30D38C6B-070D-4A9B-B6DE-8A875563255D}" presName="vertFlow" presStyleCnt="0"/>
      <dgm:spPr/>
    </dgm:pt>
    <dgm:pt modelId="{78EB5B63-9975-4F95-B196-B424607B7D6D}" type="pres">
      <dgm:prSet presAssocID="{30D38C6B-070D-4A9B-B6DE-8A875563255D}" presName="header" presStyleLbl="node1" presStyleIdx="0" presStyleCnt="2"/>
      <dgm:spPr/>
    </dgm:pt>
    <dgm:pt modelId="{8AF21956-76F4-4C19-8675-69950008B2DC}" type="pres">
      <dgm:prSet presAssocID="{65383C51-368E-40FF-BBC2-670EAF5B0F91}" presName="parTrans" presStyleLbl="sibTrans2D1" presStyleIdx="0" presStyleCnt="4"/>
      <dgm:spPr/>
    </dgm:pt>
    <dgm:pt modelId="{3AFCF128-3383-49F6-A8AE-A702A40C1AA1}" type="pres">
      <dgm:prSet presAssocID="{8DDA60CF-BFEC-4331-8D41-E355A8EF555C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B21924F0-6D2A-4DF5-A31D-FD570C754031}" type="pres">
      <dgm:prSet presAssocID="{2170862A-8AC7-416D-958B-E97DAA9F5243}" presName="sibTrans" presStyleLbl="sibTrans2D1" presStyleIdx="1" presStyleCnt="4"/>
      <dgm:spPr/>
    </dgm:pt>
    <dgm:pt modelId="{7ECE793B-9C86-4ACA-AB7A-097888FEEE5B}" type="pres">
      <dgm:prSet presAssocID="{89235C6A-EB22-4D0D-B171-CF8CB70D522E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35836-37A7-491E-A486-7C450A5034D5}" type="pres">
      <dgm:prSet presAssocID="{30D38C6B-070D-4A9B-B6DE-8A875563255D}" presName="hSp" presStyleCnt="0"/>
      <dgm:spPr/>
    </dgm:pt>
    <dgm:pt modelId="{7C663DF7-F974-4844-9523-521EA3003104}" type="pres">
      <dgm:prSet presAssocID="{090B5482-B57D-4A32-A65D-F5537FE348B1}" presName="vertFlow" presStyleCnt="0"/>
      <dgm:spPr/>
    </dgm:pt>
    <dgm:pt modelId="{97AD6A07-CD45-4102-B7E8-C5652C4E3BC7}" type="pres">
      <dgm:prSet presAssocID="{090B5482-B57D-4A32-A65D-F5537FE348B1}" presName="header" presStyleLbl="node1" presStyleIdx="1" presStyleCnt="2"/>
      <dgm:spPr/>
      <dgm:t>
        <a:bodyPr/>
        <a:lstStyle/>
        <a:p>
          <a:endParaRPr lang="en-US"/>
        </a:p>
      </dgm:t>
    </dgm:pt>
    <dgm:pt modelId="{87736AAC-0FDE-498B-B5D9-00F35378CE01}" type="pres">
      <dgm:prSet presAssocID="{DD8547EE-0B65-4D13-88D3-E6CF2025D9AE}" presName="parTrans" presStyleLbl="sibTrans2D1" presStyleIdx="2" presStyleCnt="4"/>
      <dgm:spPr/>
    </dgm:pt>
    <dgm:pt modelId="{39163684-132E-4231-BE79-1A201D4131A8}" type="pres">
      <dgm:prSet presAssocID="{FACD84CE-8913-4AFB-84F0-EFDDE66CDD46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3411A-C596-40E7-A90B-230DD6C5EE38}" type="pres">
      <dgm:prSet presAssocID="{BB65EBA6-1F0E-4435-BC35-C5DF985D9182}" presName="sibTrans" presStyleLbl="sibTrans2D1" presStyleIdx="3" presStyleCnt="4"/>
      <dgm:spPr/>
    </dgm:pt>
    <dgm:pt modelId="{897B9B98-FE0F-4196-956A-D688A1F1304B}" type="pres">
      <dgm:prSet presAssocID="{D68C107E-42F0-4DC1-8874-A70A0E6CCC52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13E698B5-AA17-466D-A048-5753926DF133}" srcId="{9417891E-EDC7-476A-99EE-9AC9146A5384}" destId="{090B5482-B57D-4A32-A65D-F5537FE348B1}" srcOrd="1" destOrd="0" parTransId="{163B9AEE-3910-4627-AA3C-5B0DB86086B3}" sibTransId="{3EF515EC-07F0-45D9-8380-2E50EB74545C}"/>
    <dgm:cxn modelId="{8BACB2DE-E2B1-4DF4-8E8A-6FE36A0D0670}" type="presOf" srcId="{65383C51-368E-40FF-BBC2-670EAF5B0F91}" destId="{8AF21956-76F4-4C19-8675-69950008B2DC}" srcOrd="0" destOrd="0" presId="urn:microsoft.com/office/officeart/2005/8/layout/lProcess1"/>
    <dgm:cxn modelId="{B1AFC601-7941-4C9F-8D78-0D22CC8398EE}" type="presOf" srcId="{2170862A-8AC7-416D-958B-E97DAA9F5243}" destId="{B21924F0-6D2A-4DF5-A31D-FD570C754031}" srcOrd="0" destOrd="0" presId="urn:microsoft.com/office/officeart/2005/8/layout/lProcess1"/>
    <dgm:cxn modelId="{563066C3-2C25-40FD-A942-3098C61F3223}" type="presOf" srcId="{89235C6A-EB22-4D0D-B171-CF8CB70D522E}" destId="{7ECE793B-9C86-4ACA-AB7A-097888FEEE5B}" srcOrd="0" destOrd="0" presId="urn:microsoft.com/office/officeart/2005/8/layout/lProcess1"/>
    <dgm:cxn modelId="{8509B3C4-5AA5-4F13-8626-F057EB355078}" type="presOf" srcId="{9417891E-EDC7-476A-99EE-9AC9146A5384}" destId="{F6900A3B-6719-4083-BA58-F0ABD475279A}" srcOrd="0" destOrd="0" presId="urn:microsoft.com/office/officeart/2005/8/layout/lProcess1"/>
    <dgm:cxn modelId="{5E8ABBF8-BE35-45D9-B4E5-22ED8A9535CA}" type="presOf" srcId="{BB65EBA6-1F0E-4435-BC35-C5DF985D9182}" destId="{BD93411A-C596-40E7-A90B-230DD6C5EE38}" srcOrd="0" destOrd="0" presId="urn:microsoft.com/office/officeart/2005/8/layout/lProcess1"/>
    <dgm:cxn modelId="{E0660555-CBD3-44BB-AF54-9E2B9D28ACF1}" type="presOf" srcId="{FACD84CE-8913-4AFB-84F0-EFDDE66CDD46}" destId="{39163684-132E-4231-BE79-1A201D4131A8}" srcOrd="0" destOrd="0" presId="urn:microsoft.com/office/officeart/2005/8/layout/lProcess1"/>
    <dgm:cxn modelId="{4013FAE9-BE96-45E7-A72D-73C91CD16607}" srcId="{30D38C6B-070D-4A9B-B6DE-8A875563255D}" destId="{8DDA60CF-BFEC-4331-8D41-E355A8EF555C}" srcOrd="0" destOrd="0" parTransId="{65383C51-368E-40FF-BBC2-670EAF5B0F91}" sibTransId="{2170862A-8AC7-416D-958B-E97DAA9F5243}"/>
    <dgm:cxn modelId="{CEAF564B-B6D6-4D57-8A31-2DFADD64521A}" type="presOf" srcId="{30D38C6B-070D-4A9B-B6DE-8A875563255D}" destId="{78EB5B63-9975-4F95-B196-B424607B7D6D}" srcOrd="0" destOrd="0" presId="urn:microsoft.com/office/officeart/2005/8/layout/lProcess1"/>
    <dgm:cxn modelId="{8933F629-D96B-474E-8A24-1C4C62B4F089}" type="presOf" srcId="{090B5482-B57D-4A32-A65D-F5537FE348B1}" destId="{97AD6A07-CD45-4102-B7E8-C5652C4E3BC7}" srcOrd="0" destOrd="0" presId="urn:microsoft.com/office/officeart/2005/8/layout/lProcess1"/>
    <dgm:cxn modelId="{0FFA78D4-8D24-4A08-A9DB-0EED38659F19}" type="presOf" srcId="{8DDA60CF-BFEC-4331-8D41-E355A8EF555C}" destId="{3AFCF128-3383-49F6-A8AE-A702A40C1AA1}" srcOrd="0" destOrd="0" presId="urn:microsoft.com/office/officeart/2005/8/layout/lProcess1"/>
    <dgm:cxn modelId="{6A50532A-68E0-419B-A130-05B2F62E0793}" srcId="{090B5482-B57D-4A32-A65D-F5537FE348B1}" destId="{FACD84CE-8913-4AFB-84F0-EFDDE66CDD46}" srcOrd="0" destOrd="0" parTransId="{DD8547EE-0B65-4D13-88D3-E6CF2025D9AE}" sibTransId="{BB65EBA6-1F0E-4435-BC35-C5DF985D9182}"/>
    <dgm:cxn modelId="{83081798-0581-4BD5-95E4-C843C96C2783}" srcId="{30D38C6B-070D-4A9B-B6DE-8A875563255D}" destId="{89235C6A-EB22-4D0D-B171-CF8CB70D522E}" srcOrd="1" destOrd="0" parTransId="{3F95A9CE-586A-4E24-8EAF-7EC1F4B2E4E7}" sibTransId="{B02F7F35-2D87-407C-A034-D55AE74A7A50}"/>
    <dgm:cxn modelId="{A92155B5-5486-4A22-AAF9-2F4340BD2A07}" type="presOf" srcId="{D68C107E-42F0-4DC1-8874-A70A0E6CCC52}" destId="{897B9B98-FE0F-4196-956A-D688A1F1304B}" srcOrd="0" destOrd="0" presId="urn:microsoft.com/office/officeart/2005/8/layout/lProcess1"/>
    <dgm:cxn modelId="{E413A056-77EA-4647-B864-626C9C00124F}" srcId="{9417891E-EDC7-476A-99EE-9AC9146A5384}" destId="{30D38C6B-070D-4A9B-B6DE-8A875563255D}" srcOrd="0" destOrd="0" parTransId="{DDF54671-3394-4052-A52C-C25EAE88BE27}" sibTransId="{F982612B-13A3-4D58-866B-CA6AA9FEB0EF}"/>
    <dgm:cxn modelId="{AC4CBB19-126B-4E1A-A42D-CCD845504D1A}" srcId="{090B5482-B57D-4A32-A65D-F5537FE348B1}" destId="{D68C107E-42F0-4DC1-8874-A70A0E6CCC52}" srcOrd="1" destOrd="0" parTransId="{A9A9613D-9C27-403F-A0EE-4DBED686DA60}" sibTransId="{79977A58-AA40-46B3-B4A6-AF8DACB34A94}"/>
    <dgm:cxn modelId="{C62AF996-FD95-4BBB-87F9-B4C6CA9762E0}" type="presOf" srcId="{DD8547EE-0B65-4D13-88D3-E6CF2025D9AE}" destId="{87736AAC-0FDE-498B-B5D9-00F35378CE01}" srcOrd="0" destOrd="0" presId="urn:microsoft.com/office/officeart/2005/8/layout/lProcess1"/>
    <dgm:cxn modelId="{A37C0E70-BB5D-4A5B-8C26-0D068BE7083B}" type="presParOf" srcId="{F6900A3B-6719-4083-BA58-F0ABD475279A}" destId="{2E4BD1BE-9B7C-48D0-B86F-70B408653223}" srcOrd="0" destOrd="0" presId="urn:microsoft.com/office/officeart/2005/8/layout/lProcess1"/>
    <dgm:cxn modelId="{160F316D-1E17-41DB-ADBA-5857DAF56D3B}" type="presParOf" srcId="{2E4BD1BE-9B7C-48D0-B86F-70B408653223}" destId="{78EB5B63-9975-4F95-B196-B424607B7D6D}" srcOrd="0" destOrd="0" presId="urn:microsoft.com/office/officeart/2005/8/layout/lProcess1"/>
    <dgm:cxn modelId="{FE64229B-E321-4380-8740-A55EC6152354}" type="presParOf" srcId="{2E4BD1BE-9B7C-48D0-B86F-70B408653223}" destId="{8AF21956-76F4-4C19-8675-69950008B2DC}" srcOrd="1" destOrd="0" presId="urn:microsoft.com/office/officeart/2005/8/layout/lProcess1"/>
    <dgm:cxn modelId="{7313132E-C9E3-4CCE-B9DA-7529E345FFDC}" type="presParOf" srcId="{2E4BD1BE-9B7C-48D0-B86F-70B408653223}" destId="{3AFCF128-3383-49F6-A8AE-A702A40C1AA1}" srcOrd="2" destOrd="0" presId="urn:microsoft.com/office/officeart/2005/8/layout/lProcess1"/>
    <dgm:cxn modelId="{3F0FBBC3-0F32-4AF9-9753-4CC79C72232E}" type="presParOf" srcId="{2E4BD1BE-9B7C-48D0-B86F-70B408653223}" destId="{B21924F0-6D2A-4DF5-A31D-FD570C754031}" srcOrd="3" destOrd="0" presId="urn:microsoft.com/office/officeart/2005/8/layout/lProcess1"/>
    <dgm:cxn modelId="{3488B559-5209-4BB0-9BAE-893B0578D2C2}" type="presParOf" srcId="{2E4BD1BE-9B7C-48D0-B86F-70B408653223}" destId="{7ECE793B-9C86-4ACA-AB7A-097888FEEE5B}" srcOrd="4" destOrd="0" presId="urn:microsoft.com/office/officeart/2005/8/layout/lProcess1"/>
    <dgm:cxn modelId="{DD25B8CB-3671-48CC-B122-FBE97D559A12}" type="presParOf" srcId="{F6900A3B-6719-4083-BA58-F0ABD475279A}" destId="{0D335836-37A7-491E-A486-7C450A5034D5}" srcOrd="1" destOrd="0" presId="urn:microsoft.com/office/officeart/2005/8/layout/lProcess1"/>
    <dgm:cxn modelId="{AA4E83DE-67A9-4ECB-A0CB-2D7D1A173F4B}" type="presParOf" srcId="{F6900A3B-6719-4083-BA58-F0ABD475279A}" destId="{7C663DF7-F974-4844-9523-521EA3003104}" srcOrd="2" destOrd="0" presId="urn:microsoft.com/office/officeart/2005/8/layout/lProcess1"/>
    <dgm:cxn modelId="{DAF6AA35-E268-4B43-B6C8-5702F3F16C17}" type="presParOf" srcId="{7C663DF7-F974-4844-9523-521EA3003104}" destId="{97AD6A07-CD45-4102-B7E8-C5652C4E3BC7}" srcOrd="0" destOrd="0" presId="urn:microsoft.com/office/officeart/2005/8/layout/lProcess1"/>
    <dgm:cxn modelId="{D42B6729-6816-4727-8623-9CFC474BDD3A}" type="presParOf" srcId="{7C663DF7-F974-4844-9523-521EA3003104}" destId="{87736AAC-0FDE-498B-B5D9-00F35378CE01}" srcOrd="1" destOrd="0" presId="urn:microsoft.com/office/officeart/2005/8/layout/lProcess1"/>
    <dgm:cxn modelId="{878E339B-E874-4F5F-A621-B037C0C53F8E}" type="presParOf" srcId="{7C663DF7-F974-4844-9523-521EA3003104}" destId="{39163684-132E-4231-BE79-1A201D4131A8}" srcOrd="2" destOrd="0" presId="urn:microsoft.com/office/officeart/2005/8/layout/lProcess1"/>
    <dgm:cxn modelId="{774F23B6-A73B-42B7-977F-590F61904414}" type="presParOf" srcId="{7C663DF7-F974-4844-9523-521EA3003104}" destId="{BD93411A-C596-40E7-A90B-230DD6C5EE38}" srcOrd="3" destOrd="0" presId="urn:microsoft.com/office/officeart/2005/8/layout/lProcess1"/>
    <dgm:cxn modelId="{6A6A9852-9759-4622-AE6D-DF80329F09F5}" type="presParOf" srcId="{7C663DF7-F974-4844-9523-521EA3003104}" destId="{897B9B98-FE0F-4196-956A-D688A1F1304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893AA2-D708-4DFF-B338-01AACA0F222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8DF5DA-627C-47E2-A3E7-6AEAB1A859C5}">
      <dgm:prSet phldrT="[Text]"/>
      <dgm:spPr/>
      <dgm:t>
        <a:bodyPr/>
        <a:lstStyle/>
        <a:p>
          <a:r>
            <a:rPr lang="en-US" dirty="0" smtClean="0"/>
            <a:t>Imp Plan</a:t>
          </a:r>
          <a:endParaRPr lang="en-US" dirty="0"/>
        </a:p>
      </dgm:t>
    </dgm:pt>
    <dgm:pt modelId="{CCAB1F92-29CC-41E0-8BD9-55F180FC88DB}" type="parTrans" cxnId="{A6D7BC73-6F9A-4FA7-B880-2C36B48E2ABD}">
      <dgm:prSet/>
      <dgm:spPr/>
      <dgm:t>
        <a:bodyPr/>
        <a:lstStyle/>
        <a:p>
          <a:endParaRPr lang="en-US"/>
        </a:p>
      </dgm:t>
    </dgm:pt>
    <dgm:pt modelId="{4C32C09D-1B5A-4E5D-ABCB-BDA6BF807FAD}" type="sibTrans" cxnId="{A6D7BC73-6F9A-4FA7-B880-2C36B48E2ABD}">
      <dgm:prSet/>
      <dgm:spPr/>
      <dgm:t>
        <a:bodyPr/>
        <a:lstStyle/>
        <a:p>
          <a:endParaRPr lang="en-US"/>
        </a:p>
      </dgm:t>
    </dgm:pt>
    <dgm:pt modelId="{2C9B6F89-A99E-49DE-AECB-66E237C70BAC}">
      <dgm:prSet phldrT="[Text]"/>
      <dgm:spPr/>
      <dgm:t>
        <a:bodyPr/>
        <a:lstStyle/>
        <a:p>
          <a:r>
            <a:rPr lang="en-US" dirty="0" smtClean="0"/>
            <a:t>SDOT</a:t>
          </a:r>
          <a:endParaRPr lang="en-US" dirty="0"/>
        </a:p>
      </dgm:t>
    </dgm:pt>
    <dgm:pt modelId="{237597E1-EB8A-4101-9563-658FB5BCB7C7}" type="parTrans" cxnId="{9B9A16A9-8CB4-4C66-AD7E-EB91248FFB59}">
      <dgm:prSet/>
      <dgm:spPr/>
      <dgm:t>
        <a:bodyPr/>
        <a:lstStyle/>
        <a:p>
          <a:endParaRPr lang="en-US"/>
        </a:p>
      </dgm:t>
    </dgm:pt>
    <dgm:pt modelId="{9963664E-5C80-4B4D-94C7-2480E1A5AE5F}" type="sibTrans" cxnId="{9B9A16A9-8CB4-4C66-AD7E-EB91248FFB59}">
      <dgm:prSet/>
      <dgm:spPr/>
      <dgm:t>
        <a:bodyPr/>
        <a:lstStyle/>
        <a:p>
          <a:endParaRPr lang="en-US"/>
        </a:p>
      </dgm:t>
    </dgm:pt>
    <dgm:pt modelId="{2B90C42A-99BF-45D4-9906-F9450851D1FD}">
      <dgm:prSet phldrT="[Text]"/>
      <dgm:spPr/>
      <dgm:t>
        <a:bodyPr/>
        <a:lstStyle/>
        <a:p>
          <a:r>
            <a:rPr lang="en-US" dirty="0" smtClean="0"/>
            <a:t>SBAB</a:t>
          </a:r>
          <a:endParaRPr lang="en-US" dirty="0"/>
        </a:p>
      </dgm:t>
    </dgm:pt>
    <dgm:pt modelId="{6F0E6D3B-23C8-45B7-AD12-FBBBB9DE6AAE}" type="parTrans" cxnId="{EA98CC81-500E-4592-8254-E667BF42F168}">
      <dgm:prSet/>
      <dgm:spPr/>
      <dgm:t>
        <a:bodyPr/>
        <a:lstStyle/>
        <a:p>
          <a:endParaRPr lang="en-US"/>
        </a:p>
      </dgm:t>
    </dgm:pt>
    <dgm:pt modelId="{AE5033C8-731D-4B07-926A-39DEBF8FD5B6}" type="sibTrans" cxnId="{EA98CC81-500E-4592-8254-E667BF42F168}">
      <dgm:prSet/>
      <dgm:spPr/>
      <dgm:t>
        <a:bodyPr/>
        <a:lstStyle/>
        <a:p>
          <a:endParaRPr lang="en-US"/>
        </a:p>
      </dgm:t>
    </dgm:pt>
    <dgm:pt modelId="{FE0B682D-400A-4268-AFCB-6C1C1129D119}">
      <dgm:prSet phldrT="[Text]"/>
      <dgm:spPr/>
      <dgm:t>
        <a:bodyPr/>
        <a:lstStyle/>
        <a:p>
          <a:r>
            <a:rPr lang="en-US" dirty="0" smtClean="0"/>
            <a:t>Council</a:t>
          </a:r>
          <a:endParaRPr lang="en-US" dirty="0"/>
        </a:p>
      </dgm:t>
    </dgm:pt>
    <dgm:pt modelId="{28BCC6F1-B16C-4DAB-923A-7155FF94CF04}" type="parTrans" cxnId="{5775D6E4-9D3F-4771-86AB-FE85F187F7FB}">
      <dgm:prSet/>
      <dgm:spPr/>
      <dgm:t>
        <a:bodyPr/>
        <a:lstStyle/>
        <a:p>
          <a:endParaRPr lang="en-US"/>
        </a:p>
      </dgm:t>
    </dgm:pt>
    <dgm:pt modelId="{E4A0647E-E55E-4685-9F7E-78438B438E17}" type="sibTrans" cxnId="{5775D6E4-9D3F-4771-86AB-FE85F187F7FB}">
      <dgm:prSet/>
      <dgm:spPr/>
      <dgm:t>
        <a:bodyPr/>
        <a:lstStyle/>
        <a:p>
          <a:endParaRPr lang="en-US"/>
        </a:p>
      </dgm:t>
    </dgm:pt>
    <dgm:pt modelId="{A6468848-11BE-4971-BB4B-23D482392D00}" type="pres">
      <dgm:prSet presAssocID="{36893AA2-D708-4DFF-B338-01AACA0F222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B685C2D-001A-4F8F-B57B-D586D655C7E6}" type="pres">
      <dgm:prSet presAssocID="{6B8DF5DA-627C-47E2-A3E7-6AEAB1A859C5}" presName="centerShape" presStyleLbl="node0" presStyleIdx="0" presStyleCnt="1" custScaleX="106723" custLinFactNeighborX="2295" custLinFactNeighborY="1189"/>
      <dgm:spPr/>
    </dgm:pt>
    <dgm:pt modelId="{AF331C9F-CB9F-4D00-A61F-35FA8405F011}" type="pres">
      <dgm:prSet presAssocID="{237597E1-EB8A-4101-9563-658FB5BCB7C7}" presName="parTrans" presStyleLbl="bgSibTrans2D1" presStyleIdx="0" presStyleCnt="3"/>
      <dgm:spPr/>
    </dgm:pt>
    <dgm:pt modelId="{A2C8EE95-FEB6-443B-83A2-72E4C08760D3}" type="pres">
      <dgm:prSet presAssocID="{2C9B6F89-A99E-49DE-AECB-66E237C70BAC}" presName="node" presStyleLbl="node1" presStyleIdx="0" presStyleCnt="3">
        <dgm:presLayoutVars>
          <dgm:bulletEnabled val="1"/>
        </dgm:presLayoutVars>
      </dgm:prSet>
      <dgm:spPr/>
    </dgm:pt>
    <dgm:pt modelId="{F27FEF5E-69C8-4D02-B39B-04886F75183D}" type="pres">
      <dgm:prSet presAssocID="{6F0E6D3B-23C8-45B7-AD12-FBBBB9DE6AAE}" presName="parTrans" presStyleLbl="bgSibTrans2D1" presStyleIdx="1" presStyleCnt="3"/>
      <dgm:spPr/>
    </dgm:pt>
    <dgm:pt modelId="{B11077FD-3389-4CEB-9278-DF576F7371D0}" type="pres">
      <dgm:prSet presAssocID="{2B90C42A-99BF-45D4-9906-F9450851D1FD}" presName="node" presStyleLbl="node1" presStyleIdx="1" presStyleCnt="3">
        <dgm:presLayoutVars>
          <dgm:bulletEnabled val="1"/>
        </dgm:presLayoutVars>
      </dgm:prSet>
      <dgm:spPr/>
    </dgm:pt>
    <dgm:pt modelId="{D821B777-CC0D-48A6-90BF-B13C93C81D39}" type="pres">
      <dgm:prSet presAssocID="{28BCC6F1-B16C-4DAB-923A-7155FF94CF04}" presName="parTrans" presStyleLbl="bgSibTrans2D1" presStyleIdx="2" presStyleCnt="3"/>
      <dgm:spPr/>
    </dgm:pt>
    <dgm:pt modelId="{32530B23-2557-4CA0-9C45-31879865E63F}" type="pres">
      <dgm:prSet presAssocID="{FE0B682D-400A-4268-AFCB-6C1C1129D119}" presName="node" presStyleLbl="node1" presStyleIdx="2" presStyleCnt="3" custRadScaleRad="114976" custRadScaleInc="-14662">
        <dgm:presLayoutVars>
          <dgm:bulletEnabled val="1"/>
        </dgm:presLayoutVars>
      </dgm:prSet>
      <dgm:spPr/>
    </dgm:pt>
  </dgm:ptLst>
  <dgm:cxnLst>
    <dgm:cxn modelId="{A6D7BC73-6F9A-4FA7-B880-2C36B48E2ABD}" srcId="{36893AA2-D708-4DFF-B338-01AACA0F2221}" destId="{6B8DF5DA-627C-47E2-A3E7-6AEAB1A859C5}" srcOrd="0" destOrd="0" parTransId="{CCAB1F92-29CC-41E0-8BD9-55F180FC88DB}" sibTransId="{4C32C09D-1B5A-4E5D-ABCB-BDA6BF807FAD}"/>
    <dgm:cxn modelId="{5775D6E4-9D3F-4771-86AB-FE85F187F7FB}" srcId="{6B8DF5DA-627C-47E2-A3E7-6AEAB1A859C5}" destId="{FE0B682D-400A-4268-AFCB-6C1C1129D119}" srcOrd="2" destOrd="0" parTransId="{28BCC6F1-B16C-4DAB-923A-7155FF94CF04}" sibTransId="{E4A0647E-E55E-4685-9F7E-78438B438E17}"/>
    <dgm:cxn modelId="{E45E1016-C232-4729-A443-C36C21110DFA}" type="presOf" srcId="{FE0B682D-400A-4268-AFCB-6C1C1129D119}" destId="{32530B23-2557-4CA0-9C45-31879865E63F}" srcOrd="0" destOrd="0" presId="urn:microsoft.com/office/officeart/2005/8/layout/radial4"/>
    <dgm:cxn modelId="{EA98CC81-500E-4592-8254-E667BF42F168}" srcId="{6B8DF5DA-627C-47E2-A3E7-6AEAB1A859C5}" destId="{2B90C42A-99BF-45D4-9906-F9450851D1FD}" srcOrd="1" destOrd="0" parTransId="{6F0E6D3B-23C8-45B7-AD12-FBBBB9DE6AAE}" sibTransId="{AE5033C8-731D-4B07-926A-39DEBF8FD5B6}"/>
    <dgm:cxn modelId="{A624BB3D-281D-45AC-A04F-B1CD180342CD}" type="presOf" srcId="{2B90C42A-99BF-45D4-9906-F9450851D1FD}" destId="{B11077FD-3389-4CEB-9278-DF576F7371D0}" srcOrd="0" destOrd="0" presId="urn:microsoft.com/office/officeart/2005/8/layout/radial4"/>
    <dgm:cxn modelId="{88107975-6DF0-4A9B-A4F0-E05DD3F93ED3}" type="presOf" srcId="{2C9B6F89-A99E-49DE-AECB-66E237C70BAC}" destId="{A2C8EE95-FEB6-443B-83A2-72E4C08760D3}" srcOrd="0" destOrd="0" presId="urn:microsoft.com/office/officeart/2005/8/layout/radial4"/>
    <dgm:cxn modelId="{9314E8F2-B6DE-437F-9D55-96671C2DA1E4}" type="presOf" srcId="{28BCC6F1-B16C-4DAB-923A-7155FF94CF04}" destId="{D821B777-CC0D-48A6-90BF-B13C93C81D39}" srcOrd="0" destOrd="0" presId="urn:microsoft.com/office/officeart/2005/8/layout/radial4"/>
    <dgm:cxn modelId="{9B9A16A9-8CB4-4C66-AD7E-EB91248FFB59}" srcId="{6B8DF5DA-627C-47E2-A3E7-6AEAB1A859C5}" destId="{2C9B6F89-A99E-49DE-AECB-66E237C70BAC}" srcOrd="0" destOrd="0" parTransId="{237597E1-EB8A-4101-9563-658FB5BCB7C7}" sibTransId="{9963664E-5C80-4B4D-94C7-2480E1A5AE5F}"/>
    <dgm:cxn modelId="{86A83407-D623-4EA8-93E9-597F5832E004}" type="presOf" srcId="{6F0E6D3B-23C8-45B7-AD12-FBBBB9DE6AAE}" destId="{F27FEF5E-69C8-4D02-B39B-04886F75183D}" srcOrd="0" destOrd="0" presId="urn:microsoft.com/office/officeart/2005/8/layout/radial4"/>
    <dgm:cxn modelId="{78BC82BB-0A91-4B13-94DF-139B504385D0}" type="presOf" srcId="{237597E1-EB8A-4101-9563-658FB5BCB7C7}" destId="{AF331C9F-CB9F-4D00-A61F-35FA8405F011}" srcOrd="0" destOrd="0" presId="urn:microsoft.com/office/officeart/2005/8/layout/radial4"/>
    <dgm:cxn modelId="{DE2623A9-124A-4828-BB7A-3EB13420ED51}" type="presOf" srcId="{36893AA2-D708-4DFF-B338-01AACA0F2221}" destId="{A6468848-11BE-4971-BB4B-23D482392D00}" srcOrd="0" destOrd="0" presId="urn:microsoft.com/office/officeart/2005/8/layout/radial4"/>
    <dgm:cxn modelId="{58722A48-4BC4-4554-BFBC-F1D365D6BA37}" type="presOf" srcId="{6B8DF5DA-627C-47E2-A3E7-6AEAB1A859C5}" destId="{3B685C2D-001A-4F8F-B57B-D586D655C7E6}" srcOrd="0" destOrd="0" presId="urn:microsoft.com/office/officeart/2005/8/layout/radial4"/>
    <dgm:cxn modelId="{330E7CFF-75FB-4FC1-8C8A-C2F408AF9BB5}" type="presParOf" srcId="{A6468848-11BE-4971-BB4B-23D482392D00}" destId="{3B685C2D-001A-4F8F-B57B-D586D655C7E6}" srcOrd="0" destOrd="0" presId="urn:microsoft.com/office/officeart/2005/8/layout/radial4"/>
    <dgm:cxn modelId="{0509E9C8-1FFD-4899-9CCD-A901E7E56823}" type="presParOf" srcId="{A6468848-11BE-4971-BB4B-23D482392D00}" destId="{AF331C9F-CB9F-4D00-A61F-35FA8405F011}" srcOrd="1" destOrd="0" presId="urn:microsoft.com/office/officeart/2005/8/layout/radial4"/>
    <dgm:cxn modelId="{066AC4F1-B66F-485D-9309-D7E2BCD42F0E}" type="presParOf" srcId="{A6468848-11BE-4971-BB4B-23D482392D00}" destId="{A2C8EE95-FEB6-443B-83A2-72E4C08760D3}" srcOrd="2" destOrd="0" presId="urn:microsoft.com/office/officeart/2005/8/layout/radial4"/>
    <dgm:cxn modelId="{7CADD755-CC21-48BC-9F0F-CE8671D0A9A7}" type="presParOf" srcId="{A6468848-11BE-4971-BB4B-23D482392D00}" destId="{F27FEF5E-69C8-4D02-B39B-04886F75183D}" srcOrd="3" destOrd="0" presId="urn:microsoft.com/office/officeart/2005/8/layout/radial4"/>
    <dgm:cxn modelId="{582FE391-F87D-4EE8-8752-9F320D41DCCF}" type="presParOf" srcId="{A6468848-11BE-4971-BB4B-23D482392D00}" destId="{B11077FD-3389-4CEB-9278-DF576F7371D0}" srcOrd="4" destOrd="0" presId="urn:microsoft.com/office/officeart/2005/8/layout/radial4"/>
    <dgm:cxn modelId="{48486F44-4D65-4451-9BFC-539DBA1E7B91}" type="presParOf" srcId="{A6468848-11BE-4971-BB4B-23D482392D00}" destId="{D821B777-CC0D-48A6-90BF-B13C93C81D39}" srcOrd="5" destOrd="0" presId="urn:microsoft.com/office/officeart/2005/8/layout/radial4"/>
    <dgm:cxn modelId="{C7E6ABE4-5EE3-43D9-91A4-CFFC4CB3A7AF}" type="presParOf" srcId="{A6468848-11BE-4971-BB4B-23D482392D00}" destId="{32530B23-2557-4CA0-9C45-31879865E63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B5B63-9975-4F95-B196-B424607B7D6D}">
      <dsp:nvSpPr>
        <dsp:cNvPr id="0" name=""/>
        <dsp:cNvSpPr/>
      </dsp:nvSpPr>
      <dsp:spPr>
        <a:xfrm>
          <a:off x="4323" y="522954"/>
          <a:ext cx="3592314" cy="898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More Transparency</a:t>
          </a:r>
          <a:endParaRPr lang="en-US" sz="3400" kern="1200" dirty="0"/>
        </a:p>
      </dsp:txBody>
      <dsp:txXfrm>
        <a:off x="30627" y="549258"/>
        <a:ext cx="3539706" cy="845470"/>
      </dsp:txXfrm>
    </dsp:sp>
    <dsp:sp modelId="{8AF21956-76F4-4C19-8675-69950008B2DC}">
      <dsp:nvSpPr>
        <dsp:cNvPr id="0" name=""/>
        <dsp:cNvSpPr/>
      </dsp:nvSpPr>
      <dsp:spPr>
        <a:xfrm rot="5400000">
          <a:off x="1721899" y="1499615"/>
          <a:ext cx="157163" cy="1571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CF128-3383-49F6-A8AE-A702A40C1AA1}">
      <dsp:nvSpPr>
        <dsp:cNvPr id="0" name=""/>
        <dsp:cNvSpPr/>
      </dsp:nvSpPr>
      <dsp:spPr>
        <a:xfrm>
          <a:off x="4323" y="1735360"/>
          <a:ext cx="3592314" cy="89807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Emphasis on Safety</a:t>
          </a:r>
          <a:endParaRPr lang="en-US" sz="2700" kern="1200" dirty="0"/>
        </a:p>
      </dsp:txBody>
      <dsp:txXfrm>
        <a:off x="30627" y="1761664"/>
        <a:ext cx="3539706" cy="845470"/>
      </dsp:txXfrm>
    </dsp:sp>
    <dsp:sp modelId="{B21924F0-6D2A-4DF5-A31D-FD570C754031}">
      <dsp:nvSpPr>
        <dsp:cNvPr id="0" name=""/>
        <dsp:cNvSpPr/>
      </dsp:nvSpPr>
      <dsp:spPr>
        <a:xfrm rot="5400000">
          <a:off x="1721899" y="2712021"/>
          <a:ext cx="157163" cy="1571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E793B-9C86-4ACA-AB7A-097888FEEE5B}">
      <dsp:nvSpPr>
        <dsp:cNvPr id="0" name=""/>
        <dsp:cNvSpPr/>
      </dsp:nvSpPr>
      <dsp:spPr>
        <a:xfrm>
          <a:off x="4323" y="2947766"/>
          <a:ext cx="3592314" cy="89807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Add Downtown projects</a:t>
          </a:r>
          <a:endParaRPr lang="en-US" sz="2700" kern="1200" dirty="0"/>
        </a:p>
      </dsp:txBody>
      <dsp:txXfrm>
        <a:off x="30627" y="2974070"/>
        <a:ext cx="3539706" cy="845470"/>
      </dsp:txXfrm>
    </dsp:sp>
    <dsp:sp modelId="{97AD6A07-CD45-4102-B7E8-C5652C4E3BC7}">
      <dsp:nvSpPr>
        <dsp:cNvPr id="0" name=""/>
        <dsp:cNvSpPr/>
      </dsp:nvSpPr>
      <dsp:spPr>
        <a:xfrm>
          <a:off x="4099561" y="522954"/>
          <a:ext cx="3592314" cy="898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Better Connectivity</a:t>
          </a:r>
          <a:endParaRPr lang="en-US" sz="3400" kern="1200" dirty="0"/>
        </a:p>
      </dsp:txBody>
      <dsp:txXfrm>
        <a:off x="4125865" y="549258"/>
        <a:ext cx="3539706" cy="845470"/>
      </dsp:txXfrm>
    </dsp:sp>
    <dsp:sp modelId="{87736AAC-0FDE-498B-B5D9-00F35378CE01}">
      <dsp:nvSpPr>
        <dsp:cNvPr id="0" name=""/>
        <dsp:cNvSpPr/>
      </dsp:nvSpPr>
      <dsp:spPr>
        <a:xfrm rot="5400000">
          <a:off x="5817137" y="1499615"/>
          <a:ext cx="157163" cy="1571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63684-132E-4231-BE79-1A201D4131A8}">
      <dsp:nvSpPr>
        <dsp:cNvPr id="0" name=""/>
        <dsp:cNvSpPr/>
      </dsp:nvSpPr>
      <dsp:spPr>
        <a:xfrm>
          <a:off x="4099561" y="1735360"/>
          <a:ext cx="3592314" cy="89807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Emphasis on Equity</a:t>
          </a:r>
          <a:endParaRPr lang="en-US" sz="2700" kern="1200" dirty="0"/>
        </a:p>
      </dsp:txBody>
      <dsp:txXfrm>
        <a:off x="4125865" y="1761664"/>
        <a:ext cx="3539706" cy="845470"/>
      </dsp:txXfrm>
    </dsp:sp>
    <dsp:sp modelId="{BD93411A-C596-40E7-A90B-230DD6C5EE38}">
      <dsp:nvSpPr>
        <dsp:cNvPr id="0" name=""/>
        <dsp:cNvSpPr/>
      </dsp:nvSpPr>
      <dsp:spPr>
        <a:xfrm rot="5400000">
          <a:off x="5817137" y="2712021"/>
          <a:ext cx="157163" cy="1571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B9B98-FE0F-4196-956A-D688A1F1304B}">
      <dsp:nvSpPr>
        <dsp:cNvPr id="0" name=""/>
        <dsp:cNvSpPr/>
      </dsp:nvSpPr>
      <dsp:spPr>
        <a:xfrm>
          <a:off x="4099561" y="2947766"/>
          <a:ext cx="3592314" cy="89807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More quick fix projects</a:t>
          </a:r>
          <a:endParaRPr lang="en-US" sz="2700" kern="1200" dirty="0"/>
        </a:p>
      </dsp:txBody>
      <dsp:txXfrm>
        <a:off x="4125865" y="2974070"/>
        <a:ext cx="3539706" cy="845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85C2D-001A-4F8F-B57B-D586D655C7E6}">
      <dsp:nvSpPr>
        <dsp:cNvPr id="0" name=""/>
        <dsp:cNvSpPr/>
      </dsp:nvSpPr>
      <dsp:spPr>
        <a:xfrm>
          <a:off x="1257762" y="1852974"/>
          <a:ext cx="1206374" cy="11303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Imp Plan</a:t>
          </a:r>
          <a:endParaRPr lang="en-US" sz="2500" kern="1200" dirty="0"/>
        </a:p>
      </dsp:txBody>
      <dsp:txXfrm>
        <a:off x="1434431" y="2018514"/>
        <a:ext cx="853036" cy="799299"/>
      </dsp:txXfrm>
    </dsp:sp>
    <dsp:sp modelId="{AF331C9F-CB9F-4D00-A61F-35FA8405F011}">
      <dsp:nvSpPr>
        <dsp:cNvPr id="0" name=""/>
        <dsp:cNvSpPr/>
      </dsp:nvSpPr>
      <dsp:spPr>
        <a:xfrm rot="12877607">
          <a:off x="451707" y="1616380"/>
          <a:ext cx="962834" cy="32215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8EE95-FEB6-443B-83A2-72E4C08760D3}">
      <dsp:nvSpPr>
        <dsp:cNvPr id="0" name=""/>
        <dsp:cNvSpPr/>
      </dsp:nvSpPr>
      <dsp:spPr>
        <a:xfrm>
          <a:off x="49" y="1074360"/>
          <a:ext cx="1073860" cy="859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SDOT</a:t>
          </a:r>
          <a:endParaRPr lang="en-US" sz="2300" kern="1200" dirty="0"/>
        </a:p>
      </dsp:txBody>
      <dsp:txXfrm>
        <a:off x="25211" y="1099522"/>
        <a:ext cx="1023536" cy="808764"/>
      </dsp:txXfrm>
    </dsp:sp>
    <dsp:sp modelId="{F27FEF5E-69C8-4D02-B39B-04886F75183D}">
      <dsp:nvSpPr>
        <dsp:cNvPr id="0" name=""/>
        <dsp:cNvSpPr/>
      </dsp:nvSpPr>
      <dsp:spPr>
        <a:xfrm rot="16045976">
          <a:off x="1337909" y="1163726"/>
          <a:ext cx="948043" cy="32215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077FD-3389-4CEB-9278-DF576F7371D0}">
      <dsp:nvSpPr>
        <dsp:cNvPr id="0" name=""/>
        <dsp:cNvSpPr/>
      </dsp:nvSpPr>
      <dsp:spPr>
        <a:xfrm>
          <a:off x="1253769" y="421715"/>
          <a:ext cx="1073860" cy="859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SBAB</a:t>
          </a:r>
          <a:endParaRPr lang="en-US" sz="2300" kern="1200" dirty="0"/>
        </a:p>
      </dsp:txBody>
      <dsp:txXfrm>
        <a:off x="1278931" y="446877"/>
        <a:ext cx="1023536" cy="808764"/>
      </dsp:txXfrm>
    </dsp:sp>
    <dsp:sp modelId="{D821B777-CC0D-48A6-90BF-B13C93C81D39}">
      <dsp:nvSpPr>
        <dsp:cNvPr id="0" name=""/>
        <dsp:cNvSpPr/>
      </dsp:nvSpPr>
      <dsp:spPr>
        <a:xfrm rot="18800201">
          <a:off x="2134266" y="1395366"/>
          <a:ext cx="1079536" cy="32215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30B23-2557-4CA0-9C45-31879865E63F}">
      <dsp:nvSpPr>
        <dsp:cNvPr id="0" name=""/>
        <dsp:cNvSpPr/>
      </dsp:nvSpPr>
      <dsp:spPr>
        <a:xfrm>
          <a:off x="2507539" y="734309"/>
          <a:ext cx="1073860" cy="859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Council</a:t>
          </a:r>
          <a:endParaRPr lang="en-US" sz="2300" kern="1200" dirty="0"/>
        </a:p>
      </dsp:txBody>
      <dsp:txXfrm>
        <a:off x="2532701" y="759471"/>
        <a:ext cx="1023536" cy="808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30CA7E-C46E-41ED-8533-9B77174DD0EC}" type="datetimeFigureOut">
              <a:rPr lang="en-US" smtClean="0"/>
              <a:t>7/6/2016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0635B5-FF59-406E-B74D-09342D3385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5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3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</a:t>
            </a:r>
            <a:r>
              <a:rPr lang="en-US" baseline="0" dirty="0" smtClean="0"/>
              <a:t> core values for transportation anchor to the core values that Mayor Murray has laid out in his vision (Move Seattle) for Seattle: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Safe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Interconnected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Affordable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Vibrant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Innovative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644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 the audience know the purpose of your presentation (is it purely informational, are you seeking feedback, etc). Then walk them through what you’ll be covering.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82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52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9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486400"/>
          </a:xfrm>
        </p:spPr>
        <p:txBody>
          <a:bodyPr/>
          <a:lstStyle>
            <a:lvl1pPr>
              <a:defRPr sz="2000" baseline="0"/>
            </a:lvl1pPr>
          </a:lstStyle>
          <a:p>
            <a:endParaRPr lang="en-US" dirty="0" smtClean="0"/>
          </a:p>
          <a:p>
            <a:r>
              <a:rPr lang="en-US" dirty="0" smtClean="0"/>
              <a:t>Insert a photo relevant to your presentation (it will appear in the background – you may need to adjust the location of the presentation title up or down, so as not to skew your photo).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352800"/>
            <a:ext cx="9144000" cy="1295400"/>
          </a:xfrm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Presentation Title</a:t>
            </a:r>
            <a:br>
              <a:rPr lang="en-US" dirty="0" smtClean="0"/>
            </a:br>
            <a:r>
              <a:rPr lang="en-US" sz="2000" dirty="0" smtClean="0"/>
              <a:t>Subtitle, If Needed</a:t>
            </a:r>
            <a:endParaRPr lang="en-US" dirty="0" smtClean="0"/>
          </a:p>
        </p:txBody>
      </p:sp>
      <p:pic>
        <p:nvPicPr>
          <p:cNvPr id="7" name="Picture 2" descr="P:\PIO\Schwartz\sdotlogo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6"/>
          <a:stretch/>
        </p:blipFill>
        <p:spPr bwMode="auto">
          <a:xfrm>
            <a:off x="7086599" y="5850340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152400" y="5638800"/>
            <a:ext cx="3810000" cy="1082675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r>
              <a:rPr lang="en-US" dirty="0" smtClean="0"/>
              <a:t>Meeting Name</a:t>
            </a:r>
          </a:p>
          <a:p>
            <a:r>
              <a:rPr lang="en-US" dirty="0" smtClean="0"/>
              <a:t>Presenter First and Last Name</a:t>
            </a:r>
          </a:p>
          <a:p>
            <a:r>
              <a:rPr lang="en-US" dirty="0" smtClean="0"/>
              <a:t>Month, Day,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7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1690D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03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65B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9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E29-30D5-4727-9D85-C6050B98A93F}" type="datetimeFigureOut">
              <a:rPr lang="en-US" smtClean="0"/>
              <a:t>7/6/2016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D83C-2D8A-42B0-BBF1-CDE43C105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2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92E29-30D5-4727-9D85-C6050B98A93F}" type="datetimeFigureOut">
              <a:rPr lang="en-US" smtClean="0"/>
              <a:t>7/6/2016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D83C-2D8A-42B0-BBF1-CDE43C105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7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2" r:id="rId3"/>
    <p:sldLayoutId id="214748364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chwarA\Downloads\19707089009_339394fe59_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1" b="16279"/>
          <a:stretch/>
        </p:blipFill>
        <p:spPr bwMode="auto">
          <a:xfrm>
            <a:off x="0" y="0"/>
            <a:ext cx="9144000" cy="542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:\PIO\Schwartz\sdotlo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6"/>
          <a:stretch/>
        </p:blipFill>
        <p:spPr bwMode="auto">
          <a:xfrm>
            <a:off x="7086600" y="5850340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337" y="2362200"/>
            <a:ext cx="9154510" cy="131762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SBAB- Implementation Plan</a:t>
            </a:r>
          </a:p>
          <a:p>
            <a:r>
              <a:rPr lang="en-US" sz="2200" dirty="0" smtClean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July 6</a:t>
            </a:r>
            <a:r>
              <a:rPr lang="en-US" sz="2200" baseline="30000" dirty="0" smtClean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sz="2200" dirty="0" smtClean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2016</a:t>
            </a:r>
            <a:endParaRPr lang="en-US" sz="2200" dirty="0"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5562600"/>
            <a:ext cx="4953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63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1690D0"/>
                </a:solidFill>
              </a:rPr>
              <a:t>Our mission, vision, and core values</a:t>
            </a:r>
            <a:endParaRPr lang="en-US" sz="4000" dirty="0">
              <a:solidFill>
                <a:srgbClr val="1690D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3397472"/>
            <a:ext cx="7696200" cy="2774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Committed to </a:t>
            </a:r>
            <a:r>
              <a:rPr lang="en-US" sz="2400" dirty="0" smtClean="0">
                <a:solidFill>
                  <a:srgbClr val="1690D0"/>
                </a:solidFill>
                <a:latin typeface="+mj-lt"/>
              </a:rPr>
              <a:t>5 core values </a:t>
            </a:r>
            <a:r>
              <a:rPr lang="en-US" sz="2400" dirty="0" smtClean="0"/>
              <a:t>to create a city that is:</a:t>
            </a:r>
          </a:p>
          <a:p>
            <a:r>
              <a:rPr lang="en-US" sz="2400" dirty="0" smtClean="0"/>
              <a:t>Safe</a:t>
            </a:r>
          </a:p>
          <a:p>
            <a:r>
              <a:rPr lang="en-US" sz="2400" dirty="0" smtClean="0"/>
              <a:t>Interconnected</a:t>
            </a:r>
          </a:p>
          <a:p>
            <a:r>
              <a:rPr lang="en-US" sz="2400" dirty="0" smtClean="0"/>
              <a:t>Affordable</a:t>
            </a:r>
          </a:p>
          <a:p>
            <a:r>
              <a:rPr lang="en-US" sz="2400" dirty="0" smtClean="0"/>
              <a:t>Vibrant</a:t>
            </a:r>
          </a:p>
          <a:p>
            <a:r>
              <a:rPr lang="en-US" sz="2400" dirty="0" smtClean="0"/>
              <a:t>Innovative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For </a:t>
            </a:r>
            <a:r>
              <a:rPr lang="en-US" sz="2400" dirty="0" smtClean="0">
                <a:latin typeface="+mj-lt"/>
              </a:rPr>
              <a:t>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057401"/>
            <a:ext cx="4456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690D0"/>
                </a:solidFill>
                <a:latin typeface="+mj-lt"/>
              </a:rPr>
              <a:t>Mission</a:t>
            </a:r>
            <a:r>
              <a:rPr lang="en-US" sz="2400" dirty="0" smtClean="0">
                <a:solidFill>
                  <a:srgbClr val="1690D0"/>
                </a:solidFill>
              </a:rPr>
              <a:t>: </a:t>
            </a:r>
            <a:r>
              <a:rPr lang="en-US" sz="2400" dirty="0" smtClean="0"/>
              <a:t>deliver </a:t>
            </a:r>
            <a:r>
              <a:rPr lang="en-US" sz="2400" dirty="0"/>
              <a:t>a high-quality 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ransportation system for Seattle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2057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690D0"/>
                </a:solidFill>
                <a:latin typeface="+mj-lt"/>
              </a:rPr>
              <a:t>Vision</a:t>
            </a:r>
            <a:r>
              <a:rPr lang="en-US" sz="2400" dirty="0" smtClean="0">
                <a:solidFill>
                  <a:srgbClr val="1690D0"/>
                </a:solidFill>
              </a:rPr>
              <a:t>: </a:t>
            </a:r>
            <a:r>
              <a:rPr lang="en-US" sz="2400" dirty="0" smtClean="0"/>
              <a:t>connected people, places, and products</a:t>
            </a:r>
            <a:endParaRPr lang="en-US" sz="2400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7874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Presentation overview</a:t>
            </a:r>
            <a:endParaRPr lang="en-US" dirty="0">
              <a:solidFill>
                <a:srgbClr val="1690D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648200"/>
          </a:xfrm>
        </p:spPr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</a:rPr>
              <a:t>What we </a:t>
            </a:r>
            <a:r>
              <a:rPr lang="en-US" dirty="0" smtClean="0">
                <a:latin typeface="Segoe UI Light" panose="020B0502040204020203" pitchFamily="34" charset="0"/>
              </a:rPr>
              <a:t>heard from you.</a:t>
            </a:r>
            <a:endParaRPr lang="en-US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Discuss Implementation </a:t>
            </a:r>
            <a:r>
              <a:rPr lang="en-US" dirty="0" smtClean="0">
                <a:latin typeface="Segoe UI Light" panose="020B0502040204020203" pitchFamily="34" charset="0"/>
              </a:rPr>
              <a:t>plan </a:t>
            </a:r>
            <a:r>
              <a:rPr lang="en-US" dirty="0" smtClean="0">
                <a:latin typeface="Segoe UI Light" panose="020B0502040204020203" pitchFamily="34" charset="0"/>
              </a:rPr>
              <a:t>process: A phased approach</a:t>
            </a:r>
            <a:endParaRPr lang="en-US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Next steps, schedule. </a:t>
            </a:r>
          </a:p>
          <a:p>
            <a:pPr marL="0" indent="0">
              <a:buNone/>
            </a:pPr>
            <a:endParaRPr lang="en-US" dirty="0" smtClean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3</a:t>
            </a:fld>
            <a:endParaRPr lang="en-US" sz="1200" dirty="0"/>
          </a:p>
        </p:txBody>
      </p:sp>
      <p:pic>
        <p:nvPicPr>
          <p:cNvPr id="1026" name="Picture 2" descr="http://www.seattle.gov/transportation/images/bike_green_la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505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What we heard about </a:t>
            </a:r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prioritization </a:t>
            </a:r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process: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4</a:t>
            </a:fld>
            <a:endParaRPr lang="en-US" sz="1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99188950"/>
              </p:ext>
            </p:extLst>
          </p:nvPr>
        </p:nvGraphicFramePr>
        <p:xfrm>
          <a:off x="609600" y="1676400"/>
          <a:ext cx="76962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690D0"/>
                </a:solidFill>
              </a:rPr>
              <a:t>Phase I:</a:t>
            </a:r>
            <a:br>
              <a:rPr lang="en-US" dirty="0" smtClean="0">
                <a:solidFill>
                  <a:srgbClr val="1690D0"/>
                </a:solidFill>
              </a:rPr>
            </a:br>
            <a:r>
              <a:rPr lang="en-US" dirty="0" smtClean="0">
                <a:solidFill>
                  <a:srgbClr val="1690D0"/>
                </a:solidFill>
              </a:rPr>
              <a:t>Create Teams &amp; Assumptions</a:t>
            </a:r>
            <a:endParaRPr lang="en-US" dirty="0">
              <a:solidFill>
                <a:srgbClr val="1690D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895601"/>
            <a:ext cx="3886200" cy="3581400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en-US" dirty="0" smtClean="0"/>
          </a:p>
          <a:p>
            <a:r>
              <a:rPr lang="en-US" sz="2200" dirty="0" smtClean="0"/>
              <a:t>Agree on </a:t>
            </a:r>
            <a:r>
              <a:rPr lang="en-US" sz="2200" dirty="0" smtClean="0"/>
              <a:t>assumptions</a:t>
            </a:r>
          </a:p>
          <a:p>
            <a:pPr lvl="1"/>
            <a:r>
              <a:rPr lang="en-US" sz="2200" dirty="0" smtClean="0"/>
              <a:t>The 2017 work plan stays the same</a:t>
            </a:r>
          </a:p>
          <a:p>
            <a:pPr lvl="1"/>
            <a:r>
              <a:rPr lang="en-US" sz="2200" dirty="0"/>
              <a:t>Quantitative analysis was established in the 2014 BMP and stays the same until the next update in 2018</a:t>
            </a:r>
          </a:p>
          <a:p>
            <a:pPr lvl="1"/>
            <a:r>
              <a:rPr lang="en-US" sz="2200" dirty="0"/>
              <a:t>The SBAB remains our primary stakeholder. </a:t>
            </a:r>
            <a:endParaRPr lang="en-US" sz="22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5</a:t>
            </a:fld>
            <a:endParaRPr lang="en-US" sz="12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07491316"/>
              </p:ext>
            </p:extLst>
          </p:nvPr>
        </p:nvGraphicFramePr>
        <p:xfrm>
          <a:off x="5334000" y="3115499"/>
          <a:ext cx="3581400" cy="3368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17526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Create Team: </a:t>
            </a:r>
          </a:p>
          <a:p>
            <a:pPr lvl="1"/>
            <a:r>
              <a:rPr lang="en-US" sz="2000" dirty="0"/>
              <a:t>SDOT Staff and 2-3 SBAB members </a:t>
            </a:r>
          </a:p>
          <a:p>
            <a:pPr lvl="1"/>
            <a:r>
              <a:rPr lang="en-US" sz="2000" dirty="0"/>
              <a:t>Meet a couple times a month (daytime or evenings)</a:t>
            </a:r>
          </a:p>
        </p:txBody>
      </p:sp>
    </p:spTree>
    <p:extLst>
      <p:ext uri="{BB962C8B-B14F-4D97-AF65-F5344CB8AC3E}">
        <p14:creationId xmlns:p14="http://schemas.microsoft.com/office/powerpoint/2010/main" val="319503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 II</a:t>
            </a:r>
            <a:br>
              <a:rPr lang="en-US" dirty="0" smtClean="0"/>
            </a:br>
            <a:r>
              <a:rPr lang="en-US" dirty="0" smtClean="0"/>
              <a:t>Quantitative &amp; qualitative Analysis.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Re-run quantitative Analysis based on:</a:t>
            </a:r>
          </a:p>
          <a:p>
            <a:pPr lvl="1"/>
            <a:r>
              <a:rPr lang="en-US" dirty="0" smtClean="0"/>
              <a:t>Safety: 40 points</a:t>
            </a:r>
          </a:p>
          <a:p>
            <a:pPr lvl="1"/>
            <a:r>
              <a:rPr lang="en-US" dirty="0" smtClean="0"/>
              <a:t>Connectivity: 25 points</a:t>
            </a:r>
          </a:p>
          <a:p>
            <a:pPr lvl="1"/>
            <a:r>
              <a:rPr lang="en-US" dirty="0" smtClean="0"/>
              <a:t>Equity: 20 points</a:t>
            </a:r>
          </a:p>
          <a:p>
            <a:pPr lvl="1"/>
            <a:r>
              <a:rPr lang="en-US" dirty="0" smtClean="0"/>
              <a:t>Ridership: 10 points</a:t>
            </a:r>
          </a:p>
          <a:p>
            <a:pPr lvl="1"/>
            <a:r>
              <a:rPr lang="en-US" dirty="0" smtClean="0"/>
              <a:t>Livability: 5 points</a:t>
            </a:r>
          </a:p>
          <a:p>
            <a:endParaRPr lang="en-US" dirty="0" smtClean="0"/>
          </a:p>
          <a:p>
            <a:r>
              <a:rPr lang="en-US" dirty="0" smtClean="0"/>
              <a:t>Dive deep into qualitative</a:t>
            </a:r>
          </a:p>
          <a:p>
            <a:pPr lvl="1"/>
            <a:r>
              <a:rPr lang="en-US" dirty="0" smtClean="0"/>
              <a:t>Gaps/Connectivity</a:t>
            </a:r>
          </a:p>
          <a:p>
            <a:pPr lvl="1"/>
            <a:r>
              <a:rPr lang="en-US" dirty="0" smtClean="0"/>
              <a:t>Geographic distribution</a:t>
            </a:r>
          </a:p>
          <a:p>
            <a:pPr lvl="1"/>
            <a:r>
              <a:rPr lang="en-US" dirty="0" smtClean="0"/>
              <a:t>Partner Projects/Leveraging opportunities</a:t>
            </a:r>
          </a:p>
          <a:p>
            <a:pPr lvl="1"/>
            <a:r>
              <a:rPr lang="en-US" dirty="0" smtClean="0"/>
              <a:t>Policy directives</a:t>
            </a:r>
          </a:p>
          <a:p>
            <a:pPr lvl="1"/>
            <a:r>
              <a:rPr lang="en-US" dirty="0" smtClean="0"/>
              <a:t>Community Interest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056" name="Picture 8" descr="http://greenspace.seattle.gov/wp-content/uploads/2013/06/bmpDraft_June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2971800" cy="389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6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Phase III </a:t>
            </a:r>
            <a:br>
              <a:rPr lang="en-US" dirty="0" smtClean="0"/>
            </a:br>
            <a:r>
              <a:rPr lang="en-US" dirty="0" smtClean="0"/>
              <a:t>Finalize for Council.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854" y="1577788"/>
            <a:ext cx="4179346" cy="48992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Discuss Draft project list &amp; confirm projects. </a:t>
            </a:r>
          </a:p>
          <a:p>
            <a:r>
              <a:rPr lang="en-US" dirty="0"/>
              <a:t>Document all decisions</a:t>
            </a:r>
          </a:p>
          <a:p>
            <a:r>
              <a:rPr lang="en-US" dirty="0" smtClean="0"/>
              <a:t>Review with SBAB, confirm funding. </a:t>
            </a:r>
          </a:p>
          <a:p>
            <a:r>
              <a:rPr lang="en-US" dirty="0" smtClean="0"/>
              <a:t>Internal review.</a:t>
            </a:r>
          </a:p>
          <a:p>
            <a:r>
              <a:rPr lang="en-US" dirty="0" smtClean="0"/>
              <a:t>Present final doc to Council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0" y="1577787"/>
            <a:ext cx="4358640" cy="491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9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950211"/>
              </p:ext>
            </p:extLst>
          </p:nvPr>
        </p:nvGraphicFramePr>
        <p:xfrm>
          <a:off x="457200" y="1600200"/>
          <a:ext cx="8229600" cy="514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640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August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Walk through the 2016 prioritization to gain an understanding</a:t>
                      </a:r>
                      <a:r>
                        <a:rPr lang="en-US" baseline="0" dirty="0" smtClean="0"/>
                        <a:t> of the quantitative and qualitative approach.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Select SBAB team members.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Receive CCMP input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Start</a:t>
                      </a:r>
                      <a:r>
                        <a:rPr lang="en-US" baseline="0" dirty="0" smtClean="0"/>
                        <a:t> the prioritization process.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Evaluate all the qualitative factors with team.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Create lists of projects with costs to present &amp; discuss at next SBAB Meeting.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October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Present list</a:t>
                      </a:r>
                      <a:r>
                        <a:rPr lang="en-US" baseline="0" dirty="0" smtClean="0"/>
                        <a:t> and discuss issues. (budget will limit # and length of projects to be selected)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Select preferred projects for draft list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November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Final</a:t>
                      </a:r>
                      <a:r>
                        <a:rPr lang="en-US" baseline="0" dirty="0" smtClean="0"/>
                        <a:t> selection process</a:t>
                      </a:r>
                      <a:r>
                        <a:rPr lang="en-US" dirty="0" smtClean="0"/>
                        <a:t> of projects</a:t>
                      </a:r>
                      <a:r>
                        <a:rPr lang="en-US" baseline="0" dirty="0" smtClean="0"/>
                        <a:t> for the plan.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Happy</a:t>
                      </a:r>
                      <a:r>
                        <a:rPr lang="en-US" baseline="0" dirty="0" smtClean="0"/>
                        <a:t> Holidays! (no update)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January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Present</a:t>
                      </a:r>
                      <a:r>
                        <a:rPr lang="en-US" baseline="0" dirty="0" smtClean="0"/>
                        <a:t> &amp; d</a:t>
                      </a:r>
                      <a:r>
                        <a:rPr lang="en-US" dirty="0" smtClean="0"/>
                        <a:t>iscuss final project</a:t>
                      </a:r>
                      <a:r>
                        <a:rPr lang="en-US" baseline="0" dirty="0" smtClean="0"/>
                        <a:t> list.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Prepare</a:t>
                      </a:r>
                      <a:r>
                        <a:rPr lang="en-US" baseline="0" dirty="0" smtClean="0"/>
                        <a:t> final document for Council.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1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Questions?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137685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Segoe UI Light" panose="020B0502040204020203" pitchFamily="34" charset="0"/>
                <a:ea typeface="Kozuka Gothic Pro L" pitchFamily="34" charset="-128"/>
              </a:rPr>
              <a:t>Monica.Dewald</a:t>
            </a:r>
            <a:r>
              <a:rPr lang="en-US" dirty="0" smtClean="0">
                <a:latin typeface="Segoe UI Light" panose="020B0502040204020203" pitchFamily="34" charset="0"/>
                <a:ea typeface="Kozuka Gothic Pro L" pitchFamily="34" charset="-128"/>
              </a:rPr>
              <a:t>@seattle.gov </a:t>
            </a:r>
            <a:r>
              <a:rPr lang="en-US" dirty="0" smtClean="0">
                <a:latin typeface="Segoe UI Light" panose="020B0502040204020203" pitchFamily="34" charset="0"/>
                <a:ea typeface="Kozuka Gothic Pro L" pitchFamily="34" charset="-128"/>
              </a:rPr>
              <a:t>| (206) </a:t>
            </a:r>
            <a:r>
              <a:rPr lang="en-US" dirty="0" smtClean="0">
                <a:latin typeface="Segoe UI Light" panose="020B0502040204020203" pitchFamily="34" charset="0"/>
                <a:ea typeface="Kozuka Gothic Pro L" pitchFamily="34" charset="-128"/>
              </a:rPr>
              <a:t>684-5374</a:t>
            </a:r>
            <a:endParaRPr lang="en-US" dirty="0" smtClean="0">
              <a:latin typeface="Segoe UI Light" panose="020B0502040204020203" pitchFamily="34" charset="0"/>
              <a:ea typeface="Kozuka Gothic Pro L" pitchFamily="34" charset="-128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Segoe UI Light" panose="020B0502040204020203" pitchFamily="34" charset="0"/>
                <a:ea typeface="Kozuka Gothic Pro L" pitchFamily="34" charset="-128"/>
              </a:rPr>
              <a:t>www.seattle.gov/transportation/bike.htm</a:t>
            </a:r>
            <a:endParaRPr lang="en-US" sz="2800" dirty="0">
              <a:latin typeface="Segoe UI Light" panose="020B0502040204020203" pitchFamily="34" charset="0"/>
              <a:ea typeface="Kozuka Gothic Pro L" pitchFamily="34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429001"/>
            <a:ext cx="9143999" cy="685799"/>
          </a:xfrm>
          <a:prstGeom prst="rect">
            <a:avLst/>
          </a:prstGeom>
          <a:solidFill>
            <a:srgbClr val="1690D0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Segoe UI Light" panose="020B0502040204020203" pitchFamily="34" charset="0"/>
                <a:ea typeface="Kozuka Gothic Pro L" pitchFamily="34" charset="-128"/>
              </a:rPr>
              <a:t>www.seattle.gov/transportation</a:t>
            </a:r>
            <a:endParaRPr lang="en-US" dirty="0">
              <a:solidFill>
                <a:schemeClr val="bg1"/>
              </a:solidFill>
              <a:latin typeface="Segoe UI Light" panose="020B0502040204020203" pitchFamily="34" charset="0"/>
              <a:ea typeface="Kozuka Gothic Pro L" pitchFamily="34" charset="-128"/>
            </a:endParaRPr>
          </a:p>
        </p:txBody>
      </p:sp>
      <p:pic>
        <p:nvPicPr>
          <p:cNvPr id="7" name="Picture 2" descr="P:\PIO\Schwartz\sdot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6"/>
          <a:stretch/>
        </p:blipFill>
        <p:spPr bwMode="auto">
          <a:xfrm>
            <a:off x="6955064" y="5681038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entralctpost.files.wordpress.com/2013/10/twitter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89414"/>
            <a:ext cx="768386" cy="76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msjc.edu/StudentServices/StudentGovernmentAssociation/District%20Committees%2020112012/facebook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29" y="4504708"/>
            <a:ext cx="717453" cy="7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http://philipgoddardphotography.co.uk/wp-content/uploads/2013/12/logo-flick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08" y="4500537"/>
            <a:ext cx="721623" cy="7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http://www.ceministries.org/Images/content/1847/62794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886" y="4514880"/>
            <a:ext cx="717452" cy="71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3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ve Seattle">
      <a:dk1>
        <a:srgbClr val="000000"/>
      </a:dk1>
      <a:lt1>
        <a:sysClr val="window" lastClr="FFFFFF"/>
      </a:lt1>
      <a:dk2>
        <a:srgbClr val="000000"/>
      </a:dk2>
      <a:lt2>
        <a:srgbClr val="E1D91E"/>
      </a:lt2>
      <a:accent1>
        <a:srgbClr val="1690D0"/>
      </a:accent1>
      <a:accent2>
        <a:srgbClr val="E1D91E"/>
      </a:accent2>
      <a:accent3>
        <a:srgbClr val="00A85D"/>
      </a:accent3>
      <a:accent4>
        <a:srgbClr val="492F92"/>
      </a:accent4>
      <a:accent5>
        <a:srgbClr val="FF6C2C"/>
      </a:accent5>
      <a:accent6>
        <a:srgbClr val="808284"/>
      </a:accent6>
      <a:hlink>
        <a:srgbClr val="0000FF"/>
      </a:hlink>
      <a:folHlink>
        <a:srgbClr val="800080"/>
      </a:folHlink>
    </a:clrScheme>
    <a:fontScheme name="Custom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428</Words>
  <Application>Microsoft Office PowerPoint</Application>
  <PresentationFormat>On-screen Show (4:3)</PresentationFormat>
  <Paragraphs>101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Kozuka Gothic Pro L</vt:lpstr>
      <vt:lpstr>Arial</vt:lpstr>
      <vt:lpstr>Calibri</vt:lpstr>
      <vt:lpstr>Segoe UI</vt:lpstr>
      <vt:lpstr>Segoe UI Light</vt:lpstr>
      <vt:lpstr>Office Theme</vt:lpstr>
      <vt:lpstr>PowerPoint Presentation</vt:lpstr>
      <vt:lpstr>Our mission, vision, and core values</vt:lpstr>
      <vt:lpstr>Presentation overview</vt:lpstr>
      <vt:lpstr>What we heard about the prioritization process:</vt:lpstr>
      <vt:lpstr>Phase I: Create Teams &amp; Assumptions</vt:lpstr>
      <vt:lpstr>Phase II Quantitative &amp; qualitative Analysis.</vt:lpstr>
      <vt:lpstr> Phase III  Finalize for Council.</vt:lpstr>
      <vt:lpstr>Schedule</vt:lpstr>
      <vt:lpstr>Questions?</vt:lpstr>
    </vt:vector>
  </TitlesOfParts>
  <Company>City of Seattle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Insert Subtitle, If Needed</dc:title>
  <dc:creator>Schwartz, Allison</dc:creator>
  <cp:lastModifiedBy>Dewald, Monica</cp:lastModifiedBy>
  <cp:revision>75</cp:revision>
  <cp:lastPrinted>2016-07-06T22:21:39Z</cp:lastPrinted>
  <dcterms:created xsi:type="dcterms:W3CDTF">2014-01-29T22:35:29Z</dcterms:created>
  <dcterms:modified xsi:type="dcterms:W3CDTF">2016-07-06T23:41:33Z</dcterms:modified>
</cp:coreProperties>
</file>