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7" r:id="rId3"/>
    <p:sldId id="292" r:id="rId4"/>
    <p:sldId id="293" r:id="rId5"/>
    <p:sldId id="268" r:id="rId6"/>
    <p:sldId id="269" r:id="rId7"/>
    <p:sldId id="300" r:id="rId8"/>
    <p:sldId id="289" r:id="rId9"/>
    <p:sldId id="298" r:id="rId10"/>
    <p:sldId id="299" r:id="rId11"/>
    <p:sldId id="297" r:id="rId12"/>
    <p:sldId id="303" r:id="rId13"/>
    <p:sldId id="281" r:id="rId14"/>
    <p:sldId id="290" r:id="rId15"/>
    <p:sldId id="273" r:id="rId16"/>
    <p:sldId id="274" r:id="rId17"/>
    <p:sldId id="301" r:id="rId18"/>
    <p:sldId id="302" r:id="rId1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1D0"/>
    <a:srgbClr val="CEEBFA"/>
    <a:srgbClr val="00A85D"/>
    <a:srgbClr val="E2231A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14" autoAdjust="0"/>
  </p:normalViewPr>
  <p:slideViewPr>
    <p:cSldViewPr showGuides="1">
      <p:cViewPr varScale="1">
        <p:scale>
          <a:sx n="101" d="100"/>
          <a:sy n="101" d="100"/>
        </p:scale>
        <p:origin x="191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BFFA6-6E21-49F1-828F-9D988ED1BDE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EDFBE-3082-4056-B2B1-31F0D0F46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5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32115-1D55-40FF-9BBA-9B43C60AC4D7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8EA84-8D1F-444C-9A51-79EC2887E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9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CC627-9F2F-4D26-98BE-AB5D4661244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</a:rPr>
              <a:t>Implementation Plan will be updated regularly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Reflects changing funding and leveraging opportunities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Allows safety/equity/health data to be updated regularly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8EA84-8D1F-444C-9A51-79EC2887EC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98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Implementing strategies and actions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</a:rPr>
              <a:t>Stem from Plan goals/objectives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egoe UI Light" panose="020B0502040204020203" pitchFamily="34" charset="0"/>
              </a:rPr>
              <a:t>Outline how we will improve walking conditions within the PIN.</a:t>
            </a:r>
          </a:p>
          <a:p>
            <a:pPr>
              <a:spcBef>
                <a:spcPts val="1200"/>
              </a:spcBef>
            </a:pPr>
            <a:endParaRPr lang="en-US" sz="2400" dirty="0" smtClean="0">
              <a:latin typeface="Segoe UI Light" panose="020B0502040204020203" pitchFamily="34" charset="0"/>
            </a:endParaRPr>
          </a:p>
          <a:p>
            <a:pPr>
              <a:spcBef>
                <a:spcPts val="1200"/>
              </a:spcBef>
            </a:pPr>
            <a:endParaRPr lang="en-US" sz="2400" dirty="0" smtClean="0">
              <a:latin typeface="Segoe UI Light" panose="020B05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dirty="0" smtClean="0">
                <a:latin typeface="Segoe UI Light" panose="020B0502040204020203" pitchFamily="34" charset="0"/>
              </a:rPr>
              <a:t>19 implementing strategies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latin typeface="Segoe UI Light" panose="020B0502040204020203" pitchFamily="34" charset="0"/>
              </a:rPr>
              <a:t>64 implementing 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0C2AC-17C6-42D8-A8B5-E76474FD8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</a:rPr>
              <a:t>Review the Freight Master Plan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Submit comments to SDOT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Provide a letter of support for the FMP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8EA84-8D1F-444C-9A51-79EC2887EC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89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with DON on public outreach during</a:t>
            </a:r>
            <a:r>
              <a:rPr lang="en-US" baseline="0" dirty="0" smtClean="0"/>
              <a:t> the public review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8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0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CC627-9F2F-4D26-98BE-AB5D4661244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87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200" dirty="0" smtClean="0">
                <a:latin typeface="Segoe UI Light" panose="020B0502040204020203" pitchFamily="34" charset="0"/>
              </a:rPr>
              <a:t>Evaluates arterials only</a:t>
            </a:r>
          </a:p>
          <a:p>
            <a:pPr>
              <a:spcBef>
                <a:spcPts val="1200"/>
              </a:spcBef>
            </a:pPr>
            <a:r>
              <a:rPr lang="en-US" sz="1200" dirty="0" smtClean="0">
                <a:latin typeface="Segoe UI Light" panose="020B0502040204020203" pitchFamily="34" charset="0"/>
              </a:rPr>
              <a:t>Identifies opportunities for further evaluation (</a:t>
            </a:r>
            <a:r>
              <a:rPr lang="en-US" sz="1200" u="sng" dirty="0" smtClean="0">
                <a:latin typeface="Segoe UI Light" panose="020B0502040204020203" pitchFamily="34" charset="0"/>
              </a:rPr>
              <a:t>not specific project recommendations</a:t>
            </a:r>
            <a:r>
              <a:rPr lang="en-US" sz="1200" dirty="0" smtClean="0">
                <a:latin typeface="Segoe UI Light" panose="020B0502040204020203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1200" dirty="0" smtClean="0">
                <a:latin typeface="Segoe UI Light" panose="020B0502040204020203" pitchFamily="34" charset="0"/>
              </a:rPr>
              <a:t>Other types of crossing improvements (signals, lighting, etc.) driven by other analyses/programs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CC627-9F2F-4D26-98BE-AB5D4661244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7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1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0F12A-DBAB-4667-BE97-D2BDBD23D6A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26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public survey asked three key questions about walking conditions in Seattle: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makes it difficult or unpleasant for you to walk?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should the City prioritize walking improvements first?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types of pedestrian improvements should we build first?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6290-B20C-4B0E-AC2C-FDE4EA42B2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0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6290-B20C-4B0E-AC2C-FDE4EA42B2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Based on public survey feedback we’ve narrowed that focus to two key pedestrian generators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Developed a connected network where investments will be directed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See detailed maps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 step: To identify potential</a:t>
            </a:r>
            <a:r>
              <a:rPr lang="en-US" baseline="0" dirty="0" smtClean="0"/>
              <a:t> needs within this network</a:t>
            </a:r>
            <a:r>
              <a:rPr lang="en-US" baseline="0" dirty="0" smtClean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Crossings improvements (particularly increasing controlled crossings) could also help people who bike.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Greenway improvements could help close some of the arterial crossing gaps we identify.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CC627-9F2F-4D26-98BE-AB5D4661244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200" dirty="0" smtClean="0">
                <a:latin typeface="Segoe UI Light" panose="020B0502040204020203" pitchFamily="34" charset="0"/>
              </a:rPr>
              <a:t>Evaluates arterials only</a:t>
            </a:r>
          </a:p>
          <a:p>
            <a:pPr>
              <a:spcBef>
                <a:spcPts val="1200"/>
              </a:spcBef>
            </a:pPr>
            <a:r>
              <a:rPr lang="en-US" sz="1200" dirty="0" smtClean="0">
                <a:latin typeface="Segoe UI Light" panose="020B0502040204020203" pitchFamily="34" charset="0"/>
              </a:rPr>
              <a:t>Identifies opportunities for further evaluation (</a:t>
            </a:r>
            <a:r>
              <a:rPr lang="en-US" sz="1200" u="sng" dirty="0" smtClean="0">
                <a:latin typeface="Segoe UI Light" panose="020B0502040204020203" pitchFamily="34" charset="0"/>
              </a:rPr>
              <a:t>not specific project recommendations</a:t>
            </a:r>
            <a:r>
              <a:rPr lang="en-US" sz="1200" dirty="0" smtClean="0">
                <a:latin typeface="Segoe UI Light" panose="020B0502040204020203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1200" dirty="0" smtClean="0">
                <a:latin typeface="Segoe UI Light" panose="020B0502040204020203" pitchFamily="34" charset="0"/>
              </a:rPr>
              <a:t>Other types of crossing improvements (signals, lighting, etc.) driven by other analyses/programs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CC627-9F2F-4D26-98BE-AB5D4661244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79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6290-B20C-4B0E-AC2C-FDE4EA42B2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8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B0A5-E8A0-4AAA-83C4-58546FFAEF5F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9948-BAE1-459D-883E-7E8B22E3B99C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79A3-2BFA-4237-860A-0FFFC2015592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6C11-65E9-45F7-91CC-FB7F47051E1B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262-84B3-48F4-B79A-986C09F9B581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5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A7E4-A473-4394-9ADF-352ABCD0FA39}" type="datetime1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C87-215F-46EA-B85D-A5B72537B7CC}" type="datetime1">
              <a:rPr lang="en-US" smtClean="0"/>
              <a:t>5/31/2016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757C-51EB-4E38-80E1-A79E175CE5B8}" type="datetime1">
              <a:rPr lang="en-US" smtClean="0"/>
              <a:t>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93DE-60BF-417E-8D24-6089F148F034}" type="datetime1">
              <a:rPr lang="en-US" smtClean="0"/>
              <a:t>5/31/2016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3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5CF7A-0D8C-4A20-8DBE-F720D6E7C7BE}" type="datetime1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4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C58E1-A9DA-40E3-9D27-34ADF66FB291}" type="datetime1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0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33786-CBBD-4A50-9338-016803AB71D8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2DBA-3A24-494A-ABAE-45D17C008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8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seattle.gov/transportation/pedMasterPlan.htm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ceki\Downloads\26098535295_ecb4a1fc2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795"/>
          <a:stretch/>
        </p:blipFill>
        <p:spPr bwMode="auto">
          <a:xfrm>
            <a:off x="0" y="0"/>
            <a:ext cx="9144000" cy="54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PIO\New Photo Library\Countdown Signals\Andrew_Dingman\heroes\20070812_sdt_andrew_pic6 copy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4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9144000" cy="131762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Pedestrian Master Plan Update</a:t>
            </a:r>
            <a:endParaRPr lang="en-US" sz="3100" dirty="0"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7417942" cy="12192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Seattle Bicycle Advisory Board</a:t>
            </a:r>
          </a:p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Ian Macek</a:t>
            </a:r>
          </a:p>
          <a:p>
            <a:pPr algn="l"/>
            <a:r>
              <a:rPr lang="en-US" sz="2000" dirty="0" smtClean="0">
                <a:latin typeface="Segoe UI Light" panose="020B0502040204020203" pitchFamily="34" charset="0"/>
              </a:rPr>
              <a:t>June 1, 2016</a:t>
            </a:r>
            <a:endParaRPr lang="en-US" sz="2000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61241" y="2289433"/>
          <a:ext cx="2910840" cy="25603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910840"/>
              </a:tblGrid>
              <a:tr h="40005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Health and Equity Factors</a:t>
                      </a:r>
                      <a:endParaRPr lang="en-US" sz="1400" b="1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92F92"/>
                    </a:solidFill>
                  </a:tcPr>
                </a:tc>
              </a:tr>
              <a:tr h="360045">
                <a:tc>
                  <a:txBody>
                    <a:bodyPr/>
                    <a:lstStyle/>
                    <a:p>
                      <a:r>
                        <a:rPr lang="en-US" sz="1200" strike="noStrike" baseline="0" dirty="0" smtClean="0">
                          <a:latin typeface="Segoe UI Light" panose="020B0502040204020203" pitchFamily="34" charset="0"/>
                        </a:rPr>
                        <a:t>Communities of color (new)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Low income population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Disability population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4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Diabetes rates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Physical activity rates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Obesity rates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7" t="2788" r="8619" b="3549"/>
          <a:stretch/>
        </p:blipFill>
        <p:spPr bwMode="auto">
          <a:xfrm>
            <a:off x="4917805" y="-9339"/>
            <a:ext cx="4135272" cy="686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08478" y="0"/>
            <a:ext cx="1405719" cy="573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673" y="395415"/>
            <a:ext cx="4849813" cy="138395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3: Further prioritizing (arterials and non-arterials)</a:t>
            </a:r>
            <a:endParaRPr lang="en-US" sz="3600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894" y="228600"/>
            <a:ext cx="5046431" cy="81870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PMP Implementation Plan</a:t>
            </a:r>
            <a:endParaRPr lang="en-US" dirty="0">
              <a:solidFill>
                <a:srgbClr val="1691D0"/>
              </a:solidFill>
            </a:endParaRPr>
          </a:p>
        </p:txBody>
      </p:sp>
      <p:sp>
        <p:nvSpPr>
          <p:cNvPr id="3" name="Content Placeholder 5"/>
          <p:cNvSpPr>
            <a:spLocks noGrp="1"/>
          </p:cNvSpPr>
          <p:nvPr>
            <p:ph sz="half" idx="1"/>
          </p:nvPr>
        </p:nvSpPr>
        <p:spPr>
          <a:xfrm>
            <a:off x="238101" y="1447800"/>
            <a:ext cx="4867299" cy="5181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Segoe UI Light" panose="020B0502040204020203" pitchFamily="34" charset="0"/>
              </a:rPr>
              <a:t>Will be developed after Plan adoption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Segoe UI Light" panose="020B0502040204020203" pitchFamily="34" charset="0"/>
              </a:rPr>
              <a:t>Identify locations within the PIN for near-term improvements based on: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Safety/Equity/Health analyses 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Annual funding streams, grant opportunities, and other resources.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P</a:t>
            </a:r>
            <a:r>
              <a:rPr lang="en-US" dirty="0" smtClean="0">
                <a:latin typeface="Segoe UI Light" panose="020B0502040204020203" pitchFamily="34" charset="0"/>
              </a:rPr>
              <a:t>rogram/project leveraging opportunities </a:t>
            </a:r>
          </a:p>
          <a:p>
            <a:pPr lvl="1"/>
            <a:r>
              <a:rPr lang="en-US" dirty="0" smtClean="0">
                <a:latin typeface="Segoe UI Light" panose="020B0502040204020203" pitchFamily="34" charset="0"/>
              </a:rPr>
              <a:t>Other balancing factors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Implementation Plan will be updated regularly</a:t>
            </a:r>
          </a:p>
          <a:p>
            <a:pPr lvl="1"/>
            <a:endParaRPr lang="en-US" dirty="0" smtClean="0">
              <a:latin typeface="Segoe UI Light" panose="020B0502040204020203" pitchFamily="34" charset="0"/>
            </a:endParaRPr>
          </a:p>
          <a:p>
            <a:endParaRPr lang="en-US" dirty="0" smtClean="0">
              <a:latin typeface="Segoe UI Light" panose="020B0502040204020203" pitchFamily="34" charset="0"/>
            </a:endParaRPr>
          </a:p>
        </p:txBody>
      </p:sp>
      <p:pic>
        <p:nvPicPr>
          <p:cNvPr id="4" name="Picture 3" descr="C:\Users\maceki\Downloads\24596777813_6205848a08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r="54224" b="-1508"/>
          <a:stretch/>
        </p:blipFill>
        <p:spPr bwMode="auto">
          <a:xfrm>
            <a:off x="5267325" y="0"/>
            <a:ext cx="3876675" cy="70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Bicycle</a:t>
            </a:r>
            <a:b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considerations</a:t>
            </a:r>
            <a:endParaRPr lang="en-US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5257800"/>
          </a:xfrm>
        </p:spPr>
        <p:txBody>
          <a:bodyPr>
            <a:normAutofit fontScale="62500" lnSpcReduction="20000"/>
          </a:bodyPr>
          <a:lstStyle/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/>
              <a:t>Consolidate </a:t>
            </a:r>
            <a:r>
              <a:rPr lang="en-US" dirty="0"/>
              <a:t>driveways and curb </a:t>
            </a:r>
            <a:r>
              <a:rPr lang="en-US" dirty="0" smtClean="0"/>
              <a:t>cuts</a:t>
            </a:r>
          </a:p>
          <a:p>
            <a:endParaRPr lang="en-US" dirty="0" smtClean="0"/>
          </a:p>
          <a:p>
            <a:r>
              <a:rPr lang="en-US" dirty="0" smtClean="0"/>
              <a:t>Improve </a:t>
            </a:r>
            <a:r>
              <a:rPr lang="en-US" dirty="0"/>
              <a:t>pedestrian visibility at </a:t>
            </a:r>
            <a:r>
              <a:rPr lang="en-US" dirty="0" smtClean="0"/>
              <a:t>crossings</a:t>
            </a:r>
          </a:p>
          <a:p>
            <a:endParaRPr lang="en-US" dirty="0" smtClean="0"/>
          </a:p>
          <a:p>
            <a:r>
              <a:rPr lang="en-US" dirty="0" smtClean="0"/>
              <a:t>Increase </a:t>
            </a:r>
            <a:r>
              <a:rPr lang="en-US" dirty="0"/>
              <a:t>opportunities for controlled crossings on </a:t>
            </a:r>
            <a:r>
              <a:rPr lang="en-US" dirty="0" smtClean="0"/>
              <a:t>arterials</a:t>
            </a:r>
          </a:p>
          <a:p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/>
              <a:t>neighborhood and arterial traffic calming measures</a:t>
            </a:r>
            <a:endParaRPr lang="en-US" dirty="0" smtClean="0"/>
          </a:p>
          <a:p>
            <a:endParaRPr lang="en-US" b="1" dirty="0">
              <a:latin typeface="Segoe UI Light" panose="020B0502040204020203" pitchFamily="34" charset="0"/>
            </a:endParaRPr>
          </a:p>
          <a:p>
            <a:r>
              <a:rPr lang="en-US" dirty="0" smtClean="0"/>
              <a:t>Provide </a:t>
            </a:r>
            <a:r>
              <a:rPr lang="en-US" dirty="0"/>
              <a:t>low-cost walking improvements on non-arterial streets, including </a:t>
            </a:r>
            <a:r>
              <a:rPr lang="en-US" dirty="0" smtClean="0"/>
              <a:t>Neighborhood Greenways</a:t>
            </a:r>
            <a:endParaRPr lang="en-US" dirty="0">
              <a:latin typeface="Segoe UI Light" panose="020B05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 smtClean="0"/>
              <a:t>Expand </a:t>
            </a:r>
            <a:r>
              <a:rPr lang="en-US" dirty="0"/>
              <a:t>multimodal traveler safety education and encouragement </a:t>
            </a:r>
            <a:r>
              <a:rPr lang="en-US" dirty="0" smtClean="0"/>
              <a:t>programs</a:t>
            </a:r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 smtClean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4" r="25985" b="752"/>
          <a:stretch/>
        </p:blipFill>
        <p:spPr>
          <a:xfrm>
            <a:off x="4495800" y="0"/>
            <a:ext cx="4648201" cy="685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956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 performance measures</a:t>
            </a:r>
            <a:endParaRPr lang="en-US" dirty="0">
              <a:solidFill>
                <a:srgbClr val="1691D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557654"/>
              </p:ext>
            </p:extLst>
          </p:nvPr>
        </p:nvGraphicFramePr>
        <p:xfrm>
          <a:off x="457200" y="1600200"/>
          <a:ext cx="8153400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2590800"/>
                <a:gridCol w="2438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+mj-lt"/>
                        </a:rPr>
                        <a:t>Measure</a:t>
                      </a:r>
                      <a:endParaRPr lang="en-US" b="0" dirty="0">
                        <a:latin typeface="+mj-lt"/>
                      </a:endParaRPr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+mj-lt"/>
                        </a:rPr>
                        <a:t>Desired trend</a:t>
                      </a:r>
                      <a:endParaRPr lang="en-US" b="0" dirty="0">
                        <a:latin typeface="+mj-lt"/>
                      </a:endParaRPr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+mj-lt"/>
                        </a:rPr>
                        <a:t>Performance</a:t>
                      </a:r>
                      <a:r>
                        <a:rPr lang="en-US" b="0" baseline="0" dirty="0" smtClean="0">
                          <a:latin typeface="+mj-lt"/>
                        </a:rPr>
                        <a:t> t</a:t>
                      </a:r>
                      <a:r>
                        <a:rPr lang="en-US" b="0" dirty="0" smtClean="0">
                          <a:latin typeface="+mj-lt"/>
                        </a:rPr>
                        <a:t>arget</a:t>
                      </a:r>
                      <a:endParaRPr lang="en-US" b="0" dirty="0">
                        <a:latin typeface="+mj-lt"/>
                      </a:endParaRPr>
                    </a:p>
                  </a:txBody>
                  <a:tcPr>
                    <a:solidFill>
                      <a:srgbClr val="1691D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Number of pedestrian fatalities and serious injury collisions</a:t>
                      </a:r>
                      <a:endParaRPr lang="en-US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Decreasing rate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Pedestrian fatalities and serious injury collisions reach zero by 2030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Rate of crashes involving pedestrians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Decreasing rate of pedestrian crashes per 100,000 residents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(None recommended)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Percent of sidewalks within the PIN completed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Increasing percentage of Priority Investment Network arterial sidewalks completed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 of PIN arterial sidewalks complete by 2035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 share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Increasing percentage of walking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(None recommended)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Pedestrian activity 	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Increasing number of pedestrians at count locations over time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(None recommended)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Children walking or biking to or from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Increasing number of trips by children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(None recommended)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 Public review draft</a:t>
            </a:r>
            <a:endParaRPr lang="en-US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>
                <a:latin typeface="Segoe UI Light" panose="020B0502040204020203" pitchFamily="34" charset="0"/>
              </a:rPr>
              <a:t>Public comment period </a:t>
            </a:r>
          </a:p>
          <a:p>
            <a:pPr lvl="1"/>
            <a:r>
              <a:rPr lang="en-US" sz="2000" dirty="0" smtClean="0">
                <a:latin typeface="Segoe UI Light" panose="020B0502040204020203" pitchFamily="34" charset="0"/>
              </a:rPr>
              <a:t>45 days</a:t>
            </a:r>
          </a:p>
          <a:p>
            <a:endParaRPr lang="en-US" sz="2200" dirty="0" smtClean="0">
              <a:latin typeface="Segoe UI Light" panose="020B0502040204020203" pitchFamily="34" charset="0"/>
            </a:endParaRPr>
          </a:p>
          <a:p>
            <a:r>
              <a:rPr lang="en-US" sz="2200" dirty="0" smtClean="0">
                <a:latin typeface="Segoe UI Light" panose="020B0502040204020203" pitchFamily="34" charset="0"/>
              </a:rPr>
              <a:t>Hard copy of the plan  distributed to</a:t>
            </a:r>
          </a:p>
          <a:p>
            <a:pPr marL="800100" lvl="1"/>
            <a:r>
              <a:rPr lang="en-US" sz="2000" dirty="0" smtClean="0">
                <a:latin typeface="Segoe UI Light" panose="020B0502040204020203" pitchFamily="34" charset="0"/>
              </a:rPr>
              <a:t>Seattle libraries</a:t>
            </a:r>
            <a:endParaRPr lang="en-US" sz="2000" dirty="0">
              <a:latin typeface="Segoe UI Light" panose="020B0502040204020203" pitchFamily="34" charset="0"/>
            </a:endParaRPr>
          </a:p>
          <a:p>
            <a:pPr marL="800100" lvl="1"/>
            <a:r>
              <a:rPr lang="en-US" sz="2000" dirty="0" smtClean="0">
                <a:latin typeface="Segoe UI Light" panose="020B0502040204020203" pitchFamily="34" charset="0"/>
              </a:rPr>
              <a:t>City Council</a:t>
            </a:r>
          </a:p>
          <a:p>
            <a:pPr marL="800100" lvl="1"/>
            <a:r>
              <a:rPr lang="en-US" sz="2000" dirty="0" smtClean="0">
                <a:latin typeface="Segoe UI Light" panose="020B0502040204020203" pitchFamily="34" charset="0"/>
              </a:rPr>
              <a:t>Mayor’s office</a:t>
            </a:r>
          </a:p>
          <a:p>
            <a:pPr marL="514350" lvl="1" indent="0">
              <a:buNone/>
            </a:pPr>
            <a:endParaRPr lang="en-US" sz="2000" dirty="0">
              <a:latin typeface="Segoe UI Light" panose="020B0502040204020203" pitchFamily="34" charset="0"/>
            </a:endParaRPr>
          </a:p>
          <a:p>
            <a:pPr marL="457200"/>
            <a:r>
              <a:rPr lang="en-US" sz="2400" dirty="0" smtClean="0">
                <a:latin typeface="Segoe UI Light" panose="020B0502040204020203" pitchFamily="34" charset="0"/>
              </a:rPr>
              <a:t>Available online</a:t>
            </a:r>
          </a:p>
          <a:p>
            <a:pPr marL="457200"/>
            <a:endParaRPr lang="en-US" sz="2400" dirty="0" smtClean="0">
              <a:latin typeface="Segoe UI Light" panose="020B0502040204020203" pitchFamily="34" charset="0"/>
            </a:endParaRPr>
          </a:p>
          <a:p>
            <a:pPr marL="457200"/>
            <a:r>
              <a:rPr lang="en-US" sz="2400" dirty="0" smtClean="0">
                <a:latin typeface="Segoe UI Light" panose="020B0502040204020203" pitchFamily="34" charset="0"/>
              </a:rPr>
              <a:t>Work with Department of Neighborhoods (DON) to spread the word</a:t>
            </a:r>
          </a:p>
          <a:p>
            <a:endParaRPr lang="en-US" sz="2200" dirty="0">
              <a:latin typeface="Segoe UI Light" panose="020B0502040204020203" pitchFamily="34" charset="0"/>
            </a:endParaRPr>
          </a:p>
          <a:p>
            <a:endParaRPr lang="en-US" sz="1800" dirty="0">
              <a:latin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581400" cy="423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86" y="16831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Status and next steps</a:t>
            </a:r>
            <a:endParaRPr lang="en-US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24735"/>
              </p:ext>
            </p:extLst>
          </p:nvPr>
        </p:nvGraphicFramePr>
        <p:xfrm>
          <a:off x="733427" y="1762125"/>
          <a:ext cx="7800973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589"/>
                <a:gridCol w="1085477"/>
                <a:gridCol w="735847"/>
                <a:gridCol w="349629"/>
                <a:gridCol w="1085477"/>
                <a:gridCol w="1085477"/>
                <a:gridCol w="1085477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April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June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July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August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Develop draft plan</a:t>
                      </a:r>
                    </a:p>
                  </a:txBody>
                  <a:tcPr marL="36576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2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Release draft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plan for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public review</a:t>
                      </a:r>
                    </a:p>
                  </a:txBody>
                  <a:tcPr marL="36576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Public review and outreach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576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2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2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Address comments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6576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Anticipated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Mayor’s recommended plan*</a:t>
                      </a:r>
                    </a:p>
                  </a:txBody>
                  <a:tcPr marL="36576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 flipV="1">
            <a:off x="4678392" y="2925792"/>
            <a:ext cx="350808" cy="350808"/>
          </a:xfrm>
          <a:prstGeom prst="ellipse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ED69-ED4C-4FA8-B0E1-E6B6F7EC785F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 flipV="1">
            <a:off x="7802592" y="4609118"/>
            <a:ext cx="350808" cy="350808"/>
          </a:xfrm>
          <a:prstGeom prst="ellipse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5181600"/>
            <a:ext cx="5579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6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*Implementation Plan will be developed after Plan adoption</a:t>
            </a:r>
            <a:endParaRPr lang="en-US" sz="16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1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  <a:endParaRPr lang="en-US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137685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michelle.marx@seattle.gov | (206) 684-0633</a:t>
            </a:r>
          </a:p>
          <a:p>
            <a:pPr marL="0" indent="0" algn="ctr">
              <a:buNone/>
            </a:pP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  ian.macek@seattle.gov </a:t>
            </a:r>
            <a:r>
              <a:rPr lang="en-US" dirty="0">
                <a:latin typeface="Segoe UI Light" panose="020B0502040204020203" pitchFamily="34" charset="0"/>
                <a:ea typeface="Kozuka Gothic Pro L" pitchFamily="34" charset="-128"/>
              </a:rPr>
              <a:t>| (206) </a:t>
            </a:r>
            <a:r>
              <a:rPr lang="en-US" dirty="0" smtClean="0">
                <a:latin typeface="Segoe UI Light" panose="020B0502040204020203" pitchFamily="34" charset="0"/>
                <a:ea typeface="Kozuka Gothic Pro L" pitchFamily="34" charset="-128"/>
              </a:rPr>
              <a:t>684-7576</a:t>
            </a:r>
          </a:p>
          <a:p>
            <a:pPr marL="0" indent="0" algn="ctr">
              <a:buNone/>
            </a:pPr>
            <a:r>
              <a:rPr lang="en-US" sz="2800" dirty="0" smtClean="0">
                <a:latin typeface="Segoe UI Light" panose="020B0502040204020203" pitchFamily="34" charset="0"/>
                <a:ea typeface="Kozuka Gothic Pro L" pitchFamily="34" charset="-128"/>
                <a:hlinkClick r:id="rId3"/>
              </a:rPr>
              <a:t>www.seattle.gov/transportation/pedMasterPlan.htm</a:t>
            </a:r>
            <a:r>
              <a:rPr lang="en-US" sz="2800" dirty="0" smtClean="0">
                <a:latin typeface="Segoe UI Light" panose="020B0502040204020203" pitchFamily="34" charset="0"/>
                <a:ea typeface="Kozuka Gothic Pro L" pitchFamily="34" charset="-128"/>
              </a:rPr>
              <a:t> </a:t>
            </a:r>
            <a:endParaRPr lang="en-US" sz="2800" dirty="0"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429001"/>
            <a:ext cx="9143999" cy="685799"/>
          </a:xfrm>
          <a:prstGeom prst="rect">
            <a:avLst/>
          </a:prstGeom>
          <a:solidFill>
            <a:srgbClr val="1690D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www.seattle.gov/transportation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ea typeface="Kozuka Gothic Pro L" pitchFamily="34" charset="-128"/>
            </a:endParaRPr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5064" y="5681038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entralctpost.files.wordpress.com/2013/10/twitter-ic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489414"/>
            <a:ext cx="768386" cy="7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sjc.edu/StudentServices/StudentGovernmentAssociation/District%20Committees%2020112012/facebook_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529" y="4504708"/>
            <a:ext cx="717453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hilipgoddardphotography.co.uk/wp-content/uploads/2013/12/logo-flickr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708" y="4500537"/>
            <a:ext cx="721623" cy="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www.ceministries.org/Images/content/1847/627948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6886" y="4514880"/>
            <a:ext cx="717452" cy="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2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D7A4-8FBF-4792-9F01-E8E7629EE589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68845" y="2346044"/>
          <a:ext cx="4956298" cy="1721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8106"/>
                <a:gridCol w="1246909"/>
                <a:gridCol w="1211283"/>
              </a:tblGrid>
              <a:tr h="652758">
                <a:tc>
                  <a:txBody>
                    <a:bodyPr/>
                    <a:lstStyle/>
                    <a:p>
                      <a:pPr marL="182880" lvl="1" indent="0"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1920" marR="11920" marT="11920" marB="0" anchor="ctr"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All arterials city-wide</a:t>
                      </a:r>
                      <a:endParaRPr lang="en-US" sz="1400" b="1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All arterials within PIN</a:t>
                      </a:r>
                      <a:endParaRPr lang="en-US" sz="1400" b="1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>
                    <a:solidFill>
                      <a:srgbClr val="1690D0"/>
                    </a:solidFill>
                  </a:tcPr>
                </a:tc>
              </a:tr>
              <a:tr h="458707">
                <a:tc>
                  <a:txBody>
                    <a:bodyPr/>
                    <a:lstStyle/>
                    <a:p>
                      <a:pPr marL="0" marR="0" lv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Total # blockfaces</a:t>
                      </a:r>
                      <a:endParaRPr lang="en-US" sz="1400" b="0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12,791</a:t>
                      </a:r>
                      <a:endParaRPr lang="en-US" sz="1400" b="0" strike="noStrike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dirty="0" smtClean="0">
                          <a:effectLst/>
                          <a:latin typeface="+mn-lt"/>
                        </a:rPr>
                        <a:t>9,158</a:t>
                      </a:r>
                      <a:endParaRPr lang="en-US" sz="1400" b="0" strike="noStrike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/>
                </a:tc>
              </a:tr>
              <a:tr h="610394">
                <a:tc>
                  <a:txBody>
                    <a:bodyPr/>
                    <a:lstStyle/>
                    <a:p>
                      <a:pPr marL="0" marR="0" lv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400" b="0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blockfaces (or partial blockfaces) missing sidewalks</a:t>
                      </a:r>
                      <a:endParaRPr lang="en-US" sz="1400" b="0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1,400</a:t>
                      </a:r>
                      <a:endParaRPr lang="en-US" sz="1400" b="0" strike="noStrike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20" marR="11920" marT="11920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669*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1920" marR="11920" marT="11920" marB="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288666" y="4311511"/>
          <a:ext cx="4924601" cy="18531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8761"/>
                <a:gridCol w="1404555"/>
                <a:gridCol w="1341285"/>
              </a:tblGrid>
              <a:tr h="625303">
                <a:tc>
                  <a:txBody>
                    <a:bodyPr/>
                    <a:lstStyle/>
                    <a:p>
                      <a:pPr marL="182880" lvl="1" indent="0"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1419" marR="11419" marT="11419" marB="0" anchor="ctr"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All non-arterials city-wide</a:t>
                      </a:r>
                      <a:endParaRPr lang="en-US" sz="1400" b="1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>
                    <a:solidFill>
                      <a:srgbClr val="169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All non-arterials within PIN</a:t>
                      </a:r>
                      <a:endParaRPr lang="en-US" sz="1400" b="1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>
                    <a:solidFill>
                      <a:srgbClr val="1690D0"/>
                    </a:solidFill>
                  </a:tcPr>
                </a:tc>
              </a:tr>
              <a:tr h="4803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Total # blockfaces</a:t>
                      </a:r>
                      <a:endParaRPr lang="en-US" sz="1400" b="0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32,511</a:t>
                      </a:r>
                      <a:endParaRPr lang="en-US" sz="1400" b="0" strike="noStrike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dirty="0" smtClean="0">
                          <a:effectLst/>
                          <a:latin typeface="+mn-lt"/>
                        </a:rPr>
                        <a:t>14,770</a:t>
                      </a:r>
                      <a:endParaRPr lang="en-US" sz="1400" b="0" strike="noStrike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/>
                </a:tc>
              </a:tr>
              <a:tr h="5816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400" b="0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blockfaces (or partial blockfaces) missing sidewalks</a:t>
                      </a:r>
                      <a:endParaRPr lang="en-US" sz="1400" b="0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10,001</a:t>
                      </a:r>
                      <a:endParaRPr lang="en-US" sz="1400" b="0" strike="noStrike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19" marR="11419" marT="11419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400" b="0" i="0" u="none" strike="noStrike" dirty="0" smtClean="0">
                          <a:effectLst/>
                          <a:latin typeface="+mn-lt"/>
                        </a:rPr>
                        <a:t>3,136*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1419" marR="11419" marT="11419" marB="0" anchor="ctr"/>
                </a:tc>
              </a:tr>
            </a:tbl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309229" y="6173519"/>
            <a:ext cx="4874922" cy="71582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100" dirty="0" smtClean="0">
                <a:latin typeface="Segoe UI Light" panose="020B0502040204020203" pitchFamily="34" charset="0"/>
              </a:rPr>
              <a:t>* Based on SDOT Asset Management database. Not all locations shown as missing sidewalks are necessarily feasible or desirable locations for new sidewalks.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400" dirty="0" smtClean="0">
              <a:latin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6850" y="6143625"/>
            <a:ext cx="361950" cy="302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72911" y="1173288"/>
            <a:ext cx="4899164" cy="954107"/>
            <a:chOff x="1420960" y="1202188"/>
            <a:chExt cx="3913039" cy="954107"/>
          </a:xfrm>
        </p:grpSpPr>
        <p:sp>
          <p:nvSpPr>
            <p:cNvPr id="19" name="TextBox 18"/>
            <p:cNvSpPr txBox="1"/>
            <p:nvPr/>
          </p:nvSpPr>
          <p:spPr>
            <a:xfrm>
              <a:off x="1944834" y="1202188"/>
              <a:ext cx="33891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400" dirty="0" smtClean="0">
                  <a:latin typeface="Segoe UI Light" panose="020B0502040204020203" pitchFamily="34" charset="0"/>
                </a:rPr>
                <a:t>Arterial </a:t>
              </a:r>
              <a:r>
                <a:rPr lang="en-US" sz="1400" dirty="0">
                  <a:latin typeface="Segoe UI Light" panose="020B0502040204020203" pitchFamily="34" charset="0"/>
                </a:rPr>
                <a:t>m</a:t>
              </a:r>
              <a:r>
                <a:rPr lang="en-US" sz="1400" dirty="0" smtClean="0">
                  <a:latin typeface="Segoe UI Light" panose="020B0502040204020203" pitchFamily="34" charset="0"/>
                </a:rPr>
                <a:t>issing sidewalk (traditional sidewalks)</a:t>
              </a:r>
            </a:p>
            <a:p>
              <a:r>
                <a:rPr lang="en-US" sz="1400" dirty="0" smtClean="0">
                  <a:latin typeface="Segoe UI Light" panose="020B0502040204020203" pitchFamily="34" charset="0"/>
                </a:rPr>
                <a:t>Non-arterial missing sidewalk (low-cost sidewalks)</a:t>
              </a:r>
            </a:p>
            <a:p>
              <a:r>
                <a:rPr lang="en-US" sz="1400" dirty="0" smtClean="0">
                  <a:latin typeface="Segoe UI Light" panose="020B0502040204020203" pitchFamily="34" charset="0"/>
                </a:rPr>
                <a:t>Arterial streets  (crossing improvements, maintenance)</a:t>
              </a:r>
            </a:p>
            <a:p>
              <a:r>
                <a:rPr lang="en-US" sz="1400" dirty="0" smtClean="0">
                  <a:latin typeface="Segoe UI Light" panose="020B0502040204020203" pitchFamily="34" charset="0"/>
                </a:rPr>
                <a:t>Non-arterial streets (maintenance)</a:t>
              </a:r>
              <a:endParaRPr lang="en-US" sz="1400" dirty="0">
                <a:latin typeface="Segoe UI Light" panose="020B0502040204020203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20960" y="1381125"/>
              <a:ext cx="523875" cy="628975"/>
              <a:chOff x="1420960" y="1381125"/>
              <a:chExt cx="523875" cy="628975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420960" y="1381125"/>
                <a:ext cx="523875" cy="0"/>
              </a:xfrm>
              <a:prstGeom prst="line">
                <a:avLst/>
              </a:prstGeom>
              <a:ln>
                <a:solidFill>
                  <a:srgbClr val="FF6C2C"/>
                </a:solidFill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420960" y="1590783"/>
                <a:ext cx="523875" cy="0"/>
              </a:xfrm>
              <a:prstGeom prst="line">
                <a:avLst/>
              </a:prstGeom>
              <a:ln>
                <a:solidFill>
                  <a:srgbClr val="00A85D"/>
                </a:solidFill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20960" y="1800441"/>
                <a:ext cx="523875" cy="0"/>
              </a:xfrm>
              <a:prstGeom prst="line">
                <a:avLst/>
              </a:prstGeom>
              <a:ln>
                <a:solidFill>
                  <a:srgbClr val="492F92"/>
                </a:solidFill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420960" y="2010100"/>
                <a:ext cx="523875" cy="0"/>
              </a:xfrm>
              <a:prstGeom prst="line">
                <a:avLst/>
              </a:prstGeom>
              <a:ln>
                <a:solidFill>
                  <a:srgbClr val="1691D0"/>
                </a:solidFill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r="7029"/>
          <a:stretch/>
        </p:blipFill>
        <p:spPr>
          <a:xfrm>
            <a:off x="5334000" y="0"/>
            <a:ext cx="3810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9422" y="0"/>
            <a:ext cx="8253057" cy="1052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needs within the PIN:</a:t>
            </a:r>
          </a:p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Missing sidewalks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92986" r="76798"/>
          <a:stretch/>
        </p:blipFill>
        <p:spPr>
          <a:xfrm>
            <a:off x="5076825" y="6322356"/>
            <a:ext cx="1085850" cy="4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879" r="12254" b="1852"/>
          <a:stretch/>
        </p:blipFill>
        <p:spPr bwMode="auto">
          <a:xfrm>
            <a:off x="5126802" y="831180"/>
            <a:ext cx="4017197" cy="597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5" b="1297"/>
          <a:stretch/>
        </p:blipFill>
        <p:spPr bwMode="auto">
          <a:xfrm>
            <a:off x="297098" y="693646"/>
            <a:ext cx="4268459" cy="616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3" y="5287574"/>
            <a:ext cx="1581527" cy="140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815" y="132492"/>
            <a:ext cx="8934705" cy="62779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needs within the PIN: </a:t>
            </a:r>
            <a:r>
              <a:rPr lang="en-US" sz="3600" dirty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rossings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6002" y="961425"/>
            <a:ext cx="14640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Controlled crossing spacing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76567" y="822724"/>
            <a:ext cx="109735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Crossing width</a:t>
            </a:r>
          </a:p>
        </p:txBody>
      </p:sp>
      <p:sp>
        <p:nvSpPr>
          <p:cNvPr id="2" name="Oval 1"/>
          <p:cNvSpPr/>
          <p:nvPr/>
        </p:nvSpPr>
        <p:spPr>
          <a:xfrm>
            <a:off x="1181528" y="6240172"/>
            <a:ext cx="538542" cy="4079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771167" y="5343324"/>
            <a:ext cx="1610801" cy="1256701"/>
            <a:chOff x="4771167" y="5487160"/>
            <a:chExt cx="1610801" cy="125670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167" y="5487160"/>
              <a:ext cx="1610801" cy="116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Oval 34"/>
            <p:cNvSpPr/>
            <p:nvPr/>
          </p:nvSpPr>
          <p:spPr>
            <a:xfrm>
              <a:off x="5684175" y="6050376"/>
              <a:ext cx="645957" cy="6934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22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ceki\Downloads\26337491262_eb5d755c6e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5530" r="1529" b="21779"/>
          <a:stretch/>
        </p:blipFill>
        <p:spPr bwMode="auto">
          <a:xfrm rot="5400000">
            <a:off x="3428994" y="1142999"/>
            <a:ext cx="6876359" cy="45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06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Presentation</a:t>
            </a:r>
            <a:b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overview</a:t>
            </a:r>
            <a:endParaRPr lang="en-US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>
            <a:normAutofit fontScale="70000" lnSpcReduction="20000"/>
          </a:bodyPr>
          <a:lstStyle/>
          <a:p>
            <a:endParaRPr lang="en-US" sz="3200" dirty="0" smtClean="0">
              <a:latin typeface="Segoe UI Light" panose="020B0502040204020203" pitchFamily="34" charset="0"/>
            </a:endParaRPr>
          </a:p>
          <a:p>
            <a:r>
              <a:rPr lang="en-US" sz="3200" dirty="0" smtClean="0">
                <a:latin typeface="Segoe UI Light" panose="020B0502040204020203" pitchFamily="34" charset="0"/>
              </a:rPr>
              <a:t>What is the PMP?</a:t>
            </a:r>
          </a:p>
          <a:p>
            <a:endParaRPr lang="en-US" sz="3200" dirty="0" smtClean="0">
              <a:latin typeface="Segoe UI Light" panose="020B0502040204020203" pitchFamily="34" charset="0"/>
            </a:endParaRPr>
          </a:p>
          <a:p>
            <a:r>
              <a:rPr lang="en-US" sz="3200" dirty="0" smtClean="0">
                <a:latin typeface="Segoe UI Light" panose="020B0502040204020203" pitchFamily="34" charset="0"/>
              </a:rPr>
              <a:t>PMP policy </a:t>
            </a:r>
            <a:r>
              <a:rPr lang="en-US" sz="3200" dirty="0">
                <a:latin typeface="Segoe UI Light" panose="020B0502040204020203" pitchFamily="34" charset="0"/>
              </a:rPr>
              <a:t>framework</a:t>
            </a:r>
          </a:p>
          <a:p>
            <a:endParaRPr lang="en-US" sz="3200" dirty="0" smtClean="0">
              <a:latin typeface="Segoe UI Light" panose="020B0502040204020203" pitchFamily="34" charset="0"/>
            </a:endParaRPr>
          </a:p>
          <a:p>
            <a:r>
              <a:rPr lang="en-US" sz="3200" dirty="0" smtClean="0">
                <a:latin typeface="Segoe UI Light" panose="020B0502040204020203" pitchFamily="34" charset="0"/>
              </a:rPr>
              <a:t>What we’ve heard</a:t>
            </a:r>
          </a:p>
          <a:p>
            <a:endParaRPr lang="en-US" sz="3200" dirty="0" smtClean="0">
              <a:latin typeface="Segoe UI Light" panose="020B0502040204020203" pitchFamily="34" charset="0"/>
            </a:endParaRPr>
          </a:p>
          <a:p>
            <a:r>
              <a:rPr lang="en-US" sz="3200" dirty="0" smtClean="0">
                <a:latin typeface="Segoe UI Light" panose="020B0502040204020203" pitchFamily="34" charset="0"/>
              </a:rPr>
              <a:t>Prioritizing pedestrian improvements</a:t>
            </a:r>
          </a:p>
          <a:p>
            <a:endParaRPr lang="en-US" sz="3200" dirty="0">
              <a:latin typeface="Segoe UI Light" panose="020B0502040204020203" pitchFamily="34" charset="0"/>
            </a:endParaRPr>
          </a:p>
          <a:p>
            <a:r>
              <a:rPr lang="en-US" sz="3200" dirty="0" smtClean="0">
                <a:latin typeface="Segoe UI Light" panose="020B0502040204020203" pitchFamily="34" charset="0"/>
              </a:rPr>
              <a:t>Plan implementation</a:t>
            </a:r>
            <a:endParaRPr lang="en-US" sz="3200" dirty="0">
              <a:latin typeface="Segoe UI Light" panose="020B0502040204020203" pitchFamily="34" charset="0"/>
            </a:endParaRPr>
          </a:p>
          <a:p>
            <a:endParaRPr lang="en-US" sz="3200" dirty="0" smtClean="0">
              <a:latin typeface="Segoe UI Light" panose="020B0502040204020203" pitchFamily="34" charset="0"/>
            </a:endParaRPr>
          </a:p>
          <a:p>
            <a:r>
              <a:rPr lang="en-US" sz="3200" dirty="0" smtClean="0">
                <a:latin typeface="Segoe UI Light" panose="020B0502040204020203" pitchFamily="34" charset="0"/>
              </a:rPr>
              <a:t>Next </a:t>
            </a:r>
            <a:r>
              <a:rPr lang="en-US" sz="3200" dirty="0">
                <a:latin typeface="Segoe UI Light" panose="020B0502040204020203" pitchFamily="34" charset="0"/>
              </a:rPr>
              <a:t>steps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2</a:t>
            </a:fld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378" y="171896"/>
            <a:ext cx="8229600" cy="694766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PMP is a resource allocation plan</a:t>
            </a:r>
            <a:endParaRPr lang="en-US" sz="4000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55" y="1334449"/>
            <a:ext cx="3847672" cy="5371151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20-year blueprint to provide walking improvements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Data-driven prioritization of funding</a:t>
            </a:r>
          </a:p>
          <a:p>
            <a:pPr>
              <a:spcAft>
                <a:spcPts val="1200"/>
              </a:spcAft>
            </a:pP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</a:t>
            </a:r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esigned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focus resources where: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There is high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existing and potential pedestrian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demand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There are safety concerns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There are populations with the greatest 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need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82" y="1066800"/>
            <a:ext cx="4191854" cy="54258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Single Corner Rectangle 5"/>
          <p:cNvSpPr/>
          <p:nvPr/>
        </p:nvSpPr>
        <p:spPr>
          <a:xfrm>
            <a:off x="4800600" y="5425820"/>
            <a:ext cx="762000" cy="2286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32774"/>
            <a:ext cx="4514850" cy="5689600"/>
          </a:xfrm>
        </p:spPr>
        <p:txBody>
          <a:bodyPr anchor="t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Vision: </a:t>
            </a:r>
            <a:r>
              <a:rPr lang="en-US" sz="2400" dirty="0" smtClean="0">
                <a:latin typeface="Segoe UI Light" panose="020B0502040204020203" pitchFamily="34" charset="0"/>
              </a:rPr>
              <a:t>Seattle is the most </a:t>
            </a:r>
            <a:r>
              <a:rPr lang="en-US" sz="2400" dirty="0">
                <a:latin typeface="Segoe UI Light" panose="020B0502040204020203" pitchFamily="34" charset="0"/>
              </a:rPr>
              <a:t>w</a:t>
            </a:r>
            <a:r>
              <a:rPr lang="en-US" sz="2400" dirty="0" smtClean="0">
                <a:latin typeface="Segoe UI Light" panose="020B0502040204020203" pitchFamily="34" charset="0"/>
              </a:rPr>
              <a:t>alkable city in the Nation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Goals: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Safety: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Reduce the number and severity of crashes involving pedestrians.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Equity: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Make Seattle a more walkable city for all through equity in public engagement, service delivery, accessibility, and capital investments.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Vibrancy: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Develop a connected pedestrian environment that sustains healthy communities and supports a vibrant economy.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Health: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Get more people walking to improve mobility, health, and prevent disease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.</a:t>
            </a:r>
          </a:p>
        </p:txBody>
      </p:sp>
      <p:pic>
        <p:nvPicPr>
          <p:cNvPr id="4" name="Picture 2" descr="C:\Users\maceki\Desktop\Pedestrian Pics\16280206212_771cd3a18c_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1"/>
          <a:stretch/>
        </p:blipFill>
        <p:spPr bwMode="auto">
          <a:xfrm>
            <a:off x="4824907" y="-16822"/>
            <a:ext cx="4319093" cy="687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1691D0"/>
                </a:solidFill>
              </a:rPr>
              <a:t>PMP Policy Framework</a:t>
            </a:r>
            <a:endParaRPr lang="en-US" sz="3600" dirty="0">
              <a:solidFill>
                <a:srgbClr val="1691D0"/>
              </a:solidFill>
            </a:endParaRPr>
          </a:p>
        </p:txBody>
      </p:sp>
      <p:pic>
        <p:nvPicPr>
          <p:cNvPr id="5" name="Picture 4" descr="C:\Users\maceki\Downloads\25846007743_0f6b890f3f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4532" b="53222"/>
          <a:stretch/>
        </p:blipFill>
        <p:spPr bwMode="auto">
          <a:xfrm rot="5400000">
            <a:off x="8792470" y="1657066"/>
            <a:ext cx="6858000" cy="35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2198" y="23901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we’ve </a:t>
            </a:r>
            <a:br>
              <a:rPr lang="en-US" sz="40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heard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5949" y="1528947"/>
            <a:ext cx="2927265" cy="53687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Segoe UI Light" panose="020B0502040204020203" pitchFamily="34" charset="0"/>
              </a:rPr>
              <a:t>Focus investments on:</a:t>
            </a:r>
          </a:p>
          <a:p>
            <a:pPr marL="0" indent="0"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r>
              <a:rPr lang="en-US" dirty="0">
                <a:latin typeface="Segoe UI Light" panose="020B0502040204020203" pitchFamily="34" charset="0"/>
              </a:rPr>
              <a:t>Streets connecting families and children to schools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Streets </a:t>
            </a:r>
            <a:r>
              <a:rPr lang="en-US" dirty="0">
                <a:latin typeface="Segoe UI Light" panose="020B0502040204020203" pitchFamily="34" charset="0"/>
              </a:rPr>
              <a:t>connecting people to transit stops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Sidewalks </a:t>
            </a:r>
            <a:r>
              <a:rPr lang="en-US" dirty="0">
                <a:latin typeface="Segoe UI Light" panose="020B0502040204020203" pitchFamily="34" charset="0"/>
              </a:rPr>
              <a:t>and crossings on busy arterial streets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Residential </a:t>
            </a:r>
            <a:r>
              <a:rPr lang="en-US" dirty="0">
                <a:latin typeface="Segoe UI Light" panose="020B0502040204020203" pitchFamily="34" charset="0"/>
              </a:rPr>
              <a:t>streets where sidewalks are missing</a:t>
            </a:r>
          </a:p>
          <a:p>
            <a:endParaRPr lang="en-US" dirty="0" smtClean="0">
              <a:latin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</a:rPr>
              <a:t>Locations </a:t>
            </a:r>
            <a:r>
              <a:rPr lang="en-US" dirty="0">
                <a:latin typeface="Segoe UI Light" panose="020B0502040204020203" pitchFamily="34" charset="0"/>
              </a:rPr>
              <a:t>where pedestrians are </a:t>
            </a:r>
            <a:r>
              <a:rPr lang="en-US" dirty="0" smtClean="0">
                <a:latin typeface="Segoe UI Light" panose="020B0502040204020203" pitchFamily="34" charset="0"/>
              </a:rPr>
              <a:t>injured</a:t>
            </a: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76" y="1"/>
            <a:ext cx="577932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61616" y="89810"/>
            <a:ext cx="4964867" cy="393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PMP Public Outreach in Numbers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Prioritizing pedestrian improvements</a:t>
            </a:r>
            <a:endParaRPr lang="en-US" sz="3600" dirty="0">
              <a:solidFill>
                <a:srgbClr val="1691D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933824" cy="5006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1</a:t>
            </a:r>
          </a:p>
          <a:p>
            <a:pPr marL="0" indent="0">
              <a:buNone/>
            </a:pPr>
            <a:r>
              <a:rPr lang="en-US" sz="1800" b="1" dirty="0" smtClean="0">
                <a:latin typeface="Segoe UI Light" panose="020B0502040204020203" pitchFamily="34" charset="0"/>
              </a:rPr>
              <a:t>Develop </a:t>
            </a:r>
            <a:r>
              <a:rPr lang="en-US" sz="1800" b="1" dirty="0">
                <a:latin typeface="Segoe UI Light" panose="020B0502040204020203" pitchFamily="34" charset="0"/>
              </a:rPr>
              <a:t>a citywide “Priority Investment Network” </a:t>
            </a:r>
            <a:r>
              <a:rPr lang="en-US" sz="1800" dirty="0">
                <a:latin typeface="Segoe UI Light" panose="020B0502040204020203" pitchFamily="34" charset="0"/>
              </a:rPr>
              <a:t>(PIN) </a:t>
            </a:r>
            <a:r>
              <a:rPr lang="en-US" sz="1800" dirty="0" smtClean="0">
                <a:latin typeface="Segoe UI Light" panose="020B0502040204020203" pitchFamily="34" charset="0"/>
              </a:rPr>
              <a:t>using demand (vibrancy) factors</a:t>
            </a:r>
            <a:endParaRPr lang="en-US" sz="1800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800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</a:t>
            </a: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  <a:p>
            <a:pPr marL="0" indent="0">
              <a:buNone/>
            </a:pPr>
            <a:r>
              <a:rPr lang="en-US" sz="1800" b="1" dirty="0" smtClean="0">
                <a:latin typeface="Segoe UI Light" panose="020B0502040204020203" pitchFamily="34" charset="0"/>
              </a:rPr>
              <a:t>Identify opportunities </a:t>
            </a:r>
            <a:r>
              <a:rPr lang="en-US" sz="1800" dirty="0" smtClean="0">
                <a:latin typeface="Segoe UI Light" panose="020B0502040204020203" pitchFamily="34" charset="0"/>
              </a:rPr>
              <a:t>to </a:t>
            </a:r>
            <a:r>
              <a:rPr lang="en-US" sz="1800" dirty="0">
                <a:latin typeface="Segoe UI Light" panose="020B0502040204020203" pitchFamily="34" charset="0"/>
              </a:rPr>
              <a:t>improve walking conditions </a:t>
            </a:r>
            <a:r>
              <a:rPr lang="en-US" sz="1800" dirty="0" smtClean="0">
                <a:latin typeface="Segoe UI Light" panose="020B0502040204020203" pitchFamily="34" charset="0"/>
              </a:rPr>
              <a:t>along </a:t>
            </a:r>
            <a:r>
              <a:rPr lang="en-US" sz="1800" dirty="0">
                <a:latin typeface="Segoe UI Light" panose="020B0502040204020203" pitchFamily="34" charset="0"/>
              </a:rPr>
              <a:t>and </a:t>
            </a:r>
            <a:r>
              <a:rPr lang="en-US" sz="1800" dirty="0" smtClean="0">
                <a:latin typeface="Segoe UI Light" panose="020B0502040204020203" pitchFamily="34" charset="0"/>
              </a:rPr>
              <a:t>crossing the </a:t>
            </a:r>
            <a:r>
              <a:rPr lang="en-US" sz="1800" dirty="0">
                <a:latin typeface="Segoe UI Light" panose="020B0502040204020203" pitchFamily="34" charset="0"/>
              </a:rPr>
              <a:t>streets </a:t>
            </a:r>
            <a:r>
              <a:rPr lang="en-US" sz="1800" dirty="0" smtClean="0">
                <a:latin typeface="Segoe UI Light" panose="020B0502040204020203" pitchFamily="34" charset="0"/>
              </a:rPr>
              <a:t>in the PIN</a:t>
            </a:r>
            <a:endParaRPr lang="en-US" sz="1800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800" dirty="0">
              <a:latin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</a:t>
            </a:r>
            <a:r>
              <a:rPr lang="en-US" sz="1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  <a:p>
            <a:pPr marL="0" indent="0">
              <a:buNone/>
            </a:pPr>
            <a:r>
              <a:rPr lang="en-US" sz="1800" b="1" dirty="0" smtClean="0">
                <a:latin typeface="Segoe UI Light" panose="020B0502040204020203" pitchFamily="34" charset="0"/>
              </a:rPr>
              <a:t>Further prioritization </a:t>
            </a:r>
            <a:r>
              <a:rPr lang="en-US" sz="1800" dirty="0">
                <a:latin typeface="Segoe UI Light" panose="020B0502040204020203" pitchFamily="34" charset="0"/>
              </a:rPr>
              <a:t>as the Plan is </a:t>
            </a:r>
            <a:r>
              <a:rPr lang="en-US" sz="1800" dirty="0" smtClean="0">
                <a:latin typeface="Segoe UI Light" panose="020B0502040204020203" pitchFamily="34" charset="0"/>
              </a:rPr>
              <a:t>implemented, using </a:t>
            </a:r>
            <a:r>
              <a:rPr lang="en-US" sz="1800" b="1" dirty="0" smtClean="0">
                <a:latin typeface="Segoe UI Light" panose="020B0502040204020203" pitchFamily="34" charset="0"/>
              </a:rPr>
              <a:t>safety and equity/health analyses </a:t>
            </a:r>
            <a:r>
              <a:rPr lang="en-US" sz="1800" dirty="0">
                <a:latin typeface="Segoe UI Light" panose="020B0502040204020203" pitchFamily="34" charset="0"/>
              </a:rPr>
              <a:t>to </a:t>
            </a:r>
            <a:r>
              <a:rPr lang="en-US" sz="1800" dirty="0" smtClean="0">
                <a:latin typeface="Segoe UI Light" panose="020B0502040204020203" pitchFamily="34" charset="0"/>
              </a:rPr>
              <a:t>identify areas </a:t>
            </a:r>
            <a:r>
              <a:rPr lang="en-US" sz="1800" dirty="0">
                <a:latin typeface="Segoe UI Light" panose="020B0502040204020203" pitchFamily="34" charset="0"/>
              </a:rPr>
              <a:t>within the network to evaluate </a:t>
            </a:r>
            <a:r>
              <a:rPr lang="en-US" sz="1800" dirty="0" smtClean="0">
                <a:latin typeface="Segoe UI Light" panose="020B0502040204020203" pitchFamily="34" charset="0"/>
              </a:rPr>
              <a:t>first</a:t>
            </a:r>
            <a:endParaRPr lang="en-US" sz="1800" dirty="0">
              <a:latin typeface="Segoe UI Light" panose="020B0502040204020203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9" y="135421"/>
            <a:ext cx="2868756" cy="66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V:\PP\7 Projects\4 PedBike\Ped Master Plan Update\P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r="16664" b="2124"/>
          <a:stretch/>
        </p:blipFill>
        <p:spPr bwMode="auto">
          <a:xfrm>
            <a:off x="4531342" y="1"/>
            <a:ext cx="4612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98344" y="3039762"/>
            <a:ext cx="4803894" cy="36490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latin typeface="Segoe UI Light" panose="020B0502040204020203" pitchFamily="34" charset="0"/>
              </a:rPr>
              <a:t>Investments are </a:t>
            </a:r>
            <a:r>
              <a:rPr lang="en-US" sz="2200" dirty="0">
                <a:latin typeface="Segoe UI Light" panose="020B0502040204020203" pitchFamily="34" charset="0"/>
              </a:rPr>
              <a:t>directed to this network </a:t>
            </a:r>
            <a:r>
              <a:rPr lang="en-US" sz="2200" dirty="0" smtClean="0">
                <a:latin typeface="Segoe UI Light" panose="020B0502040204020203" pitchFamily="34" charset="0"/>
              </a:rPr>
              <a:t>(further </a:t>
            </a:r>
            <a:r>
              <a:rPr lang="en-US" sz="2200" dirty="0">
                <a:latin typeface="Segoe UI Light" panose="020B0502040204020203" pitchFamily="34" charset="0"/>
              </a:rPr>
              <a:t>prioritization is required)</a:t>
            </a:r>
          </a:p>
          <a:p>
            <a:pPr>
              <a:spcBef>
                <a:spcPts val="0"/>
              </a:spcBef>
            </a:pPr>
            <a:endParaRPr lang="en-US" sz="1100" dirty="0" smtClean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Segoe UI Light" panose="020B0502040204020203" pitchFamily="34" charset="0"/>
              </a:rPr>
              <a:t>Responds to community priorities</a:t>
            </a:r>
          </a:p>
          <a:p>
            <a:pPr>
              <a:spcBef>
                <a:spcPts val="0"/>
              </a:spcBef>
            </a:pPr>
            <a:endParaRPr lang="en-US" sz="1100" dirty="0" smtClean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Segoe UI Light" panose="020B0502040204020203" pitchFamily="34" charset="0"/>
              </a:rPr>
              <a:t>Helps address desire for system connectivity</a:t>
            </a:r>
          </a:p>
          <a:p>
            <a:pPr>
              <a:spcBef>
                <a:spcPts val="0"/>
              </a:spcBef>
            </a:pPr>
            <a:endParaRPr lang="en-US" sz="1100" dirty="0" smtClean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Segoe UI Light" panose="020B0502040204020203" pitchFamily="34" charset="0"/>
              </a:rPr>
              <a:t>Distributes </a:t>
            </a:r>
            <a:r>
              <a:rPr lang="en-US" sz="2200" dirty="0">
                <a:latin typeface="Segoe UI Light" panose="020B0502040204020203" pitchFamily="34" charset="0"/>
              </a:rPr>
              <a:t>investment </a:t>
            </a:r>
            <a:r>
              <a:rPr lang="en-US" sz="2200" dirty="0" smtClean="0">
                <a:latin typeface="Segoe UI Light" panose="020B0502040204020203" pitchFamily="34" charset="0"/>
              </a:rPr>
              <a:t>priorities </a:t>
            </a:r>
            <a:r>
              <a:rPr lang="en-US" sz="2200" dirty="0">
                <a:latin typeface="Segoe UI Light" panose="020B0502040204020203" pitchFamily="34" charset="0"/>
              </a:rPr>
              <a:t>across the </a:t>
            </a:r>
            <a:r>
              <a:rPr lang="en-US" sz="2200" dirty="0" smtClean="0">
                <a:latin typeface="Segoe UI Light" panose="020B0502040204020203" pitchFamily="34" charset="0"/>
              </a:rPr>
              <a:t>city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D7A4-8FBF-4792-9F01-E8E7629EE58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76850" y="6143625"/>
            <a:ext cx="361950" cy="302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76573" y="-121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1: </a:t>
            </a:r>
          </a:p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Priority </a:t>
            </a:r>
            <a:r>
              <a:rPr lang="en-US" sz="3600" dirty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Investment </a:t>
            </a:r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</a:t>
            </a:r>
            <a:endParaRPr lang="en-US" sz="3600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25550"/>
              </p:ext>
            </p:extLst>
          </p:nvPr>
        </p:nvGraphicFramePr>
        <p:xfrm>
          <a:off x="384845" y="1264847"/>
          <a:ext cx="4146497" cy="1706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6497"/>
              </a:tblGrid>
              <a:tr h="475420">
                <a:tc>
                  <a:txBody>
                    <a:bodyPr/>
                    <a:lstStyle/>
                    <a:p>
                      <a:pPr marL="182880" lvl="1" indent="0" algn="l" fontAlgn="b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Updated Factors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90D0"/>
                    </a:solidFill>
                  </a:tcPr>
                </a:tc>
              </a:tr>
              <a:tr h="400692">
                <a:tc>
                  <a:txBody>
                    <a:bodyPr/>
                    <a:lstStyle/>
                    <a:p>
                      <a:pPr marL="182880" marR="0" lvl="1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Walksheds to Frequent Transit Network (FTN) stops</a:t>
                      </a:r>
                    </a:p>
                    <a:p>
                      <a:pPr marL="182880" marR="0" lvl="1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(walkshed distance based on transit type)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692">
                <a:tc>
                  <a:txBody>
                    <a:bodyPr/>
                    <a:lstStyle/>
                    <a:p>
                      <a:pPr marL="182880" marR="0" lvl="1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FTN arterials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0692">
                <a:tc>
                  <a:txBody>
                    <a:bodyPr/>
                    <a:lstStyle/>
                    <a:p>
                      <a:pPr marL="182880" marR="0" lvl="1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Walksheds to public schools (1/4 mile)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0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81528" y="5989834"/>
            <a:ext cx="538542" cy="4079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518423" y="5880459"/>
            <a:ext cx="481732" cy="5275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1691D0"/>
                </a:solidFill>
              </a:rPr>
              <a:t>Step 2: Identify opportunities for further evaluation</a:t>
            </a:r>
            <a:endParaRPr lang="en-US" dirty="0">
              <a:solidFill>
                <a:srgbClr val="1691D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Along the roadway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latin typeface="Segoe UI Light" panose="020B0502040204020203" pitchFamily="34" charset="0"/>
              </a:rPr>
              <a:t>Evaluates arterial and non-arterial streets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latin typeface="Segoe UI Light" panose="020B0502040204020203" pitchFamily="34" charset="0"/>
              </a:rPr>
              <a:t>Sidewalk presence</a:t>
            </a:r>
            <a:endParaRPr lang="en-US" dirty="0">
              <a:latin typeface="Segoe UI Light" panose="020B0502040204020203" pitchFamily="34" charset="0"/>
            </a:endParaRPr>
          </a:p>
          <a:p>
            <a:pPr>
              <a:spcBef>
                <a:spcPts val="1200"/>
              </a:spcBef>
            </a:pPr>
            <a:endParaRPr lang="en-US" dirty="0" smtClean="0">
              <a:latin typeface="Segoe UI Light" panose="020B05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latin typeface="Segoe UI Light" panose="020B0502040204020203" pitchFamily="34" charset="0"/>
              </a:rPr>
              <a:t>Definition </a:t>
            </a:r>
            <a:r>
              <a:rPr lang="en-US" dirty="0">
                <a:latin typeface="Segoe UI Light" panose="020B0502040204020203" pitchFamily="34" charset="0"/>
              </a:rPr>
              <a:t>of sidewalk on arterials = includes curb</a:t>
            </a:r>
          </a:p>
          <a:p>
            <a:pPr>
              <a:spcBef>
                <a:spcPts val="1200"/>
              </a:spcBef>
            </a:pPr>
            <a:endParaRPr lang="en-US" dirty="0" smtClean="0">
              <a:latin typeface="Segoe UI Light" panose="020B05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latin typeface="Segoe UI Light" panose="020B0502040204020203" pitchFamily="34" charset="0"/>
              </a:rPr>
              <a:t>Does </a:t>
            </a:r>
            <a:r>
              <a:rPr lang="en-US" dirty="0">
                <a:latin typeface="Segoe UI Light" panose="020B0502040204020203" pitchFamily="34" charset="0"/>
              </a:rPr>
              <a:t>not assess sidewalk condition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Crossing the roadway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Evaluates arterial streets</a:t>
            </a:r>
          </a:p>
          <a:p>
            <a:pPr lvl="1"/>
            <a:r>
              <a:rPr lang="en-US" dirty="0"/>
              <a:t>Controlled stop spacing</a:t>
            </a:r>
          </a:p>
          <a:p>
            <a:pPr lvl="1"/>
            <a:r>
              <a:rPr lang="en-US" dirty="0"/>
              <a:t>Crossing width</a:t>
            </a:r>
          </a:p>
          <a:p>
            <a:pPr lvl="1"/>
            <a:r>
              <a:rPr lang="en-US" dirty="0"/>
              <a:t>Curb ramp status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DBA-3A24-494A-ABAE-45D17C0080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08478" y="0"/>
            <a:ext cx="4435522" cy="6858000"/>
            <a:chOff x="4708478" y="0"/>
            <a:chExt cx="4435522" cy="6858000"/>
          </a:xfrm>
        </p:grpSpPr>
        <p:pic>
          <p:nvPicPr>
            <p:cNvPr id="3" name="Picture 2" descr="V:\PP\7 Projects\4 PedBike\Ped Master Plan Update\Prioritization\Safety\Safety_draft_working_02 02 16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3881" y="181"/>
              <a:ext cx="4370119" cy="685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708478" y="0"/>
              <a:ext cx="1405719" cy="573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7631" y="5436919"/>
              <a:ext cx="1068779" cy="1421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01" y="5177595"/>
            <a:ext cx="1139045" cy="146913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4673" y="286603"/>
            <a:ext cx="5959524" cy="91992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1691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Step 3: Further prioritizing (arterials)</a:t>
            </a:r>
            <a:endParaRPr lang="en-US" sz="3600" dirty="0">
              <a:solidFill>
                <a:srgbClr val="1691D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40426" y="1742698"/>
          <a:ext cx="4114800" cy="37255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64623"/>
                <a:gridCol w="2650177"/>
              </a:tblGrid>
              <a:tr h="466817"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Safety Factors </a:t>
                      </a:r>
                      <a:r>
                        <a:rPr lang="en-US" sz="1400" b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(based on SDOT Pedestrian Safety</a:t>
                      </a:r>
                      <a:r>
                        <a:rPr lang="en-US" sz="1400" b="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Analysis and Vision Zero objectives)</a:t>
                      </a:r>
                      <a:endParaRPr lang="en-US" sz="1400" b="0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0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954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Pedestrian</a:t>
                      </a:r>
                      <a:r>
                        <a:rPr lang="en-US" sz="1200" baseline="0" dirty="0" smtClean="0">
                          <a:latin typeface="Segoe UI Light" panose="020B0502040204020203" pitchFamily="34" charset="0"/>
                        </a:rPr>
                        <a:t> collisions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baseline="0" dirty="0" smtClean="0">
                          <a:latin typeface="Segoe UI Light" panose="020B0502040204020203" pitchFamily="34" charset="0"/>
                        </a:rPr>
                        <a:t>Serious injuries and fatalities more highly weighted. Data from the last 5 years.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9B"/>
                    </a:solidFill>
                  </a:tcPr>
                </a:tc>
              </a:tr>
              <a:tr h="58954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Arterial classifications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baseline="0" dirty="0" smtClean="0">
                          <a:latin typeface="Segoe UI Light" panose="020B0502040204020203" pitchFamily="34" charset="0"/>
                        </a:rPr>
                        <a:t>Proxy for volume; Majority of severe injuries occur on principal and major arterials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</a:tr>
              <a:tr h="5196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Roadway width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baseline="0" dirty="0" smtClean="0">
                          <a:latin typeface="Segoe UI Light" panose="020B0502040204020203" pitchFamily="34" charset="0"/>
                        </a:rPr>
                        <a:t>Curb to curb width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9B"/>
                    </a:solidFill>
                  </a:tcPr>
                </a:tc>
              </a:tr>
              <a:tr h="7632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Speed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baseline="0" dirty="0" smtClean="0">
                          <a:latin typeface="Segoe UI Light" panose="020B0502040204020203" pitchFamily="34" charset="0"/>
                        </a:rPr>
                        <a:t>85</a:t>
                      </a:r>
                      <a:r>
                        <a:rPr lang="en-US" sz="1200" u="none" strike="noStrike" kern="1200" baseline="30000" dirty="0" smtClean="0">
                          <a:latin typeface="Segoe UI Light" panose="020B0502040204020203" pitchFamily="34" charset="0"/>
                        </a:rPr>
                        <a:t>th</a:t>
                      </a:r>
                      <a:r>
                        <a:rPr lang="en-US" sz="1200" u="none" strike="noStrike" kern="1200" baseline="0" dirty="0" smtClean="0">
                          <a:latin typeface="Segoe UI Light" panose="020B0502040204020203" pitchFamily="34" charset="0"/>
                        </a:rPr>
                        <a:t> percentile speeds where available, and posted speed limit where actual speed is not available.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F"/>
                    </a:solidFill>
                  </a:tcPr>
                </a:tc>
              </a:tr>
              <a:tr h="644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Controlled crossing spacing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 Light" panose="020B0502040204020203" pitchFamily="34" charset="0"/>
                        </a:rPr>
                        <a:t>On principal and major arterials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6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165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691D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1174</Words>
  <Application>Microsoft Office PowerPoint</Application>
  <PresentationFormat>On-screen Show (4:3)</PresentationFormat>
  <Paragraphs>263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Kozuka Gothic Pro L</vt:lpstr>
      <vt:lpstr>Arial</vt:lpstr>
      <vt:lpstr>Calibri</vt:lpstr>
      <vt:lpstr>Segoe UI</vt:lpstr>
      <vt:lpstr>Segoe UI Light</vt:lpstr>
      <vt:lpstr>Times New Roman</vt:lpstr>
      <vt:lpstr>Office Theme</vt:lpstr>
      <vt:lpstr>Pedestrian Master Plan Update</vt:lpstr>
      <vt:lpstr>Presentation overview</vt:lpstr>
      <vt:lpstr>PMP is a resource allocation plan</vt:lpstr>
      <vt:lpstr>PMP Policy Framework</vt:lpstr>
      <vt:lpstr>What we’ve  heard</vt:lpstr>
      <vt:lpstr>Prioritizing pedestrian improvements</vt:lpstr>
      <vt:lpstr>PowerPoint Presentation</vt:lpstr>
      <vt:lpstr>Step 2: Identify opportunities for further evaluation</vt:lpstr>
      <vt:lpstr>Step 3: Further prioritizing (arterials)</vt:lpstr>
      <vt:lpstr>Step 3: Further prioritizing (arterials and non-arterials)</vt:lpstr>
      <vt:lpstr>PMP Implementation Plan</vt:lpstr>
      <vt:lpstr>Bicycle considerations</vt:lpstr>
      <vt:lpstr>Plan performance measures</vt:lpstr>
      <vt:lpstr>PMP Public review draft</vt:lpstr>
      <vt:lpstr>Status and next steps</vt:lpstr>
      <vt:lpstr>Questions?</vt:lpstr>
      <vt:lpstr>PowerPoint Presentation</vt:lpstr>
      <vt:lpstr>Identifying needs within the PIN: crossings</vt:lpstr>
    </vt:vector>
  </TitlesOfParts>
  <Company>City of Seattle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Pedestrian Master Plan Update</dc:title>
  <dc:creator>Ian Macek</dc:creator>
  <cp:lastModifiedBy>Macek, Ian</cp:lastModifiedBy>
  <cp:revision>59</cp:revision>
  <cp:lastPrinted>2016-05-09T16:47:08Z</cp:lastPrinted>
  <dcterms:created xsi:type="dcterms:W3CDTF">2016-04-27T22:01:31Z</dcterms:created>
  <dcterms:modified xsi:type="dcterms:W3CDTF">2016-05-31T23:20:39Z</dcterms:modified>
</cp:coreProperties>
</file>