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84" r:id="rId4"/>
    <p:sldId id="287" r:id="rId5"/>
    <p:sldId id="257" r:id="rId6"/>
    <p:sldId id="286" r:id="rId7"/>
    <p:sldId id="291" r:id="rId8"/>
    <p:sldId id="282" r:id="rId9"/>
    <p:sldId id="266" r:id="rId10"/>
    <p:sldId id="265" r:id="rId11"/>
    <p:sldId id="278" r:id="rId12"/>
    <p:sldId id="260" r:id="rId13"/>
    <p:sldId id="277" r:id="rId14"/>
    <p:sldId id="279" r:id="rId15"/>
    <p:sldId id="272" r:id="rId16"/>
    <p:sldId id="281" r:id="rId17"/>
    <p:sldId id="273" r:id="rId18"/>
    <p:sldId id="271" r:id="rId19"/>
    <p:sldId id="293" r:id="rId20"/>
    <p:sldId id="294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5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9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nus\CommuteSeattleShared\Sales\Bike%20and%20Transit%20Programs\Bike\Projects\2015%20Bike%20Parking%20Inventory%20Update\Report\tables\BikeParkingCatego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80639313951611E-2"/>
          <c:y val="3.7574900660637234E-2"/>
          <c:w val="0.5991472501716264"/>
          <c:h val="0.4824624785678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Comparison!$B$1:$B$2</c:f>
              <c:strCache>
                <c:ptCount val="1"/>
                <c:pt idx="0">
                  <c:v>Actual Capacity 2010*</c:v>
                </c:pt>
              </c:strCache>
            </c:strRef>
          </c:tx>
          <c:invertIfNegative val="0"/>
          <c:cat>
            <c:strRef>
              <c:f>Comparison!$A$3:$A$11</c:f>
              <c:strCache>
                <c:ptCount val="9"/>
                <c:pt idx="0">
                  <c:v>Belltown</c:v>
                </c:pt>
                <c:pt idx="1">
                  <c:v>Capitol Hill</c:v>
                </c:pt>
                <c:pt idx="2">
                  <c:v>Chinatown-International District</c:v>
                </c:pt>
                <c:pt idx="3">
                  <c:v>Commercial Core</c:v>
                </c:pt>
                <c:pt idx="4">
                  <c:v>Denny Triangle</c:v>
                </c:pt>
                <c:pt idx="5">
                  <c:v>First Hill</c:v>
                </c:pt>
                <c:pt idx="6">
                  <c:v>Pioneer Square</c:v>
                </c:pt>
                <c:pt idx="7">
                  <c:v>South Lake Union</c:v>
                </c:pt>
                <c:pt idx="8">
                  <c:v>Uptown</c:v>
                </c:pt>
              </c:strCache>
            </c:strRef>
          </c:cat>
          <c:val>
            <c:numRef>
              <c:f>Comparison!$B$3:$B$11</c:f>
              <c:numCache>
                <c:formatCode>General</c:formatCode>
                <c:ptCount val="9"/>
                <c:pt idx="0">
                  <c:v>495</c:v>
                </c:pt>
                <c:pt idx="1">
                  <c:v>110</c:v>
                </c:pt>
                <c:pt idx="2">
                  <c:v>97</c:v>
                </c:pt>
                <c:pt idx="3">
                  <c:v>2442</c:v>
                </c:pt>
                <c:pt idx="4">
                  <c:v>798</c:v>
                </c:pt>
                <c:pt idx="5">
                  <c:v>595</c:v>
                </c:pt>
                <c:pt idx="6">
                  <c:v>343</c:v>
                </c:pt>
                <c:pt idx="7">
                  <c:v>691</c:v>
                </c:pt>
                <c:pt idx="8">
                  <c:v>301</c:v>
                </c:pt>
              </c:numCache>
            </c:numRef>
          </c:val>
        </c:ser>
        <c:ser>
          <c:idx val="2"/>
          <c:order val="1"/>
          <c:tx>
            <c:strRef>
              <c:f>Comparison!$C$1:$C$2</c:f>
              <c:strCache>
                <c:ptCount val="1"/>
                <c:pt idx="0">
                  <c:v>Actual Capacity 2015</c:v>
                </c:pt>
              </c:strCache>
            </c:strRef>
          </c:tx>
          <c:invertIfNegative val="0"/>
          <c:cat>
            <c:strRef>
              <c:f>Comparison!$A$3:$A$11</c:f>
              <c:strCache>
                <c:ptCount val="9"/>
                <c:pt idx="0">
                  <c:v>Belltown</c:v>
                </c:pt>
                <c:pt idx="1">
                  <c:v>Capitol Hill</c:v>
                </c:pt>
                <c:pt idx="2">
                  <c:v>Chinatown-International District</c:v>
                </c:pt>
                <c:pt idx="3">
                  <c:v>Commercial Core</c:v>
                </c:pt>
                <c:pt idx="4">
                  <c:v>Denny Triangle</c:v>
                </c:pt>
                <c:pt idx="5">
                  <c:v>First Hill</c:v>
                </c:pt>
                <c:pt idx="6">
                  <c:v>Pioneer Square</c:v>
                </c:pt>
                <c:pt idx="7">
                  <c:v>South Lake Union</c:v>
                </c:pt>
                <c:pt idx="8">
                  <c:v>Uptown</c:v>
                </c:pt>
              </c:strCache>
            </c:strRef>
          </c:cat>
          <c:val>
            <c:numRef>
              <c:f>Comparison!$C$3:$C$11</c:f>
              <c:numCache>
                <c:formatCode>General</c:formatCode>
                <c:ptCount val="9"/>
                <c:pt idx="0">
                  <c:v>765</c:v>
                </c:pt>
                <c:pt idx="1">
                  <c:v>286</c:v>
                </c:pt>
                <c:pt idx="2">
                  <c:v>161</c:v>
                </c:pt>
                <c:pt idx="3">
                  <c:v>3009</c:v>
                </c:pt>
                <c:pt idx="4">
                  <c:v>1289</c:v>
                </c:pt>
                <c:pt idx="5">
                  <c:v>548</c:v>
                </c:pt>
                <c:pt idx="6">
                  <c:v>526</c:v>
                </c:pt>
                <c:pt idx="7">
                  <c:v>1510</c:v>
                </c:pt>
                <c:pt idx="8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16288"/>
        <c:axId val="94715904"/>
      </c:barChart>
      <c:catAx>
        <c:axId val="10951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94715904"/>
        <c:crosses val="autoZero"/>
        <c:auto val="1"/>
        <c:lblAlgn val="ctr"/>
        <c:lblOffset val="100"/>
        <c:noMultiLvlLbl val="0"/>
      </c:catAx>
      <c:valAx>
        <c:axId val="9471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5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Rack Quality by Year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66185476815402E-2"/>
          <c:y val="0.19943314377369495"/>
          <c:w val="0.72762270341207347"/>
          <c:h val="0.54682451151939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Comparison!$A$20</c:f>
              <c:strCache>
                <c:ptCount val="1"/>
                <c:pt idx="0">
                  <c:v>Totals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multiLvlStrRef>
              <c:f>Comparison!$B$18:$G$19</c:f>
              <c:multiLvlStrCache>
                <c:ptCount val="6"/>
                <c:lvl>
                  <c:pt idx="0">
                    <c:v>2010 Capacity</c:v>
                  </c:pt>
                  <c:pt idx="1">
                    <c:v>2015 Capacity</c:v>
                  </c:pt>
                  <c:pt idx="2">
                    <c:v>2010 Capacity</c:v>
                  </c:pt>
                  <c:pt idx="3">
                    <c:v>2015 Capacity</c:v>
                  </c:pt>
                  <c:pt idx="4">
                    <c:v>2010 Capacity</c:v>
                  </c:pt>
                  <c:pt idx="5">
                    <c:v>2015 Capacity</c:v>
                  </c:pt>
                </c:lvl>
                <c:lvl>
                  <c:pt idx="0">
                    <c:v>A Grade</c:v>
                  </c:pt>
                  <c:pt idx="2">
                    <c:v>B-Grade</c:v>
                  </c:pt>
                  <c:pt idx="4">
                    <c:v>C-Grade</c:v>
                  </c:pt>
                </c:lvl>
              </c:multiLvlStrCache>
            </c:multiLvlStrRef>
          </c:cat>
          <c:val>
            <c:numRef>
              <c:f>Comparison!$B$20:$G$20</c:f>
              <c:numCache>
                <c:formatCode>General</c:formatCode>
                <c:ptCount val="6"/>
                <c:pt idx="0">
                  <c:v>4040</c:v>
                </c:pt>
                <c:pt idx="1">
                  <c:v>6259</c:v>
                </c:pt>
                <c:pt idx="2">
                  <c:v>1584</c:v>
                </c:pt>
                <c:pt idx="3" formatCode="0">
                  <c:v>2178</c:v>
                </c:pt>
                <c:pt idx="4" formatCode="0">
                  <c:v>248</c:v>
                </c:pt>
                <c:pt idx="5" formatCode="0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50944"/>
        <c:axId val="86787200"/>
      </c:barChart>
      <c:catAx>
        <c:axId val="9365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86787200"/>
        <c:crosses val="autoZero"/>
        <c:auto val="1"/>
        <c:lblAlgn val="ctr"/>
        <c:lblOffset val="100"/>
        <c:noMultiLvlLbl val="0"/>
      </c:catAx>
      <c:valAx>
        <c:axId val="8678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50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45C0-3A91-44D0-A69E-3244EF169109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9017-8D33-40FC-965B-F6750EA6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7265">
              <a:defRPr/>
            </a:pPr>
            <a:r>
              <a:rPr lang="en-US" altLang="en-US" baseline="0" dirty="0" smtClean="0"/>
              <a:t>Presenter: Joe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28" indent="-2803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81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13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46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79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111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743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7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392D05-C73C-4670-A66A-E8D9F53F08E3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265">
              <a:defRPr/>
            </a:pPr>
            <a:r>
              <a:rPr lang="en-US" altLang="en-US" baseline="0" dirty="0" smtClean="0"/>
              <a:t>Presenter: Joe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181E0-2CDD-45D7-A45B-5AC2B9BF08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9017-8D33-40FC-965B-F6750EA66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EA545-6E29-F141-AD87-7E5C1DF14C7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0226" y="-1698210"/>
            <a:ext cx="7940234" cy="10250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23" y="2130425"/>
            <a:ext cx="8389195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2015 Bicycle Amenity Survey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Inventory Findings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9" y="423690"/>
            <a:ext cx="2163713" cy="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Assessing The Racks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429000" y="2489200"/>
            <a:ext cx="236220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SECURITY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0-2-3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81700" y="2489198"/>
            <a:ext cx="217170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QUALITY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Preferred/Not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489199"/>
            <a:ext cx="238125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WEATHER PROTECTION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1-2-3</a:t>
            </a:r>
            <a:endParaRPr lang="en-US" sz="24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840480"/>
            <a:ext cx="7315200" cy="2030414"/>
            <a:chOff x="838200" y="3840480"/>
            <a:chExt cx="7315200" cy="203041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38200" y="4592319"/>
              <a:ext cx="7315200" cy="1278575"/>
            </a:xfrm>
            <a:prstGeom prst="rect">
              <a:avLst/>
            </a:prstGeom>
            <a:solidFill>
              <a:srgbClr val="F477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6600" dirty="0" smtClean="0">
                  <a:latin typeface="+mj-lt"/>
                </a:rPr>
                <a:t>Score (A, B, C)</a:t>
              </a:r>
              <a:endParaRPr lang="en-US" sz="6600" dirty="0">
                <a:latin typeface="+mj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028825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610100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067550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82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Preparing and Conducting 2015 Study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4859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Seattle Youth Employment Program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320" y="2052320"/>
            <a:ext cx="630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Over the course of the summer, we employed eight different youth to conduct the survey field work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2400" y="3825180"/>
            <a:ext cx="630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5 of these from the Mayor’s Youth Employment Initiative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88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5"/>
            <a:ext cx="4321906" cy="5484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5"/>
            <a:ext cx="4321907" cy="5484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37626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Into the Field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4"/>
            <a:ext cx="4321907" cy="5484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4"/>
            <a:ext cx="4321907" cy="548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3"/>
            <a:ext cx="4321907" cy="5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Compiling 2015 &amp; Comparing to 2010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Overall Capacity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42144"/>
              </p:ext>
            </p:extLst>
          </p:nvPr>
        </p:nvGraphicFramePr>
        <p:xfrm>
          <a:off x="230536" y="1540669"/>
          <a:ext cx="3644900" cy="2409825"/>
        </p:xfrm>
        <a:graphic>
          <a:graphicData uri="http://schemas.openxmlformats.org/drawingml/2006/table">
            <a:tbl>
              <a:tblPr/>
              <a:tblGrid>
                <a:gridCol w="1400175"/>
                <a:gridCol w="520700"/>
                <a:gridCol w="514350"/>
                <a:gridCol w="571500"/>
                <a:gridCol w="638175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Actual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65683"/>
              </p:ext>
            </p:extLst>
          </p:nvPr>
        </p:nvGraphicFramePr>
        <p:xfrm>
          <a:off x="3911512" y="3586478"/>
          <a:ext cx="5072062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3760" y="1647486"/>
            <a:ext cx="2825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49%</a:t>
            </a:r>
            <a:r>
              <a:rPr lang="en-US" sz="4000" b="1" dirty="0" smtClean="0"/>
              <a:t> Increase in Capacity</a:t>
            </a:r>
            <a:endParaRPr lang="en-US" sz="4000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6074" y="63796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74" y="6491514"/>
            <a:ext cx="48618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altLang="en-US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2010 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umbers ad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justed by removing residential buildings identified in 2015 study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5185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Buildings with Infrastructure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75" y="4329579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Racks </a:t>
            </a:r>
            <a:endParaRPr lang="en-US" sz="3200" b="1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6074" y="63796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074" y="6491514"/>
            <a:ext cx="48618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altLang="en-US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2010 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umbers ad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justed by removing residential buildings identified in 2015 study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1248"/>
              </p:ext>
            </p:extLst>
          </p:nvPr>
        </p:nvGraphicFramePr>
        <p:xfrm>
          <a:off x="86074" y="1430169"/>
          <a:ext cx="6324599" cy="2472690"/>
        </p:xfrm>
        <a:graphic>
          <a:graphicData uri="http://schemas.openxmlformats.org/drawingml/2006/table">
            <a:tbl>
              <a:tblPr/>
              <a:tblGrid>
                <a:gridCol w="1386946"/>
                <a:gridCol w="440300"/>
                <a:gridCol w="490620"/>
                <a:gridCol w="666741"/>
                <a:gridCol w="490620"/>
                <a:gridCol w="490620"/>
                <a:gridCol w="669886"/>
                <a:gridCol w="490620"/>
                <a:gridCol w="490620"/>
                <a:gridCol w="707626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Racks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Showers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Lockers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2175" y="4961087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Showers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2175" y="5545863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Lockers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80560" y="4268023"/>
            <a:ext cx="1452879" cy="70788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+22%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80560" y="4899531"/>
            <a:ext cx="2316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+121%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80560" y="5484307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+210%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22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Rack Quality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54512"/>
              </p:ext>
            </p:extLst>
          </p:nvPr>
        </p:nvGraphicFramePr>
        <p:xfrm>
          <a:off x="4859249" y="3956497"/>
          <a:ext cx="4124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2040" y="4164153"/>
            <a:ext cx="2065624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+58%     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2587" y="4899872"/>
            <a:ext cx="2154453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en-US" sz="4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9%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4852" y="5635591"/>
            <a:ext cx="2154453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en-US" sz="4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134% </a:t>
            </a:r>
            <a:endParaRPr lang="en-US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8457"/>
              </p:ext>
            </p:extLst>
          </p:nvPr>
        </p:nvGraphicFramePr>
        <p:xfrm>
          <a:off x="69849" y="1399689"/>
          <a:ext cx="5651500" cy="2533650"/>
        </p:xfrm>
        <a:graphic>
          <a:graphicData uri="http://schemas.openxmlformats.org/drawingml/2006/table">
            <a:tbl>
              <a:tblPr/>
              <a:tblGrid>
                <a:gridCol w="11938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7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Density of Capacity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616" y="1425708"/>
            <a:ext cx="4158584" cy="5351012"/>
            <a:chOff x="4201775" y="1482177"/>
            <a:chExt cx="4027146" cy="5109126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6" cy="51091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16400" y="5944972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Private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2094" y="1425708"/>
            <a:ext cx="4203026" cy="5351012"/>
            <a:chOff x="4201775" y="1482177"/>
            <a:chExt cx="4027145" cy="5109126"/>
          </a:xfrm>
        </p:grpSpPr>
        <p:pic>
          <p:nvPicPr>
            <p:cNvPr id="17" name="Picture 1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5" cy="510912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16400" y="5944972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4509" y="1425708"/>
            <a:ext cx="4187571" cy="5351012"/>
            <a:chOff x="4201775" y="1482177"/>
            <a:chExt cx="4027145" cy="5109126"/>
          </a:xfrm>
        </p:grpSpPr>
        <p:pic>
          <p:nvPicPr>
            <p:cNvPr id="20" name="Picture 1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5" cy="510912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6400" y="5944972"/>
              <a:ext cx="3058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Private &amp;</a:t>
              </a:r>
            </a:p>
            <a:p>
              <a:r>
                <a:rPr lang="en-US" dirty="0" smtClean="0"/>
                <a:t>Public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0869" y="1446014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2010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5746" y="1446014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2015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128936" y="2378887"/>
            <a:ext cx="1879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Buildings</a:t>
            </a:r>
          </a:p>
          <a:p>
            <a:r>
              <a:rPr lang="en-US" sz="3600" dirty="0" smtClean="0"/>
              <a:t>w/Racks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468308" y="2625108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22%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863185" y="2625108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29%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28936" y="3965515"/>
            <a:ext cx="1779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Overall </a:t>
            </a:r>
          </a:p>
          <a:p>
            <a:r>
              <a:rPr lang="en-US" sz="3600" dirty="0" smtClean="0"/>
              <a:t>Capacity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328045" y="421173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5,872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5722922" y="421173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8,723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28936" y="558292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Adequacy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468308" y="5552142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51%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863185" y="5552142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53%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80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About Commute Seattle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744" y="1669534"/>
            <a:ext cx="292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Observations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744" y="3749457"/>
            <a:ext cx="8206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2015—Although capacity was not found in many buildings where it was found in 2010, it was more than made up for by capacity added.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744" y="2577515"/>
            <a:ext cx="754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2010—No clear </a:t>
            </a:r>
            <a:r>
              <a:rPr lang="en-US" sz="2800" dirty="0"/>
              <a:t>connection between demand and supply w/ property managers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744" y="5314295"/>
            <a:ext cx="805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many cases, where successful &amp; adequate bike parking had been installed, more parking was being added.</a:t>
            </a:r>
          </a:p>
        </p:txBody>
      </p:sp>
    </p:spTree>
    <p:extLst>
      <p:ext uri="{BB962C8B-B14F-4D97-AF65-F5344CB8AC3E}">
        <p14:creationId xmlns:p14="http://schemas.microsoft.com/office/powerpoint/2010/main" val="10978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4" name="Rectangle 3"/>
          <p:cNvSpPr/>
          <p:nvPr/>
        </p:nvSpPr>
        <p:spPr>
          <a:xfrm>
            <a:off x="855824" y="4782235"/>
            <a:ext cx="754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Jeffrey Linn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jeffl@commuteseattle.com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jeffrey@spatialities.com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30"/>
            <a:ext cx="4000499" cy="8428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3200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237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92" y="0"/>
            <a:ext cx="1404035" cy="640730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0" y="1295400"/>
            <a:ext cx="807958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Vision</a:t>
            </a:r>
            <a:r>
              <a:rPr lang="en-US" altLang="en-US" sz="24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Create a more livable, sustainable, and economically competitive Seattle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Mission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Help downtown users live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more </a:t>
            </a:r>
            <a:r>
              <a:rPr lang="en-US" altLang="en-US" sz="2400" i="1" dirty="0">
                <a:cs typeface="Arial" panose="020B0604020202020204" pitchFamily="34" charset="0"/>
              </a:rPr>
              <a:t>and drive less by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improving </a:t>
            </a:r>
            <a:r>
              <a:rPr lang="en-US" altLang="en-US" sz="2400" i="1" dirty="0">
                <a:cs typeface="Arial" panose="020B0604020202020204" pitchFamily="34" charset="0"/>
              </a:rPr>
              <a:t>access and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mobility </a:t>
            </a:r>
            <a:r>
              <a:rPr lang="en-US" altLang="en-US" sz="2400" i="1" dirty="0">
                <a:cs typeface="Arial" panose="020B0604020202020204" pitchFamily="34" charset="0"/>
              </a:rPr>
              <a:t>to and within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downtown</a:t>
            </a:r>
            <a:r>
              <a:rPr lang="en-US" altLang="en-US" sz="2400" i="1" dirty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29" y="2621280"/>
            <a:ext cx="384048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237"/>
            <a:ext cx="9144000" cy="45719"/>
          </a:xfrm>
          <a:prstGeom prst="rect">
            <a:avLst/>
          </a:prstGeom>
        </p:spPr>
      </p:pic>
      <p:pic>
        <p:nvPicPr>
          <p:cNvPr id="9" name="Picture 8" descr="Commute Seattle Logo CMYK 4C No Icons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92" y="0"/>
            <a:ext cx="1404035" cy="640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31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2015 Seattle Commuting Trends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45% of commuters taking 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Only 31% of commuters driving alone, an all-time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Due to job growth, just as many cars on the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38401"/>
            <a:ext cx="8106876" cy="388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819400"/>
            <a:ext cx="1066800" cy="349984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2010 Bicycle Amenities Study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640" y="1259841"/>
            <a:ext cx="2804160" cy="72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Findings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63" y="71119"/>
            <a:ext cx="5171763" cy="66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82640" y="2042161"/>
            <a:ext cx="2804160" cy="149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22.6% buildings with bike parking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2640" y="3596641"/>
            <a:ext cx="2804160" cy="128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5,872 parking spots</a:t>
            </a:r>
          </a:p>
        </p:txBody>
      </p:sp>
    </p:spTree>
    <p:extLst>
      <p:ext uri="{BB962C8B-B14F-4D97-AF65-F5344CB8AC3E}">
        <p14:creationId xmlns:p14="http://schemas.microsoft.com/office/powerpoint/2010/main" val="2110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The Assessments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132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Quality &amp; Rack Type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2050" name="Picture 2" descr="Bike locker in Blue Springs, Montana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" y="1610360"/>
            <a:ext cx="308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taple rack in unknown location (bicycleparking.org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820" y="1610360"/>
            <a:ext cx="3092494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luster racks are designed to prevent the rack from being installed too closely to a wall. (Image from Flickr user Luton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260" y="1610360"/>
            <a:ext cx="3092494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48" y="4485640"/>
            <a:ext cx="2768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heelbenders support only the bicycle's front tire. Standard U-locks would not secure the bike fram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47" y="4485640"/>
            <a:ext cx="292146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 ribbon rack in Sonoma County, Calif. Note the bicycle's front wheel is not on the cement pad, and the frame is only supported at one point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314" y="4485640"/>
            <a:ext cx="2378569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4991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Weather Protection</a:t>
            </a:r>
            <a:br>
              <a:rPr lang="en-US" dirty="0" smtClean="0"/>
            </a:br>
            <a:r>
              <a:rPr lang="en-US" dirty="0" smtClean="0"/>
              <a:t>&amp; Security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84864"/>
            <a:ext cx="3581400" cy="24582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\\venus\CommuteSeattleShared\Sales\Bike and Transit Programs\Bike\EETP - Bike Parking Inventory\Photos\10 07\Rachel\DSCN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484864"/>
            <a:ext cx="3581400" cy="2458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43600" y="5760485"/>
            <a:ext cx="234315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Photos: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Commute Seattle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084" y="4164230"/>
            <a:ext cx="3868442" cy="260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4" y="4164232"/>
            <a:ext cx="3868442" cy="260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2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740</Words>
  <Application>Microsoft Office PowerPoint</Application>
  <PresentationFormat>On-screen Show (4:3)</PresentationFormat>
  <Paragraphs>370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2015 Bicycle Amenity Survey</vt:lpstr>
      <vt:lpstr>About Commute Seattle</vt:lpstr>
      <vt:lpstr>Who are we?</vt:lpstr>
      <vt:lpstr>PowerPoint Presentation</vt:lpstr>
      <vt:lpstr>2010 Bicycle Amenities Study</vt:lpstr>
      <vt:lpstr>PowerPoint Presentation</vt:lpstr>
      <vt:lpstr>The Assessments</vt:lpstr>
      <vt:lpstr>Quality &amp; Rack Type</vt:lpstr>
      <vt:lpstr>Weather Protection &amp; Security</vt:lpstr>
      <vt:lpstr>Assessing The Racks</vt:lpstr>
      <vt:lpstr>Preparing and Conducting 2015 Study</vt:lpstr>
      <vt:lpstr>Seattle Youth Employment Program</vt:lpstr>
      <vt:lpstr>Into the Field</vt:lpstr>
      <vt:lpstr>Compiling 2015 &amp; Comparing to 2010</vt:lpstr>
      <vt:lpstr>Overall Capacity</vt:lpstr>
      <vt:lpstr>Buildings with Infrastructure</vt:lpstr>
      <vt:lpstr>Rack Quality</vt:lpstr>
      <vt:lpstr>Density of Capacity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Commute Headline</dc:title>
  <dc:creator>Office 2004 Test Drive User</dc:creator>
  <cp:lastModifiedBy>Jeffrey</cp:lastModifiedBy>
  <cp:revision>85</cp:revision>
  <dcterms:created xsi:type="dcterms:W3CDTF">2015-03-16T23:27:48Z</dcterms:created>
  <dcterms:modified xsi:type="dcterms:W3CDTF">2015-09-30T18:02:15Z</dcterms:modified>
</cp:coreProperties>
</file>