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90D0"/>
    <a:srgbClr val="0065B0"/>
    <a:srgbClr val="2EA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885" autoAdjust="0"/>
  </p:normalViewPr>
  <p:slideViewPr>
    <p:cSldViewPr>
      <p:cViewPr>
        <p:scale>
          <a:sx n="90" d="100"/>
          <a:sy n="90" d="100"/>
        </p:scale>
        <p:origin x="-58" y="8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30CA7E-C46E-41ED-8533-9B77174DD0EC}" type="datetimeFigureOut">
              <a:rPr lang="en-US" smtClean="0"/>
              <a:t>9/30/2015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0635B5-FF59-406E-B74D-09342D338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451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C04F72-F06A-4B57-A7E5-D67F2B6312B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3520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486400"/>
          </a:xfrm>
        </p:spPr>
        <p:txBody>
          <a:bodyPr/>
          <a:lstStyle>
            <a:lvl1pPr>
              <a:defRPr sz="2000" baseline="0"/>
            </a:lvl1pPr>
          </a:lstStyle>
          <a:p>
            <a:endParaRPr lang="en-US" dirty="0" smtClean="0"/>
          </a:p>
          <a:p>
            <a:r>
              <a:rPr lang="en-US" dirty="0" smtClean="0"/>
              <a:t>Insert a photo relevant to your presentation (it will appear in the background – you may need to adjust the location of the presentation title up or down, so as not to skew your photo).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3352800"/>
            <a:ext cx="9144000" cy="1295400"/>
          </a:xfrm>
          <a:solidFill>
            <a:schemeClr val="bg1">
              <a:alpha val="80000"/>
            </a:schemeClr>
          </a:solidFill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Insert Presentation Title</a:t>
            </a:r>
            <a:br>
              <a:rPr lang="en-US" dirty="0" smtClean="0"/>
            </a:br>
            <a:r>
              <a:rPr lang="en-US" sz="2000" dirty="0" smtClean="0"/>
              <a:t>Subtitle, If Needed</a:t>
            </a:r>
            <a:endParaRPr lang="en-US" dirty="0" smtClean="0"/>
          </a:p>
        </p:txBody>
      </p:sp>
      <p:pic>
        <p:nvPicPr>
          <p:cNvPr id="7" name="Picture 2" descr="P:\PIO\Schwartz\sdotlogo.jp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496"/>
          <a:stretch/>
        </p:blipFill>
        <p:spPr bwMode="auto">
          <a:xfrm>
            <a:off x="7086599" y="5850340"/>
            <a:ext cx="1885477" cy="855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Date Placeholder 3"/>
          <p:cNvSpPr>
            <a:spLocks noGrp="1"/>
          </p:cNvSpPr>
          <p:nvPr>
            <p:ph type="dt" sz="half" idx="11"/>
          </p:nvPr>
        </p:nvSpPr>
        <p:spPr>
          <a:xfrm>
            <a:off x="152400" y="5638800"/>
            <a:ext cx="3810000" cy="1082675"/>
          </a:xfrm>
          <a:prstGeom prst="rect">
            <a:avLst/>
          </a:prstGeom>
        </p:spPr>
        <p:txBody>
          <a:bodyPr anchor="t"/>
          <a:lstStyle>
            <a:lvl1pPr>
              <a:defRPr sz="2000"/>
            </a:lvl1pPr>
          </a:lstStyle>
          <a:p>
            <a:r>
              <a:rPr lang="en-US" smtClean="0"/>
              <a:t>Meeting Name</a:t>
            </a:r>
          </a:p>
          <a:p>
            <a:r>
              <a:rPr lang="en-US" smtClean="0"/>
              <a:t>Presenter First and Last Name</a:t>
            </a:r>
          </a:p>
          <a:p>
            <a:r>
              <a:rPr lang="en-US" smtClean="0"/>
              <a:t>Month, Day, Year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575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solidFill>
                  <a:srgbClr val="1690D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08030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solidFill>
                  <a:srgbClr val="0065B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092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92E29-30D5-4727-9D85-C6050B98A93F}" type="datetimeFigureOut">
              <a:rPr lang="en-US" smtClean="0"/>
              <a:t>9/30/2015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ED83C-2D8A-42B0-BBF1-CDE43C1054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120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92E29-30D5-4727-9D85-C6050B98A93F}" type="datetimeFigureOut">
              <a:rPr lang="en-US" smtClean="0"/>
              <a:t>9/30/2015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ED83C-2D8A-42B0-BBF1-CDE43C1054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878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0" r:id="rId2"/>
    <p:sldLayoutId id="2147483652" r:id="rId3"/>
    <p:sldLayoutId id="2147483649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5015214" cy="914400"/>
          </a:xfrm>
        </p:spPr>
        <p:txBody>
          <a:bodyPr>
            <a:noAutofit/>
          </a:bodyPr>
          <a:lstStyle/>
          <a:p>
            <a:pPr algn="l"/>
            <a:r>
              <a:rPr lang="en-US" sz="2400" b="1" dirty="0" smtClean="0">
                <a:solidFill>
                  <a:srgbClr val="1690D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Seattle’s Commute Trip Reduction (CTR) Program</a:t>
            </a:r>
            <a:endParaRPr lang="en-US" sz="2400" b="1" dirty="0">
              <a:solidFill>
                <a:srgbClr val="1690D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219200"/>
            <a:ext cx="5181600" cy="54102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7200" i="1" dirty="0" smtClean="0"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SDOT works with Commute Seattle to reduce drive-alone trips made in the City and to increase  commute trips made by bicycles</a:t>
            </a:r>
            <a:endParaRPr lang="en-US" sz="7200" dirty="0">
              <a:latin typeface="+mj-lt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</a:pPr>
            <a:endParaRPr lang="en-US" sz="1700" b="1" dirty="0" smtClean="0">
              <a:latin typeface="+mj-lt"/>
            </a:endParaRPr>
          </a:p>
          <a:p>
            <a:pPr marL="0" indent="0">
              <a:buNone/>
            </a:pPr>
            <a:r>
              <a:rPr lang="en-US" sz="6400" b="1" dirty="0" smtClean="0"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Support </a:t>
            </a:r>
            <a:r>
              <a:rPr lang="en-US" sz="6400" b="1" dirty="0" smtClean="0"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for Employers </a:t>
            </a:r>
            <a:r>
              <a:rPr lang="en-US" sz="6400" b="1" dirty="0"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 (</a:t>
            </a:r>
            <a:r>
              <a:rPr lang="en-US" sz="6400" b="1" dirty="0" smtClean="0"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Peer to Peer Focus)</a:t>
            </a:r>
          </a:p>
          <a:p>
            <a:pPr lvl="1">
              <a:lnSpc>
                <a:spcPct val="120000"/>
              </a:lnSpc>
            </a:pPr>
            <a:r>
              <a:rPr lang="en-US" sz="6400" dirty="0" smtClean="0"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CTR </a:t>
            </a:r>
            <a:r>
              <a:rPr lang="en-US" sz="6400" dirty="0"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Champions program</a:t>
            </a:r>
          </a:p>
          <a:p>
            <a:pPr lvl="1">
              <a:lnSpc>
                <a:spcPct val="120000"/>
              </a:lnSpc>
            </a:pPr>
            <a:r>
              <a:rPr lang="en-US" sz="6400" dirty="0" smtClean="0"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Employer </a:t>
            </a:r>
            <a:r>
              <a:rPr lang="en-US" sz="6400" dirty="0"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Bike </a:t>
            </a:r>
            <a:r>
              <a:rPr lang="en-US" sz="6400" dirty="0" smtClean="0"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Summit with Regence</a:t>
            </a:r>
          </a:p>
          <a:p>
            <a:pPr lvl="1">
              <a:lnSpc>
                <a:spcPct val="120000"/>
              </a:lnSpc>
            </a:pPr>
            <a:r>
              <a:rPr lang="en-US" sz="6400" dirty="0" smtClean="0"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Trainings and Consultations</a:t>
            </a:r>
            <a:endParaRPr lang="en-US" sz="6400" dirty="0">
              <a:latin typeface="+mj-lt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457200" lvl="1" indent="0">
              <a:buNone/>
            </a:pPr>
            <a:endParaRPr lang="en-US" sz="1700" b="1" dirty="0" smtClean="0">
              <a:latin typeface="+mj-lt"/>
            </a:endParaRPr>
          </a:p>
          <a:p>
            <a:pPr marL="0" indent="0">
              <a:buNone/>
            </a:pPr>
            <a:r>
              <a:rPr lang="en-US" sz="6400" b="1" dirty="0" smtClean="0">
                <a:latin typeface="+mj-lt"/>
              </a:rPr>
              <a:t>Enhanced Promotions</a:t>
            </a:r>
            <a:endParaRPr lang="en-US" sz="6400" dirty="0" smtClean="0">
              <a:latin typeface="+mj-lt"/>
            </a:endParaRPr>
          </a:p>
          <a:p>
            <a:pPr lvl="1">
              <a:lnSpc>
                <a:spcPct val="120000"/>
              </a:lnSpc>
            </a:pPr>
            <a:r>
              <a:rPr lang="en-US" sz="6400" dirty="0" smtClean="0"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Network Leagues for Bike Month  </a:t>
            </a:r>
            <a:endParaRPr lang="en-US" sz="6400" dirty="0" smtClean="0">
              <a:latin typeface="+mj-lt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lvl="1">
              <a:lnSpc>
                <a:spcPct val="120000"/>
              </a:lnSpc>
            </a:pPr>
            <a:r>
              <a:rPr lang="en-US" sz="6400" dirty="0" smtClean="0"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Ride in the Rain, Bagels and Bikes, Light Up Your Ride, </a:t>
            </a:r>
            <a:r>
              <a:rPr lang="en-US" sz="6400" dirty="0" smtClean="0"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Pronto</a:t>
            </a:r>
          </a:p>
          <a:p>
            <a:pPr lvl="1">
              <a:lnSpc>
                <a:spcPct val="120000"/>
              </a:lnSpc>
            </a:pPr>
            <a:endParaRPr lang="en-US" sz="1600" dirty="0" smtClean="0">
              <a:latin typeface="+mj-lt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</a:pPr>
            <a:r>
              <a:rPr lang="en-US" sz="6400" b="1" dirty="0" smtClean="0">
                <a:latin typeface="+mj-lt"/>
              </a:rPr>
              <a:t>Targeted </a:t>
            </a:r>
            <a:r>
              <a:rPr lang="en-US" sz="6400" b="1" dirty="0">
                <a:latin typeface="+mj-lt"/>
              </a:rPr>
              <a:t>Commuter Education</a:t>
            </a:r>
          </a:p>
          <a:p>
            <a:pPr lvl="1">
              <a:lnSpc>
                <a:spcPct val="120000"/>
              </a:lnSpc>
            </a:pPr>
            <a:r>
              <a:rPr lang="en-US" sz="6400" dirty="0">
                <a:latin typeface="+mj-lt"/>
              </a:rPr>
              <a:t>Bicycle </a:t>
            </a:r>
            <a:r>
              <a:rPr lang="en-US" sz="6400" dirty="0" smtClean="0">
                <a:latin typeface="+mj-lt"/>
              </a:rPr>
              <a:t>workshops at worksites (12 </a:t>
            </a:r>
            <a:r>
              <a:rPr lang="en-US" sz="6400" dirty="0">
                <a:latin typeface="+mj-lt"/>
              </a:rPr>
              <a:t>in 2015)</a:t>
            </a:r>
          </a:p>
          <a:p>
            <a:pPr lvl="1">
              <a:lnSpc>
                <a:spcPct val="120000"/>
              </a:lnSpc>
            </a:pPr>
            <a:r>
              <a:rPr lang="en-US" sz="6400" dirty="0" smtClean="0">
                <a:latin typeface="+mj-lt"/>
              </a:rPr>
              <a:t>25,000 </a:t>
            </a:r>
            <a:r>
              <a:rPr lang="en-US" sz="6400" dirty="0">
                <a:latin typeface="+mj-lt"/>
              </a:rPr>
              <a:t>Bike Maps &amp; </a:t>
            </a:r>
            <a:r>
              <a:rPr lang="en-US" sz="6400" dirty="0" smtClean="0">
                <a:latin typeface="+mj-lt"/>
              </a:rPr>
              <a:t>10,000 Bike Guides</a:t>
            </a:r>
            <a:endParaRPr lang="en-US" sz="6400" dirty="0">
              <a:latin typeface="+mj-lt"/>
            </a:endParaRPr>
          </a:p>
          <a:p>
            <a:pPr lvl="1">
              <a:lnSpc>
                <a:spcPct val="120000"/>
              </a:lnSpc>
            </a:pPr>
            <a:r>
              <a:rPr lang="en-US" sz="6400" dirty="0">
                <a:latin typeface="+mj-lt"/>
              </a:rPr>
              <a:t>Trip Planning Assistance </a:t>
            </a:r>
            <a:endParaRPr lang="en-US" sz="6400" dirty="0" smtClean="0">
              <a:latin typeface="+mj-lt"/>
            </a:endParaRPr>
          </a:p>
          <a:p>
            <a:pPr lvl="1">
              <a:lnSpc>
                <a:spcPct val="120000"/>
              </a:lnSpc>
            </a:pPr>
            <a:endParaRPr lang="en-US" sz="1700" dirty="0">
              <a:latin typeface="+mj-lt"/>
            </a:endParaRPr>
          </a:p>
          <a:p>
            <a:pPr marL="0" indent="0">
              <a:buNone/>
            </a:pPr>
            <a:r>
              <a:rPr lang="en-US" sz="6400" b="1" dirty="0" smtClean="0">
                <a:latin typeface="+mj-lt"/>
              </a:rPr>
              <a:t>Leveraging </a:t>
            </a:r>
            <a:r>
              <a:rPr lang="en-US" sz="6400" b="1" dirty="0">
                <a:latin typeface="+mj-lt"/>
              </a:rPr>
              <a:t>existing programs</a:t>
            </a:r>
          </a:p>
          <a:p>
            <a:pPr lvl="1">
              <a:lnSpc>
                <a:spcPct val="120000"/>
              </a:lnSpc>
            </a:pPr>
            <a:r>
              <a:rPr lang="en-US" sz="6400" dirty="0">
                <a:latin typeface="+mj-lt"/>
              </a:rPr>
              <a:t>B</a:t>
            </a:r>
            <a:r>
              <a:rPr lang="en-US" sz="6400" dirty="0" smtClean="0">
                <a:latin typeface="+mj-lt"/>
              </a:rPr>
              <a:t>ike </a:t>
            </a:r>
            <a:r>
              <a:rPr lang="en-US" sz="6400" dirty="0">
                <a:latin typeface="+mj-lt"/>
              </a:rPr>
              <a:t>racks next to </a:t>
            </a:r>
            <a:r>
              <a:rPr lang="en-US" sz="6400" dirty="0" smtClean="0">
                <a:latin typeface="+mj-lt"/>
              </a:rPr>
              <a:t>CTR sites </a:t>
            </a:r>
            <a:r>
              <a:rPr lang="en-US" sz="6400" dirty="0">
                <a:latin typeface="+mj-lt"/>
              </a:rPr>
              <a:t>&amp; buildings with Transportation Management Program (TMP) requirements  (50 racks in downtown in 2015)</a:t>
            </a:r>
          </a:p>
          <a:p>
            <a:pPr marL="457200" lvl="1" indent="0">
              <a:lnSpc>
                <a:spcPct val="120000"/>
              </a:lnSpc>
              <a:buNone/>
            </a:pPr>
            <a:endParaRPr lang="en-US" sz="2500" dirty="0" smtClean="0">
              <a:latin typeface="Segoe UI Light" panose="020B0502040204020203" pitchFamily="34" charset="0"/>
            </a:endParaRPr>
          </a:p>
          <a:p>
            <a:pPr marL="457200" lvl="1" indent="0">
              <a:lnSpc>
                <a:spcPct val="120000"/>
              </a:lnSpc>
              <a:buNone/>
            </a:pPr>
            <a:endParaRPr lang="en-US" sz="2500" dirty="0">
              <a:latin typeface="Segoe UI Light" panose="020B0502040204020203" pitchFamily="34" charset="0"/>
            </a:endParaRPr>
          </a:p>
          <a:p>
            <a:pPr marL="457200" lvl="1" indent="0">
              <a:lnSpc>
                <a:spcPct val="120000"/>
              </a:lnSpc>
              <a:buNone/>
            </a:pPr>
            <a:endParaRPr lang="en-US" sz="2500" dirty="0">
              <a:latin typeface="Segoe UI Light" panose="020B0502040204020203" pitchFamily="34" charset="0"/>
            </a:endParaRPr>
          </a:p>
          <a:p>
            <a:pPr marL="0" indent="0">
              <a:buNone/>
            </a:pPr>
            <a:endParaRPr lang="en-US" sz="2800" dirty="0" smtClean="0">
              <a:latin typeface="Segoe UI Light" panose="020B0502040204020203" pitchFamily="34" charset="0"/>
            </a:endParaRPr>
          </a:p>
          <a:p>
            <a:endParaRPr lang="en-US" sz="2800" dirty="0" smtClean="0">
              <a:latin typeface="Segoe UI Light" panose="020B0502040204020203" pitchFamily="34" charset="0"/>
            </a:endParaRPr>
          </a:p>
          <a:p>
            <a:endParaRPr lang="en-US" sz="2800" dirty="0">
              <a:latin typeface="Segoe UI Light" panose="020B0502040204020203" pitchFamily="34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641273" y="0"/>
            <a:ext cx="4495800" cy="685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800" dirty="0" smtClean="0">
              <a:latin typeface="Segoe UI Light" panose="020B0502040204020203" pitchFamily="34" charset="0"/>
            </a:endParaRPr>
          </a:p>
          <a:p>
            <a:endParaRPr lang="en-US" sz="2800" dirty="0">
              <a:latin typeface="Segoe UI Light" panose="020B0502040204020203" pitchFamily="34" charset="0"/>
            </a:endParaRPr>
          </a:p>
          <a:p>
            <a:pPr marL="0" indent="0">
              <a:buNone/>
            </a:pPr>
            <a:endParaRPr lang="en-US" sz="2800" dirty="0" smtClean="0">
              <a:latin typeface="Segoe UI Light" panose="020B0502040204020203" pitchFamily="34" charset="0"/>
            </a:endParaRPr>
          </a:p>
          <a:p>
            <a:pPr marL="0" indent="0">
              <a:buNone/>
            </a:pPr>
            <a:endParaRPr lang="en-US" sz="2800" dirty="0">
              <a:latin typeface="Segoe UI Light" panose="020B0502040204020203" pitchFamily="34" charset="0"/>
            </a:endParaRPr>
          </a:p>
          <a:p>
            <a:pPr marL="0" indent="0">
              <a:buNone/>
            </a:pPr>
            <a:endParaRPr lang="en-US" sz="2800" dirty="0" smtClean="0">
              <a:latin typeface="Segoe UI Light" panose="020B0502040204020203" pitchFamily="34" charset="0"/>
            </a:endParaRPr>
          </a:p>
          <a:p>
            <a:pPr marL="0" indent="0" algn="ctr">
              <a:buNone/>
            </a:pPr>
            <a:r>
              <a:rPr lang="en-US" sz="2800" dirty="0" smtClean="0">
                <a:latin typeface="Segoe UI Light" panose="020B0502040204020203" pitchFamily="34" charset="0"/>
              </a:rPr>
              <a:t>Image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 smtClean="0">
              <a:latin typeface="Segoe UI Light" panose="020B0502040204020203" pitchFamily="34" charset="0"/>
            </a:endParaRPr>
          </a:p>
          <a:p>
            <a:endParaRPr lang="en-US" sz="2800" dirty="0" smtClean="0">
              <a:latin typeface="Segoe UI Light" panose="020B0502040204020203" pitchFamily="34" charset="0"/>
            </a:endParaRPr>
          </a:p>
          <a:p>
            <a:endParaRPr lang="en-US" sz="2800" dirty="0">
              <a:latin typeface="Segoe UI Light" panose="020B0502040204020203" pitchFamily="34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fld id="{D032DFC4-9AFA-43AA-AA83-807BD9605BFA}" type="slidenum">
              <a:rPr lang="en-US" sz="1200" smtClean="0"/>
              <a:pPr algn="r">
                <a:defRPr/>
              </a:pPr>
              <a:t>1</a:t>
            </a:fld>
            <a:endParaRPr lang="en-US" sz="12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3813" y="122237"/>
            <a:ext cx="3917120" cy="672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248400" y="6188913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+mj-lt"/>
              </a:rPr>
              <a:t>CTR </a:t>
            </a:r>
            <a:r>
              <a:rPr lang="en-US" sz="1600" b="1" dirty="0" smtClean="0">
                <a:latin typeface="+mj-lt"/>
              </a:rPr>
              <a:t>Networks </a:t>
            </a:r>
            <a:r>
              <a:rPr lang="en-US" sz="1600" b="1" dirty="0" smtClean="0">
                <a:latin typeface="+mj-lt"/>
              </a:rPr>
              <a:t>&amp; </a:t>
            </a:r>
          </a:p>
          <a:p>
            <a:pPr algn="ctr"/>
            <a:r>
              <a:rPr lang="en-US" sz="1600" b="1" dirty="0" smtClean="0">
                <a:latin typeface="+mj-lt"/>
              </a:rPr>
              <a:t>2017 SOV Goals</a:t>
            </a:r>
            <a:endParaRPr lang="en-US" sz="16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64716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Move Seattle">
      <a:dk1>
        <a:srgbClr val="000000"/>
      </a:dk1>
      <a:lt1>
        <a:sysClr val="window" lastClr="FFFFFF"/>
      </a:lt1>
      <a:dk2>
        <a:srgbClr val="000000"/>
      </a:dk2>
      <a:lt2>
        <a:srgbClr val="E1D91E"/>
      </a:lt2>
      <a:accent1>
        <a:srgbClr val="1690D0"/>
      </a:accent1>
      <a:accent2>
        <a:srgbClr val="E1D91E"/>
      </a:accent2>
      <a:accent3>
        <a:srgbClr val="00A85D"/>
      </a:accent3>
      <a:accent4>
        <a:srgbClr val="492F92"/>
      </a:accent4>
      <a:accent5>
        <a:srgbClr val="FF6C2C"/>
      </a:accent5>
      <a:accent6>
        <a:srgbClr val="808284"/>
      </a:accent6>
      <a:hlink>
        <a:srgbClr val="0000FF"/>
      </a:hlink>
      <a:folHlink>
        <a:srgbClr val="800080"/>
      </a:folHlink>
    </a:clrScheme>
    <a:fontScheme name="Custom 1">
      <a:majorFont>
        <a:latin typeface="Segoe UI"/>
        <a:ea typeface=""/>
        <a:cs typeface=""/>
      </a:majorFont>
      <a:minorFont>
        <a:latin typeface="Segoe U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1228</TotalTime>
  <Words>129</Words>
  <Application>Microsoft Office PowerPoint</Application>
  <PresentationFormat>On-screen Show (4:3)</PresentationFormat>
  <Paragraphs>34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Seattle’s Commute Trip Reduction (CTR) Program</vt:lpstr>
    </vt:vector>
  </TitlesOfParts>
  <Company>City of Seattle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Insert Presentation Title Insert Subtitle, If Needed</dc:title>
  <dc:creator>Schwartz, Allison</dc:creator>
  <cp:lastModifiedBy>Sutphin, Ann</cp:lastModifiedBy>
  <cp:revision>52</cp:revision>
  <dcterms:created xsi:type="dcterms:W3CDTF">2014-01-29T22:35:29Z</dcterms:created>
  <dcterms:modified xsi:type="dcterms:W3CDTF">2015-09-30T20:57:56Z</dcterms:modified>
</cp:coreProperties>
</file>