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B0604020202020204" charset="0"/>
      <p:regular r:id="rId15"/>
      <p:bold r:id="rId16"/>
      <p:italic r:id="rId17"/>
      <p:boldItalic r:id="rId18"/>
    </p:embeddedFont>
    <p:embeddedFont>
      <p:font typeface="Ralew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6" roundtripDataSignature="AMtx7mhflYHjuDeOaptGoUaJQ7vPI7yS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Explain what the SDOT process is, and how they have to talk to 5 different divisions within SDOT if there is a tree involved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14"/>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14"/>
          <p:cNvGrpSpPr/>
          <p:nvPr/>
        </p:nvGrpSpPr>
        <p:grpSpPr>
          <a:xfrm>
            <a:off x="830392" y="1191256"/>
            <a:ext cx="745763" cy="45826"/>
            <a:chOff x="4580561" y="2589004"/>
            <a:chExt cx="1064464" cy="25200"/>
          </a:xfrm>
        </p:grpSpPr>
        <p:sp>
          <p:nvSpPr>
            <p:cNvPr id="12" name="Google Shape;12;p1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14"/>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5" name="Google Shape;15;p14"/>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23"/>
          <p:cNvGrpSpPr/>
          <p:nvPr/>
        </p:nvGrpSpPr>
        <p:grpSpPr>
          <a:xfrm>
            <a:off x="830392" y="4169130"/>
            <a:ext cx="745763" cy="45826"/>
            <a:chOff x="4580561" y="2589004"/>
            <a:chExt cx="1064464" cy="25200"/>
          </a:xfrm>
        </p:grpSpPr>
        <p:sp>
          <p:nvSpPr>
            <p:cNvPr id="75" name="Google Shape;75;p2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23"/>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23"/>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79" name="Google Shape;79;p2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15"/>
          <p:cNvGrpSpPr/>
          <p:nvPr/>
        </p:nvGrpSpPr>
        <p:grpSpPr>
          <a:xfrm>
            <a:off x="830392" y="1191256"/>
            <a:ext cx="745763" cy="45826"/>
            <a:chOff x="4580561" y="2589004"/>
            <a:chExt cx="1064464" cy="25200"/>
          </a:xfrm>
        </p:grpSpPr>
        <p:sp>
          <p:nvSpPr>
            <p:cNvPr id="20" name="Google Shape;20;p1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1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3" name="Google Shape;23;p15"/>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4" name="Google Shape;24;p15"/>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5" name="Google Shape;25;p1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6"/>
          <p:cNvGrpSpPr/>
          <p:nvPr/>
        </p:nvGrpSpPr>
        <p:grpSpPr>
          <a:xfrm>
            <a:off x="830392" y="1191256"/>
            <a:ext cx="745763" cy="45826"/>
            <a:chOff x="4580561" y="2589004"/>
            <a:chExt cx="1064464" cy="25200"/>
          </a:xfrm>
        </p:grpSpPr>
        <p:sp>
          <p:nvSpPr>
            <p:cNvPr id="29" name="Google Shape;29;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6"/>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32" name="Google Shape;32;p16"/>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3" name="Google Shape;33;p1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4"/>
        <p:cNvGrpSpPr/>
        <p:nvPr/>
      </p:nvGrpSpPr>
      <p:grpSpPr>
        <a:xfrm>
          <a:off x="0" y="0"/>
          <a:ext cx="0" cy="0"/>
          <a:chOff x="0" y="0"/>
          <a:chExt cx="0" cy="0"/>
        </a:xfrm>
      </p:grpSpPr>
      <p:grpSp>
        <p:nvGrpSpPr>
          <p:cNvPr id="35" name="Google Shape;35;p17"/>
          <p:cNvGrpSpPr/>
          <p:nvPr/>
        </p:nvGrpSpPr>
        <p:grpSpPr>
          <a:xfrm>
            <a:off x="830392" y="1191256"/>
            <a:ext cx="745763" cy="45826"/>
            <a:chOff x="4580561" y="2589004"/>
            <a:chExt cx="1064464" cy="25200"/>
          </a:xfrm>
        </p:grpSpPr>
        <p:sp>
          <p:nvSpPr>
            <p:cNvPr id="36" name="Google Shape;36;p1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7"/>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17"/>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9" name="Google Shape;39;p1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1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18"/>
          <p:cNvGrpSpPr/>
          <p:nvPr/>
        </p:nvGrpSpPr>
        <p:grpSpPr>
          <a:xfrm>
            <a:off x="830392" y="1191256"/>
            <a:ext cx="745763" cy="45826"/>
            <a:chOff x="4580561" y="2589004"/>
            <a:chExt cx="1064464" cy="25200"/>
          </a:xfrm>
        </p:grpSpPr>
        <p:sp>
          <p:nvSpPr>
            <p:cNvPr id="43" name="Google Shape;43;p1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18"/>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46" name="Google Shape;46;p1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1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19"/>
          <p:cNvGrpSpPr/>
          <p:nvPr/>
        </p:nvGrpSpPr>
        <p:grpSpPr>
          <a:xfrm>
            <a:off x="830392" y="1191256"/>
            <a:ext cx="745763" cy="45826"/>
            <a:chOff x="4580561" y="2589004"/>
            <a:chExt cx="1064464" cy="25200"/>
          </a:xfrm>
        </p:grpSpPr>
        <p:sp>
          <p:nvSpPr>
            <p:cNvPr id="50" name="Google Shape;50;p1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9"/>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53" name="Google Shape;53;p19"/>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4" name="Google Shape;54;p1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20"/>
          <p:cNvGrpSpPr/>
          <p:nvPr/>
        </p:nvGrpSpPr>
        <p:grpSpPr>
          <a:xfrm>
            <a:off x="830392" y="4169130"/>
            <a:ext cx="745763" cy="45826"/>
            <a:chOff x="4580561" y="2589004"/>
            <a:chExt cx="1064464" cy="25200"/>
          </a:xfrm>
        </p:grpSpPr>
        <p:sp>
          <p:nvSpPr>
            <p:cNvPr id="57" name="Google Shape;57;p2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20"/>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0" name="Google Shape;60;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2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21"/>
          <p:cNvGrpSpPr/>
          <p:nvPr/>
        </p:nvGrpSpPr>
        <p:grpSpPr>
          <a:xfrm>
            <a:off x="830392" y="1191256"/>
            <a:ext cx="745763" cy="45826"/>
            <a:chOff x="4580561" y="2589004"/>
            <a:chExt cx="1064464" cy="25200"/>
          </a:xfrm>
        </p:grpSpPr>
        <p:sp>
          <p:nvSpPr>
            <p:cNvPr id="64" name="Google Shape;64;p2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21"/>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67" name="Google Shape;67;p21"/>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8" name="Google Shape;68;p21"/>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9" name="Google Shape;69;p2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22"/>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2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400"/>
              <a:t>Advancing Equity and Accessibility Through Improved Sidewalk Repair</a:t>
            </a:r>
            <a:endParaRPr sz="4400"/>
          </a:p>
        </p:txBody>
      </p:sp>
      <p:sp>
        <p:nvSpPr>
          <p:cNvPr id="87" name="Google Shape;87;p1"/>
          <p:cNvSpPr txBox="1">
            <a:spLocks noGrp="1"/>
          </p:cNvSpPr>
          <p:nvPr>
            <p:ph type="subTitle" idx="1"/>
          </p:nvPr>
        </p:nvSpPr>
        <p:spPr>
          <a:xfrm>
            <a:off x="729450" y="3611325"/>
            <a:ext cx="7944300" cy="76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2000" dirty="0"/>
              <a:t>University of Washington Evans School of Public Policy &amp; Governance</a:t>
            </a:r>
            <a:endParaRPr sz="2000" dirty="0"/>
          </a:p>
          <a:p>
            <a:pPr marL="0" lvl="0" indent="0" algn="l" rtl="0">
              <a:lnSpc>
                <a:spcPct val="100000"/>
              </a:lnSpc>
              <a:spcBef>
                <a:spcPts val="0"/>
              </a:spcBef>
              <a:spcAft>
                <a:spcPts val="0"/>
              </a:spcAft>
              <a:buSzPts val="1600"/>
              <a:buNone/>
            </a:pPr>
            <a:r>
              <a:rPr lang="en-US" sz="1400" dirty="0"/>
              <a:t>April</a:t>
            </a:r>
            <a:r>
              <a:rPr lang="en" sz="1400" dirty="0"/>
              <a:t> 2020</a:t>
            </a:r>
            <a:endParaRPr sz="1400" dirty="0"/>
          </a:p>
          <a:p>
            <a:pPr marL="0" lvl="0" indent="0" algn="l" rtl="0">
              <a:lnSpc>
                <a:spcPct val="100000"/>
              </a:lnSpc>
              <a:spcBef>
                <a:spcPts val="0"/>
              </a:spcBef>
              <a:spcAft>
                <a:spcPts val="0"/>
              </a:spcAft>
              <a:buSzPts val="1600"/>
              <a:buNone/>
            </a:pP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Possible Recommendations</a:t>
            </a:r>
            <a:endParaRPr/>
          </a:p>
        </p:txBody>
      </p:sp>
      <p:sp>
        <p:nvSpPr>
          <p:cNvPr id="145" name="Google Shape;145;p10"/>
          <p:cNvSpPr txBox="1">
            <a:spLocks noGrp="1"/>
          </p:cNvSpPr>
          <p:nvPr>
            <p:ph type="body" idx="1"/>
          </p:nvPr>
        </p:nvSpPr>
        <p:spPr>
          <a:xfrm>
            <a:off x="729450" y="2078875"/>
            <a:ext cx="4389750" cy="22611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sz="1600" dirty="0"/>
              <a:t>Focus enforcement efforts in higher-density neighborhoods</a:t>
            </a:r>
            <a:endParaRPr dirty="0"/>
          </a:p>
          <a:p>
            <a:pPr marL="457200" lvl="0" indent="-330200" algn="l" rtl="0">
              <a:lnSpc>
                <a:spcPct val="115000"/>
              </a:lnSpc>
              <a:spcBef>
                <a:spcPts val="0"/>
              </a:spcBef>
              <a:spcAft>
                <a:spcPts val="0"/>
              </a:spcAft>
              <a:buSzPts val="1600"/>
              <a:buChar char="●"/>
            </a:pPr>
            <a:r>
              <a:rPr lang="en" sz="1600" dirty="0"/>
              <a:t>Streamline private contractor process</a:t>
            </a:r>
            <a:endParaRPr sz="1600" dirty="0"/>
          </a:p>
          <a:p>
            <a:pPr marL="914400" lvl="1" indent="-317500" algn="l" rtl="0">
              <a:lnSpc>
                <a:spcPct val="115000"/>
              </a:lnSpc>
              <a:spcBef>
                <a:spcPts val="0"/>
              </a:spcBef>
              <a:spcAft>
                <a:spcPts val="0"/>
              </a:spcAft>
              <a:buSzPts val="1400"/>
              <a:buChar char="○"/>
            </a:pPr>
            <a:r>
              <a:rPr lang="en" sz="1400" dirty="0"/>
              <a:t>Collaborate between work groups/departments</a:t>
            </a:r>
            <a:endParaRPr sz="1400" dirty="0"/>
          </a:p>
          <a:p>
            <a:pPr marL="457200" lvl="0" indent="-330200" algn="l" rtl="0">
              <a:lnSpc>
                <a:spcPct val="115000"/>
              </a:lnSpc>
              <a:spcBef>
                <a:spcPts val="0"/>
              </a:spcBef>
              <a:spcAft>
                <a:spcPts val="0"/>
              </a:spcAft>
              <a:buSzPts val="1600"/>
              <a:buChar char="●"/>
            </a:pPr>
            <a:r>
              <a:rPr lang="en" sz="1600" dirty="0"/>
              <a:t>Government - Property Owner Cost Sharing</a:t>
            </a:r>
            <a:endParaRPr sz="1600" dirty="0"/>
          </a:p>
          <a:p>
            <a:pPr marL="914400" lvl="1" indent="-317500" algn="l" rtl="0">
              <a:lnSpc>
                <a:spcPct val="115000"/>
              </a:lnSpc>
              <a:spcBef>
                <a:spcPts val="0"/>
              </a:spcBef>
              <a:spcAft>
                <a:spcPts val="0"/>
              </a:spcAft>
              <a:buSzPts val="1400"/>
              <a:buChar char="○"/>
            </a:pPr>
            <a:r>
              <a:rPr lang="en" sz="1400" dirty="0"/>
              <a:t>Split the cost between the city and the property owner</a:t>
            </a:r>
            <a:endParaRPr dirty="0"/>
          </a:p>
          <a:p>
            <a:pPr marL="914400" lvl="1" indent="-317500" algn="l" rtl="0">
              <a:lnSpc>
                <a:spcPct val="115000"/>
              </a:lnSpc>
              <a:spcBef>
                <a:spcPts val="0"/>
              </a:spcBef>
              <a:spcAft>
                <a:spcPts val="0"/>
              </a:spcAft>
              <a:buSzPts val="1400"/>
              <a:buChar char="○"/>
            </a:pPr>
            <a:r>
              <a:rPr lang="en" sz="1400" dirty="0"/>
              <a:t>Low-income discount program</a:t>
            </a:r>
            <a:endParaRPr sz="1400" dirty="0"/>
          </a:p>
        </p:txBody>
      </p:sp>
      <p:pic>
        <p:nvPicPr>
          <p:cNvPr id="146" name="Google Shape;146;p10" descr="Image of a map of the City of Seattle's network of sidewalks shown as lines on the map. The sidewalk lines are color coded based on condition, with green being good condition, yellow being fair condition, and red being poor condition. "/>
          <p:cNvPicPr preferRelativeResize="0"/>
          <p:nvPr/>
        </p:nvPicPr>
        <p:blipFill rotWithShape="1">
          <a:blip r:embed="rId3">
            <a:alphaModFix/>
          </a:blip>
          <a:srcRect/>
          <a:stretch/>
        </p:blipFill>
        <p:spPr>
          <a:xfrm>
            <a:off x="6004152" y="1318650"/>
            <a:ext cx="1913962" cy="342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Next Steps</a:t>
            </a:r>
            <a:endParaRPr/>
          </a:p>
        </p:txBody>
      </p:sp>
      <p:sp>
        <p:nvSpPr>
          <p:cNvPr id="152" name="Google Shape;152;p11"/>
          <p:cNvSpPr txBox="1">
            <a:spLocks noGrp="1"/>
          </p:cNvSpPr>
          <p:nvPr>
            <p:ph type="body" idx="1"/>
          </p:nvPr>
        </p:nvSpPr>
        <p:spPr>
          <a:xfrm>
            <a:off x="729450" y="2078875"/>
            <a:ext cx="384255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Get community input on our research direction</a:t>
            </a:r>
            <a:endParaRPr sz="1600"/>
          </a:p>
          <a:p>
            <a:pPr marL="457200" lvl="0" indent="-330200" algn="l" rtl="0">
              <a:lnSpc>
                <a:spcPct val="115000"/>
              </a:lnSpc>
              <a:spcBef>
                <a:spcPts val="0"/>
              </a:spcBef>
              <a:spcAft>
                <a:spcPts val="0"/>
              </a:spcAft>
              <a:buSzPts val="1600"/>
              <a:buChar char="●"/>
            </a:pPr>
            <a:r>
              <a:rPr lang="en" sz="1600"/>
              <a:t>Continue interviewing peer cities</a:t>
            </a:r>
            <a:endParaRPr sz="1600"/>
          </a:p>
          <a:p>
            <a:pPr marL="457200" lvl="0" indent="-330200" algn="l" rtl="0">
              <a:lnSpc>
                <a:spcPct val="115000"/>
              </a:lnSpc>
              <a:spcBef>
                <a:spcPts val="0"/>
              </a:spcBef>
              <a:spcAft>
                <a:spcPts val="0"/>
              </a:spcAft>
              <a:buSzPts val="1600"/>
              <a:buChar char="●"/>
            </a:pPr>
            <a:r>
              <a:rPr lang="en" sz="1600"/>
              <a:t>Complete analysis</a:t>
            </a:r>
            <a:endParaRPr sz="1600"/>
          </a:p>
          <a:p>
            <a:pPr marL="457200" lvl="0" indent="-330200" algn="l" rtl="0">
              <a:lnSpc>
                <a:spcPct val="115000"/>
              </a:lnSpc>
              <a:spcBef>
                <a:spcPts val="0"/>
              </a:spcBef>
              <a:spcAft>
                <a:spcPts val="0"/>
              </a:spcAft>
              <a:buSzPts val="1600"/>
              <a:buChar char="●"/>
            </a:pPr>
            <a:r>
              <a:rPr lang="en" sz="1600"/>
              <a:t>Provide actionable recommendations</a:t>
            </a:r>
            <a:endParaRPr sz="1600"/>
          </a:p>
        </p:txBody>
      </p:sp>
      <p:pic>
        <p:nvPicPr>
          <p:cNvPr id="153" name="Google Shape;153;p11" descr="Image of a brand new Seattle sidewalk along a tree-lined residential street. The sidewalk is next to a lot that appears to be undergoing redevelopment, the lawn is dirt about to be landscaped and there is a temporary red and white &quot;no parking&quot; construction sign between the sidewalk and the street. "/>
          <p:cNvPicPr preferRelativeResize="0"/>
          <p:nvPr/>
        </p:nvPicPr>
        <p:blipFill rotWithShape="1">
          <a:blip r:embed="rId3">
            <a:alphaModFix/>
          </a:blip>
          <a:srcRect/>
          <a:stretch/>
        </p:blipFill>
        <p:spPr>
          <a:xfrm>
            <a:off x="5002079" y="1318650"/>
            <a:ext cx="3222747" cy="3021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Community Feedback</a:t>
            </a:r>
            <a:endParaRPr/>
          </a:p>
        </p:txBody>
      </p:sp>
      <p:sp>
        <p:nvSpPr>
          <p:cNvPr id="159" name="Google Shape;159;p12"/>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Have any of you reported a sidewalk issue? What was your experience?</a:t>
            </a:r>
            <a:br>
              <a:rPr lang="en" sz="1600"/>
            </a:br>
            <a:endParaRPr sz="1600"/>
          </a:p>
          <a:p>
            <a:pPr marL="457200" lvl="0" indent="-330200" algn="l" rtl="0">
              <a:lnSpc>
                <a:spcPct val="115000"/>
              </a:lnSpc>
              <a:spcBef>
                <a:spcPts val="0"/>
              </a:spcBef>
              <a:spcAft>
                <a:spcPts val="0"/>
              </a:spcAft>
              <a:buSzPts val="1600"/>
              <a:buChar char="●"/>
            </a:pPr>
            <a:r>
              <a:rPr lang="en" sz="1600"/>
              <a:t>Has anyone gone through the process of repairing a sidewalk adjacent to their property? What was your experience?</a:t>
            </a:r>
            <a:br>
              <a:rPr lang="en" sz="1600"/>
            </a:br>
            <a:endParaRPr sz="1600"/>
          </a:p>
          <a:p>
            <a:pPr marL="457200" lvl="0" indent="-330200" algn="l" rtl="0">
              <a:lnSpc>
                <a:spcPct val="115000"/>
              </a:lnSpc>
              <a:spcBef>
                <a:spcPts val="0"/>
              </a:spcBef>
              <a:spcAft>
                <a:spcPts val="0"/>
              </a:spcAft>
              <a:buSzPts val="1600"/>
              <a:buChar char="●"/>
            </a:pPr>
            <a:r>
              <a:rPr lang="en" sz="1600"/>
              <a:t>Do you have suggestions on other people or groups we should reach out to?</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Who We Are</a:t>
            </a:r>
            <a:endParaRPr/>
          </a:p>
        </p:txBody>
      </p:sp>
      <p:sp>
        <p:nvSpPr>
          <p:cNvPr id="93" name="Google Shape;93;p2"/>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Mitch Brown, Nina Forbes, </a:t>
            </a:r>
            <a:br>
              <a:rPr lang="en" sz="1600"/>
            </a:br>
            <a:r>
              <a:rPr lang="en" sz="1600"/>
              <a:t>Andrew Golden, Andrew Reeves</a:t>
            </a:r>
            <a:endParaRPr sz="1600"/>
          </a:p>
          <a:p>
            <a:pPr marL="457200" lvl="0" indent="-330200" algn="l" rtl="0">
              <a:lnSpc>
                <a:spcPct val="115000"/>
              </a:lnSpc>
              <a:spcBef>
                <a:spcPts val="0"/>
              </a:spcBef>
              <a:spcAft>
                <a:spcPts val="0"/>
              </a:spcAft>
              <a:buSzPts val="1600"/>
              <a:buChar char="●"/>
            </a:pPr>
            <a:r>
              <a:rPr lang="en" sz="1600"/>
              <a:t>2nd Year Masters of Public Administration students</a:t>
            </a:r>
            <a:endParaRPr sz="1600"/>
          </a:p>
          <a:p>
            <a:pPr marL="457200" lvl="0" indent="-330200" algn="l" rtl="0">
              <a:lnSpc>
                <a:spcPct val="115000"/>
              </a:lnSpc>
              <a:spcBef>
                <a:spcPts val="0"/>
              </a:spcBef>
              <a:spcAft>
                <a:spcPts val="0"/>
              </a:spcAft>
              <a:buSzPts val="1600"/>
              <a:buChar char="●"/>
            </a:pPr>
            <a:r>
              <a:rPr lang="en" sz="1600"/>
              <a:t>Evans School of Public Policy at the University of Washington</a:t>
            </a:r>
            <a:endParaRPr sz="1600"/>
          </a:p>
          <a:p>
            <a:pPr marL="457200" lvl="0" indent="-330200" algn="l" rtl="0">
              <a:lnSpc>
                <a:spcPct val="115000"/>
              </a:lnSpc>
              <a:spcBef>
                <a:spcPts val="0"/>
              </a:spcBef>
              <a:spcAft>
                <a:spcPts val="0"/>
              </a:spcAft>
              <a:buSzPts val="1600"/>
              <a:buChar char="●"/>
            </a:pPr>
            <a:r>
              <a:rPr lang="en" sz="1600"/>
              <a:t>Hired by SDOT Sidewalk Repair Team</a:t>
            </a:r>
            <a:endParaRPr sz="1600"/>
          </a:p>
          <a:p>
            <a:pPr marL="457200" lvl="0" indent="0" algn="l" rtl="0">
              <a:lnSpc>
                <a:spcPct val="115000"/>
              </a:lnSpc>
              <a:spcBef>
                <a:spcPts val="0"/>
              </a:spcBef>
              <a:spcAft>
                <a:spcPts val="1600"/>
              </a:spcAft>
              <a:buSzPts val="1300"/>
              <a:buNone/>
            </a:pPr>
            <a:endParaRPr sz="1800"/>
          </a:p>
        </p:txBody>
      </p:sp>
      <p:pic>
        <p:nvPicPr>
          <p:cNvPr id="94" name="Google Shape;94;p2" descr="Image of the logo of the Evans School of Public Policy and Governance at the University of Washington. Includes a purple &quot;W&quot; for the University of Washington with the name of the school written out below."/>
          <p:cNvPicPr preferRelativeResize="0"/>
          <p:nvPr/>
        </p:nvPicPr>
        <p:blipFill>
          <a:blip r:embed="rId3">
            <a:alphaModFix/>
          </a:blip>
          <a:stretch>
            <a:fillRect/>
          </a:stretch>
        </p:blipFill>
        <p:spPr>
          <a:xfrm>
            <a:off x="4503625" y="2078864"/>
            <a:ext cx="3914226" cy="13226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Project Purpose</a:t>
            </a:r>
            <a:endParaRPr/>
          </a:p>
        </p:txBody>
      </p:sp>
      <p:sp>
        <p:nvSpPr>
          <p:cNvPr id="100" name="Google Shape;100;p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SzPts val="1600"/>
              <a:buChar char="●"/>
            </a:pPr>
            <a:r>
              <a:rPr lang="en" sz="1600"/>
              <a:t>Sidewalks provide invaluable access to resources, transit, etc.</a:t>
            </a:r>
            <a:endParaRPr sz="1600"/>
          </a:p>
          <a:p>
            <a:pPr marL="457200" marR="0" lvl="0" indent="-330200" algn="l" rtl="0">
              <a:lnSpc>
                <a:spcPct val="115000"/>
              </a:lnSpc>
              <a:spcBef>
                <a:spcPts val="0"/>
              </a:spcBef>
              <a:spcAft>
                <a:spcPts val="0"/>
              </a:spcAft>
              <a:buSzPts val="1600"/>
              <a:buChar char="●"/>
            </a:pPr>
            <a:r>
              <a:rPr lang="en" sz="1600"/>
              <a:t>In Seattle, sidewalks have a $5 Billion replacement value and only $3-5 million in annual maintenance budget</a:t>
            </a:r>
            <a:endParaRPr sz="1600"/>
          </a:p>
          <a:p>
            <a:pPr marL="457200" marR="0" lvl="0" indent="-330200" algn="l" rtl="0">
              <a:lnSpc>
                <a:spcPct val="115000"/>
              </a:lnSpc>
              <a:spcBef>
                <a:spcPts val="0"/>
              </a:spcBef>
              <a:spcAft>
                <a:spcPts val="0"/>
              </a:spcAft>
              <a:buSzPts val="1600"/>
              <a:buChar char="●"/>
            </a:pPr>
            <a:r>
              <a:rPr lang="en" sz="1600"/>
              <a:t>Council Resolution 31908</a:t>
            </a:r>
            <a:endParaRPr/>
          </a:p>
          <a:p>
            <a:pPr marL="914400" lvl="1" indent="-330200" algn="l" rtl="0">
              <a:lnSpc>
                <a:spcPct val="115000"/>
              </a:lnSpc>
              <a:spcBef>
                <a:spcPts val="0"/>
              </a:spcBef>
              <a:spcAft>
                <a:spcPts val="0"/>
              </a:spcAft>
              <a:buSzPts val="1600"/>
              <a:buChar char="●"/>
            </a:pPr>
            <a:r>
              <a:rPr lang="en" sz="1400"/>
              <a:t>Asks SDOT to develop policy options for the maintenance of existing sidewalks</a:t>
            </a:r>
            <a:endParaRPr/>
          </a:p>
          <a:p>
            <a:pPr marL="914400" lvl="1" indent="-330200" algn="l" rtl="0">
              <a:lnSpc>
                <a:spcPct val="115000"/>
              </a:lnSpc>
              <a:spcBef>
                <a:spcPts val="0"/>
              </a:spcBef>
              <a:spcAft>
                <a:spcPts val="0"/>
              </a:spcAft>
              <a:buSzPts val="1600"/>
              <a:buChar char="●"/>
            </a:pPr>
            <a:r>
              <a:rPr lang="en" sz="1400"/>
              <a:t>Named options include cost sharing, do-it yourself maintenance, point of sale and lien options and others.</a:t>
            </a:r>
            <a:endParaRPr sz="1400"/>
          </a:p>
          <a:p>
            <a:pPr marL="457200" marR="0" lvl="0" indent="-330200" algn="l" rtl="0">
              <a:lnSpc>
                <a:spcPct val="115000"/>
              </a:lnSpc>
              <a:spcBef>
                <a:spcPts val="0"/>
              </a:spcBef>
              <a:spcAft>
                <a:spcPts val="0"/>
              </a:spcAft>
              <a:buSzPts val="1600"/>
              <a:buChar char="●"/>
            </a:pPr>
            <a:r>
              <a:rPr lang="en" sz="1600"/>
              <a:t>Property owners currently responsible for most repairs</a:t>
            </a:r>
            <a:endParaRPr sz="1600"/>
          </a:p>
          <a:p>
            <a:pPr marL="914400" marR="0" lvl="1" indent="-317500" algn="l" rtl="0">
              <a:lnSpc>
                <a:spcPct val="115000"/>
              </a:lnSpc>
              <a:spcBef>
                <a:spcPts val="0"/>
              </a:spcBef>
              <a:spcAft>
                <a:spcPts val="0"/>
              </a:spcAft>
              <a:buSzPts val="1400"/>
              <a:buChar char="○"/>
            </a:pPr>
            <a:r>
              <a:rPr lang="en" sz="1400"/>
              <a:t>Inequitable to low/fixed-income communities and sidewalk users</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Project Outline</a:t>
            </a:r>
            <a:endParaRPr/>
          </a:p>
        </p:txBody>
      </p:sp>
      <p:sp>
        <p:nvSpPr>
          <p:cNvPr id="106" name="Google Shape;106;p4"/>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Interview Peer Cities to learn best practices and innovative ideas</a:t>
            </a:r>
            <a:endParaRPr sz="1600"/>
          </a:p>
          <a:p>
            <a:pPr marL="457200" lvl="0" indent="-330200" algn="l" rtl="0">
              <a:lnSpc>
                <a:spcPct val="115000"/>
              </a:lnSpc>
              <a:spcBef>
                <a:spcPts val="0"/>
              </a:spcBef>
              <a:spcAft>
                <a:spcPts val="0"/>
              </a:spcAft>
              <a:buSzPts val="1600"/>
              <a:buChar char="●"/>
            </a:pPr>
            <a:r>
              <a:rPr lang="en" sz="1600"/>
              <a:t>Review internal procedures, local and state law for possible changes</a:t>
            </a:r>
            <a:endParaRPr sz="1600"/>
          </a:p>
          <a:p>
            <a:pPr marL="457200" lvl="0" indent="-330200" algn="l" rtl="0">
              <a:lnSpc>
                <a:spcPct val="115000"/>
              </a:lnSpc>
              <a:spcBef>
                <a:spcPts val="0"/>
              </a:spcBef>
              <a:spcAft>
                <a:spcPts val="0"/>
              </a:spcAft>
              <a:buSzPts val="1600"/>
              <a:buChar char="●"/>
            </a:pPr>
            <a:r>
              <a:rPr lang="en" sz="1600"/>
              <a:t>Work with community groups to learn what barriers they face and how to spread information</a:t>
            </a:r>
            <a:endParaRPr sz="1600"/>
          </a:p>
        </p:txBody>
      </p:sp>
      <p:pic>
        <p:nvPicPr>
          <p:cNvPr id="107" name="Google Shape;107;p4" descr="Image of a Seattle sidewalk in need of repair along a tree-lined residential street. The sidewalk has a temporary asphalt shim to align two sections of sidewalk with slightly different heights. Further down the sidewalk, there is significant uplift of a sidewalk slab that cannot be addressed with just a shim. "/>
          <p:cNvPicPr preferRelativeResize="0"/>
          <p:nvPr/>
        </p:nvPicPr>
        <p:blipFill rotWithShape="1">
          <a:blip r:embed="rId3">
            <a:alphaModFix/>
          </a:blip>
          <a:srcRect/>
          <a:stretch/>
        </p:blipFill>
        <p:spPr>
          <a:xfrm>
            <a:off x="4960800" y="1318829"/>
            <a:ext cx="3126047" cy="30211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Initial Local Findings </a:t>
            </a:r>
            <a:endParaRPr/>
          </a:p>
        </p:txBody>
      </p:sp>
      <p:sp>
        <p:nvSpPr>
          <p:cNvPr id="113" name="Google Shape;113;p5"/>
          <p:cNvSpPr txBox="1">
            <a:spLocks noGrp="1"/>
          </p:cNvSpPr>
          <p:nvPr>
            <p:ph type="body" idx="1"/>
          </p:nvPr>
        </p:nvSpPr>
        <p:spPr>
          <a:xfrm>
            <a:off x="729450" y="2078875"/>
            <a:ext cx="7688700" cy="2681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Lack of Awareness</a:t>
            </a:r>
            <a:endParaRPr sz="1600"/>
          </a:p>
          <a:p>
            <a:pPr marL="914400" lvl="1" indent="-317500" algn="l" rtl="0">
              <a:lnSpc>
                <a:spcPct val="115000"/>
              </a:lnSpc>
              <a:spcBef>
                <a:spcPts val="0"/>
              </a:spcBef>
              <a:spcAft>
                <a:spcPts val="0"/>
              </a:spcAft>
              <a:buSzPts val="1400"/>
              <a:buChar char="○"/>
            </a:pPr>
            <a:r>
              <a:rPr lang="en" sz="1400"/>
              <a:t>Adjacent property owner responsibility comes as a surprise</a:t>
            </a:r>
            <a:endParaRPr sz="1600"/>
          </a:p>
          <a:p>
            <a:pPr marL="457200" lvl="0" indent="-330200" algn="l" rtl="0">
              <a:lnSpc>
                <a:spcPct val="115000"/>
              </a:lnSpc>
              <a:spcBef>
                <a:spcPts val="0"/>
              </a:spcBef>
              <a:spcAft>
                <a:spcPts val="0"/>
              </a:spcAft>
              <a:buSzPts val="1600"/>
              <a:buChar char="●"/>
            </a:pPr>
            <a:r>
              <a:rPr lang="en" sz="1600"/>
              <a:t>Administrative Burden</a:t>
            </a:r>
            <a:endParaRPr sz="1600"/>
          </a:p>
          <a:p>
            <a:pPr marL="914400" lvl="1" indent="-317500" algn="l" rtl="0">
              <a:lnSpc>
                <a:spcPct val="115000"/>
              </a:lnSpc>
              <a:spcBef>
                <a:spcPts val="0"/>
              </a:spcBef>
              <a:spcAft>
                <a:spcPts val="0"/>
              </a:spcAft>
              <a:buSzPts val="1400"/>
              <a:buChar char="○"/>
            </a:pPr>
            <a:r>
              <a:rPr lang="en" sz="1400"/>
              <a:t>Difficult to navigate the permitting and repair process</a:t>
            </a:r>
            <a:endParaRPr sz="1400"/>
          </a:p>
          <a:p>
            <a:pPr marL="914400" lvl="1" indent="-317500" algn="l" rtl="0">
              <a:lnSpc>
                <a:spcPct val="115000"/>
              </a:lnSpc>
              <a:spcBef>
                <a:spcPts val="0"/>
              </a:spcBef>
              <a:spcAft>
                <a:spcPts val="0"/>
              </a:spcAft>
              <a:buSzPts val="1400"/>
              <a:buChar char="○"/>
            </a:pPr>
            <a:r>
              <a:rPr lang="en" sz="1400"/>
              <a:t>Time-consuming to review each complaint for damage, trees, etc.</a:t>
            </a:r>
            <a:endParaRPr sz="1400"/>
          </a:p>
          <a:p>
            <a:pPr marL="914400" lvl="1" indent="-317500" algn="l" rtl="0">
              <a:lnSpc>
                <a:spcPct val="115000"/>
              </a:lnSpc>
              <a:spcBef>
                <a:spcPts val="0"/>
              </a:spcBef>
              <a:spcAft>
                <a:spcPts val="0"/>
              </a:spcAft>
              <a:buSzPts val="1400"/>
              <a:buChar char="○"/>
            </a:pPr>
            <a:r>
              <a:rPr lang="en" sz="1400"/>
              <a:t>Complex internal SDOT process</a:t>
            </a:r>
            <a:endParaRPr sz="1400"/>
          </a:p>
          <a:p>
            <a:pPr marL="457200" lvl="0" indent="-330200" algn="l" rtl="0">
              <a:lnSpc>
                <a:spcPct val="115000"/>
              </a:lnSpc>
              <a:spcBef>
                <a:spcPts val="0"/>
              </a:spcBef>
              <a:spcAft>
                <a:spcPts val="0"/>
              </a:spcAft>
              <a:buSzPts val="1600"/>
              <a:buChar char="●"/>
            </a:pPr>
            <a:r>
              <a:rPr lang="en" sz="1600"/>
              <a:t>High Cost</a:t>
            </a:r>
            <a:endParaRPr sz="1600"/>
          </a:p>
          <a:p>
            <a:pPr marL="914400" lvl="1" indent="-317500" algn="l" rtl="0">
              <a:lnSpc>
                <a:spcPct val="115000"/>
              </a:lnSpc>
              <a:spcBef>
                <a:spcPts val="0"/>
              </a:spcBef>
              <a:spcAft>
                <a:spcPts val="0"/>
              </a:spcAft>
              <a:buSzPts val="1400"/>
              <a:buChar char="○"/>
            </a:pPr>
            <a:r>
              <a:rPr lang="en" sz="1400"/>
              <a:t>City policy only allows property owners to perform full sidewalk panel replacement, rather than temporary fixes such as bevels, grinding or asphalt shims. Contractors may not be willing to come out for small fixes</a:t>
            </a:r>
            <a:endParaRPr sz="1400"/>
          </a:p>
          <a:p>
            <a:pPr marL="0" lvl="0" indent="0" algn="l" rtl="0">
              <a:lnSpc>
                <a:spcPct val="115000"/>
              </a:lnSpc>
              <a:spcBef>
                <a:spcPts val="1600"/>
              </a:spcBef>
              <a:spcAft>
                <a:spcPts val="0"/>
              </a:spcAft>
              <a:buSzPts val="1300"/>
              <a:buNone/>
            </a:pPr>
            <a:endParaRPr/>
          </a:p>
          <a:p>
            <a:pPr marL="914400" lvl="0" indent="0" algn="l" rtl="0">
              <a:lnSpc>
                <a:spcPct val="115000"/>
              </a:lnSpc>
              <a:spcBef>
                <a:spcPts val="1600"/>
              </a:spcBef>
              <a:spcAft>
                <a:spcPts val="1600"/>
              </a:spcAft>
              <a:buSzPts val="13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Peer City Case Studies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Boston Findings</a:t>
            </a:r>
            <a:endParaRPr/>
          </a:p>
        </p:txBody>
      </p:sp>
      <p:sp>
        <p:nvSpPr>
          <p:cNvPr id="124" name="Google Shape;124;p7"/>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0"/>
              </a:spcBef>
              <a:spcAft>
                <a:spcPts val="0"/>
              </a:spcAft>
              <a:buSzPts val="1300"/>
              <a:buChar char="●"/>
            </a:pPr>
            <a:r>
              <a:rPr lang="en"/>
              <a:t>Almost all sidewalks owned and maintained by the City of Boston</a:t>
            </a:r>
            <a:endParaRPr/>
          </a:p>
          <a:p>
            <a:pPr marL="285750" lvl="0" indent="-285750" algn="l" rtl="0">
              <a:lnSpc>
                <a:spcPct val="115000"/>
              </a:lnSpc>
              <a:spcBef>
                <a:spcPts val="1600"/>
              </a:spcBef>
              <a:spcAft>
                <a:spcPts val="0"/>
              </a:spcAft>
              <a:buSzPts val="1300"/>
              <a:buChar char="●"/>
            </a:pPr>
            <a:r>
              <a:rPr lang="en"/>
              <a:t>$6 million budget for maintenance for all sidewalk, curb ramp and curb repair; mostly from state gas tax</a:t>
            </a:r>
            <a:endParaRPr/>
          </a:p>
          <a:p>
            <a:pPr marL="285750" lvl="0" indent="-285750" algn="l" rtl="0">
              <a:lnSpc>
                <a:spcPct val="115000"/>
              </a:lnSpc>
              <a:spcBef>
                <a:spcPts val="1600"/>
              </a:spcBef>
              <a:spcAft>
                <a:spcPts val="1600"/>
              </a:spcAft>
              <a:buSzPts val="1300"/>
              <a:buChar char="●"/>
            </a:pPr>
            <a:r>
              <a:rPr lang="en"/>
              <a:t>Takes 18-24 months to follow-up on a non-safety hazard report</a:t>
            </a:r>
            <a:endParaRPr/>
          </a:p>
        </p:txBody>
      </p:sp>
      <p:sp>
        <p:nvSpPr>
          <p:cNvPr id="125" name="Google Shape;125;p7"/>
          <p:cNvSpPr txBox="1">
            <a:spLocks noGrp="1"/>
          </p:cNvSpPr>
          <p:nvPr>
            <p:ph type="title"/>
          </p:nvPr>
        </p:nvSpPr>
        <p:spPr>
          <a:xfrm>
            <a:off x="4525150" y="1318650"/>
            <a:ext cx="3892800" cy="535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600"/>
              <a:buNone/>
            </a:pPr>
            <a:r>
              <a:rPr lang="en"/>
              <a:t>Denver Findings</a:t>
            </a:r>
            <a:endParaRPr/>
          </a:p>
        </p:txBody>
      </p:sp>
      <p:sp>
        <p:nvSpPr>
          <p:cNvPr id="126" name="Google Shape;126;p7"/>
          <p:cNvSpPr txBox="1">
            <a:spLocks noGrp="1"/>
          </p:cNvSpPr>
          <p:nvPr>
            <p:ph type="body" idx="2"/>
          </p:nvPr>
        </p:nvSpPr>
        <p:spPr>
          <a:xfrm>
            <a:off x="4643654" y="2078875"/>
            <a:ext cx="3774300" cy="22611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15000"/>
              </a:lnSpc>
              <a:spcBef>
                <a:spcPts val="0"/>
              </a:spcBef>
              <a:spcAft>
                <a:spcPts val="0"/>
              </a:spcAft>
              <a:buSzPts val="1300"/>
              <a:buChar char="●"/>
            </a:pPr>
            <a:r>
              <a:rPr lang="en"/>
              <a:t>Sidewalk repair prioritization model includes additional demographic and equity factors</a:t>
            </a:r>
            <a:endParaRPr/>
          </a:p>
          <a:p>
            <a:pPr marL="457200" marR="0" lvl="0" indent="0" algn="l" rtl="0">
              <a:lnSpc>
                <a:spcPct val="115000"/>
              </a:lnSpc>
              <a:spcBef>
                <a:spcPts val="0"/>
              </a:spcBef>
              <a:spcAft>
                <a:spcPts val="0"/>
              </a:spcAft>
              <a:buNone/>
            </a:pPr>
            <a:endParaRPr/>
          </a:p>
          <a:p>
            <a:pPr marL="285750" marR="0" lvl="0" indent="-285750" algn="l" rtl="0">
              <a:lnSpc>
                <a:spcPct val="115000"/>
              </a:lnSpc>
              <a:spcBef>
                <a:spcPts val="0"/>
              </a:spcBef>
              <a:spcAft>
                <a:spcPts val="0"/>
              </a:spcAft>
              <a:buSzPts val="1300"/>
              <a:buChar char="●"/>
            </a:pPr>
            <a:r>
              <a:rPr lang="en"/>
              <a:t>Cost-sharing and low-income discount options are available</a:t>
            </a:r>
            <a:endParaRPr/>
          </a:p>
          <a:p>
            <a:pPr marL="457200" marR="0" lvl="0" indent="0" algn="l" rtl="0">
              <a:lnSpc>
                <a:spcPct val="115000"/>
              </a:lnSpc>
              <a:spcBef>
                <a:spcPts val="0"/>
              </a:spcBef>
              <a:spcAft>
                <a:spcPts val="0"/>
              </a:spcAft>
              <a:buNone/>
            </a:pPr>
            <a:endParaRPr/>
          </a:p>
          <a:p>
            <a:pPr marL="285750" marR="0" lvl="0" indent="-285750" algn="l" rtl="0">
              <a:lnSpc>
                <a:spcPct val="115000"/>
              </a:lnSpc>
              <a:spcBef>
                <a:spcPts val="0"/>
              </a:spcBef>
              <a:spcAft>
                <a:spcPts val="0"/>
              </a:spcAft>
              <a:buSzPts val="1300"/>
              <a:buChar char="●"/>
            </a:pPr>
            <a:r>
              <a:rPr lang="en"/>
              <a:t>Trouble with implementation due to low staff and funding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Vancouver Findings</a:t>
            </a:r>
            <a:endParaRPr/>
          </a:p>
        </p:txBody>
      </p:sp>
      <p:sp>
        <p:nvSpPr>
          <p:cNvPr id="132" name="Google Shape;132;p8"/>
          <p:cNvSpPr txBox="1">
            <a:spLocks noGrp="1"/>
          </p:cNvSpPr>
          <p:nvPr>
            <p:ph type="title"/>
          </p:nvPr>
        </p:nvSpPr>
        <p:spPr>
          <a:xfrm>
            <a:off x="4525150" y="1318650"/>
            <a:ext cx="3892800" cy="535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600"/>
              <a:buNone/>
            </a:pPr>
            <a:r>
              <a:rPr lang="en"/>
              <a:t>Portland Findings</a:t>
            </a:r>
            <a:endParaRPr/>
          </a:p>
        </p:txBody>
      </p:sp>
      <p:sp>
        <p:nvSpPr>
          <p:cNvPr id="133" name="Google Shape;133;p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285750" marR="0" lvl="0" indent="-285750" algn="l" rtl="0">
              <a:lnSpc>
                <a:spcPct val="115000"/>
              </a:lnSpc>
              <a:spcBef>
                <a:spcPts val="0"/>
              </a:spcBef>
              <a:spcAft>
                <a:spcPts val="0"/>
              </a:spcAft>
              <a:buSzPts val="1300"/>
              <a:buChar char="●"/>
            </a:pPr>
            <a:r>
              <a:rPr lang="en"/>
              <a:t>82% of sidewalks in good or fair condition</a:t>
            </a:r>
            <a:endParaRPr/>
          </a:p>
          <a:p>
            <a:pPr marL="457200" marR="0" lvl="0" indent="0" algn="l" rtl="0">
              <a:lnSpc>
                <a:spcPct val="115000"/>
              </a:lnSpc>
              <a:spcBef>
                <a:spcPts val="0"/>
              </a:spcBef>
              <a:spcAft>
                <a:spcPts val="0"/>
              </a:spcAft>
              <a:buNone/>
            </a:pPr>
            <a:endParaRPr/>
          </a:p>
          <a:p>
            <a:pPr marL="285750" marR="0" lvl="0" indent="-285750" algn="l" rtl="0">
              <a:lnSpc>
                <a:spcPct val="115000"/>
              </a:lnSpc>
              <a:spcBef>
                <a:spcPts val="0"/>
              </a:spcBef>
              <a:spcAft>
                <a:spcPts val="0"/>
              </a:spcAft>
              <a:buSzPts val="1300"/>
              <a:buChar char="●"/>
            </a:pPr>
            <a:r>
              <a:rPr lang="en"/>
              <a:t>Cost-sharing mechanism of 65% City responsibility, 35% Property Owner responsibility</a:t>
            </a:r>
            <a:endParaRPr/>
          </a:p>
          <a:p>
            <a:pPr marL="914400" marR="0" lvl="1" indent="-298450" algn="l" rtl="0">
              <a:lnSpc>
                <a:spcPct val="115000"/>
              </a:lnSpc>
              <a:spcBef>
                <a:spcPts val="0"/>
              </a:spcBef>
              <a:spcAft>
                <a:spcPts val="0"/>
              </a:spcAft>
              <a:buSzPts val="1100"/>
              <a:buChar char="○"/>
            </a:pPr>
            <a:r>
              <a:rPr lang="en" sz="1300"/>
              <a:t>Only applies in Public Improvement Districts</a:t>
            </a:r>
            <a:endParaRPr/>
          </a:p>
          <a:p>
            <a:pPr marL="914400" marR="0" lvl="1" indent="-298450" algn="l" rtl="0">
              <a:lnSpc>
                <a:spcPct val="115000"/>
              </a:lnSpc>
              <a:spcBef>
                <a:spcPts val="0"/>
              </a:spcBef>
              <a:spcAft>
                <a:spcPts val="0"/>
              </a:spcAft>
              <a:buSzPts val="1100"/>
              <a:buChar char="○"/>
            </a:pPr>
            <a:r>
              <a:rPr lang="en" sz="1300"/>
              <a:t>$1.75 million (CAD) for maintenance</a:t>
            </a:r>
            <a:endParaRPr sz="1300"/>
          </a:p>
          <a:p>
            <a:pPr marL="914400" marR="0" lvl="0" indent="0" algn="l" rtl="0">
              <a:lnSpc>
                <a:spcPct val="115000"/>
              </a:lnSpc>
              <a:spcBef>
                <a:spcPts val="0"/>
              </a:spcBef>
              <a:spcAft>
                <a:spcPts val="0"/>
              </a:spcAft>
              <a:buNone/>
            </a:pPr>
            <a:endParaRPr sz="1300"/>
          </a:p>
          <a:p>
            <a:pPr marL="285750" marR="0" lvl="0" indent="-285750" algn="l" rtl="0">
              <a:lnSpc>
                <a:spcPct val="115000"/>
              </a:lnSpc>
              <a:spcBef>
                <a:spcPts val="0"/>
              </a:spcBef>
              <a:spcAft>
                <a:spcPts val="0"/>
              </a:spcAft>
              <a:buSzPts val="1300"/>
              <a:buChar char="●"/>
            </a:pPr>
            <a:r>
              <a:rPr lang="en"/>
              <a:t>Prioritization mainly incorporates usage</a:t>
            </a:r>
            <a:endParaRPr/>
          </a:p>
        </p:txBody>
      </p:sp>
      <p:sp>
        <p:nvSpPr>
          <p:cNvPr id="134" name="Google Shape;134;p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285750" marR="0" lvl="0" indent="-285750" algn="l" rtl="0">
              <a:lnSpc>
                <a:spcPct val="115000"/>
              </a:lnSpc>
              <a:spcBef>
                <a:spcPts val="0"/>
              </a:spcBef>
              <a:spcAft>
                <a:spcPts val="0"/>
              </a:spcAft>
              <a:buSzPts val="1300"/>
              <a:buChar char="●"/>
            </a:pPr>
            <a:r>
              <a:rPr lang="en"/>
              <a:t>Allows for homeowners to repair their own sidewalk without hiring a contractor</a:t>
            </a:r>
            <a:endParaRPr/>
          </a:p>
          <a:p>
            <a:pPr marL="457200" marR="0" lvl="0" indent="0" algn="l" rtl="0">
              <a:lnSpc>
                <a:spcPct val="115000"/>
              </a:lnSpc>
              <a:spcBef>
                <a:spcPts val="0"/>
              </a:spcBef>
              <a:spcAft>
                <a:spcPts val="0"/>
              </a:spcAft>
              <a:buNone/>
            </a:pPr>
            <a:endParaRPr/>
          </a:p>
          <a:p>
            <a:pPr marL="285750" marR="0" lvl="0" indent="-285750" algn="l" rtl="0">
              <a:lnSpc>
                <a:spcPct val="115000"/>
              </a:lnSpc>
              <a:spcBef>
                <a:spcPts val="0"/>
              </a:spcBef>
              <a:spcAft>
                <a:spcPts val="0"/>
              </a:spcAft>
              <a:buSzPts val="1300"/>
              <a:buChar char="●"/>
            </a:pPr>
            <a:r>
              <a:rPr lang="en"/>
              <a:t>City of Portland can complete the work for the private property owner and bill them through the Office of the City Auditor</a:t>
            </a:r>
            <a:endParaRPr/>
          </a:p>
          <a:p>
            <a:pPr marL="914400" marR="0" lvl="1" indent="-298450" algn="l" rtl="0">
              <a:lnSpc>
                <a:spcPct val="115000"/>
              </a:lnSpc>
              <a:spcBef>
                <a:spcPts val="0"/>
              </a:spcBef>
              <a:spcAft>
                <a:spcPts val="0"/>
              </a:spcAft>
              <a:buSzPts val="1100"/>
              <a:buChar char="○"/>
            </a:pPr>
            <a:r>
              <a:rPr lang="en" sz="1300"/>
              <a:t>Provide long-term financing options for repayment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Next Steps</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553</Words>
  <Application>Microsoft Office PowerPoint</Application>
  <PresentationFormat>On-screen Show (16:9)</PresentationFormat>
  <Paragraphs>71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Lato</vt:lpstr>
      <vt:lpstr>Raleway</vt:lpstr>
      <vt:lpstr>Arial</vt:lpstr>
      <vt:lpstr>Streamline</vt:lpstr>
      <vt:lpstr>Advancing Equity and Accessibility Through Improved Sidewalk Repair</vt:lpstr>
      <vt:lpstr>Who We Are</vt:lpstr>
      <vt:lpstr>Project Purpose</vt:lpstr>
      <vt:lpstr>Project Outline</vt:lpstr>
      <vt:lpstr>Initial Local Findings </vt:lpstr>
      <vt:lpstr>Peer City Case Studies</vt:lpstr>
      <vt:lpstr>Boston Findings</vt:lpstr>
      <vt:lpstr>Vancouver Findings</vt:lpstr>
      <vt:lpstr>Next Steps</vt:lpstr>
      <vt:lpstr>Possible Recommendations</vt:lpstr>
      <vt:lpstr>Next Steps</vt:lpstr>
      <vt:lpstr>Community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Equity and Accessibility Through Improved Sidewalk Repair</dc:title>
  <cp:lastModifiedBy>Nina</cp:lastModifiedBy>
  <cp:revision>3</cp:revision>
  <dcterms:modified xsi:type="dcterms:W3CDTF">2020-04-06T17:10:11Z</dcterms:modified>
</cp:coreProperties>
</file>