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74" r:id="rId8"/>
    <p:sldId id="275" r:id="rId9"/>
    <p:sldId id="280" r:id="rId10"/>
    <p:sldId id="281" r:id="rId11"/>
    <p:sldId id="276" r:id="rId12"/>
    <p:sldId id="271" r:id="rId13"/>
    <p:sldId id="282" r:id="rId14"/>
    <p:sldId id="278" r:id="rId15"/>
  </p:sldIdLst>
  <p:sldSz cx="12192000" cy="6858000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eattle Text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8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7D438F-0B19-45E8-A558-870B0C35A4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86975F-509A-470C-AA68-D1D0D107E4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9E1FD-DE14-408C-AC1A-F23F50EBECC2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A0D10-BE41-4F19-878E-BCA2CCA036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288A8-709A-4D3E-AB3B-2761707151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1D5F1-6C3D-476E-979E-B24B40AD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21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7396FC-3429-4DD6-BF0A-B098E1D93FDB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EA8A85-E77A-4C50-9609-90EC4AF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492"/>
          <a:stretch/>
        </p:blipFill>
        <p:spPr>
          <a:xfrm>
            <a:off x="-25054" y="0"/>
            <a:ext cx="12217054" cy="69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054" y="0"/>
            <a:ext cx="12217054" cy="693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7E2E5-B5A7-494A-ADB5-BD542C1378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6000978"/>
            <a:ext cx="3002280" cy="93567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38633C0-2225-4203-8672-BE1FF8F3CB26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2"/>
            <a:ext cx="1498947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August 16, 2018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9AFD60-3737-4450-BE19-5CF0B1965CC6}"/>
              </a:ext>
            </a:extLst>
          </p:cNvPr>
          <p:cNvSpPr txBox="1">
            <a:spLocks/>
          </p:cNvSpPr>
          <p:nvPr userDrawn="1"/>
        </p:nvSpPr>
        <p:spPr>
          <a:xfrm>
            <a:off x="1709535" y="6248284"/>
            <a:ext cx="3794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Seattle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6596CD-1A53-40BF-86B6-CCF9641C4F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37" y="5922323"/>
            <a:ext cx="2998963" cy="935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DD451B4-C473-4A29-A539-AB086CAEEC4C}"/>
              </a:ext>
            </a:extLst>
          </p:cNvPr>
          <p:cNvSpPr txBox="1">
            <a:spLocks/>
          </p:cNvSpPr>
          <p:nvPr userDrawn="1"/>
        </p:nvSpPr>
        <p:spPr>
          <a:xfrm>
            <a:off x="152400" y="6248284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Date (xx/xx/</a:t>
            </a:r>
            <a:r>
              <a:rPr lang="en-US" dirty="0" err="1">
                <a:solidFill>
                  <a:srgbClr val="003DA5"/>
                </a:solidFill>
              </a:rPr>
              <a:t>xxxx</a:t>
            </a:r>
            <a:r>
              <a:rPr lang="en-US" dirty="0">
                <a:solidFill>
                  <a:srgbClr val="003DA5"/>
                </a:solidFill>
              </a:rPr>
              <a:t>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22A13-69DF-40C1-9F36-4B12A61C3C27}"/>
              </a:ext>
            </a:extLst>
          </p:cNvPr>
          <p:cNvSpPr txBox="1">
            <a:spLocks/>
          </p:cNvSpPr>
          <p:nvPr userDrawn="1"/>
        </p:nvSpPr>
        <p:spPr>
          <a:xfrm>
            <a:off x="1524000" y="62482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Department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9B98A-278E-4B52-9EE2-9C31F9863037}"/>
              </a:ext>
            </a:extLst>
          </p:cNvPr>
          <p:cNvSpPr txBox="1">
            <a:spLocks/>
          </p:cNvSpPr>
          <p:nvPr userDrawn="1"/>
        </p:nvSpPr>
        <p:spPr>
          <a:xfrm>
            <a:off x="3581400" y="6248283"/>
            <a:ext cx="116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Page Number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 userDrawn="1"/>
        </p:nvSpPr>
        <p:spPr>
          <a:xfrm>
            <a:off x="0" y="5984478"/>
            <a:ext cx="12192000" cy="898460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4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August 16, 2018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CE33BE-5965-4385-A50F-EE3044A3C612}"/>
              </a:ext>
            </a:extLst>
          </p:cNvPr>
          <p:cNvSpPr txBox="1">
            <a:spLocks/>
          </p:cNvSpPr>
          <p:nvPr userDrawn="1"/>
        </p:nvSpPr>
        <p:spPr>
          <a:xfrm>
            <a:off x="1702031" y="6248282"/>
            <a:ext cx="3927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Seattle Department of Transportation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44D1-75DE-4BDD-8018-D6C834D9310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5991605"/>
            <a:ext cx="3002280" cy="9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transportation/pave_WilsonAve.htm" TargetMode="External"/><Relationship Id="rId2" Type="http://schemas.openxmlformats.org/officeDocument/2006/relationships/hyperlink" Target="mailto:DOT_WilsonAve@Seattle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240E-CBCD-4F39-ABEB-14C0F141E8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Wilson Ave S Transportation Improvements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659F2-145A-4D6F-8079-8290319E2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Public meeting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0540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0864FD-F231-4990-993E-B75A2B989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478" y="13690"/>
            <a:ext cx="4580966" cy="5949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4F1B2F-D804-4E9E-BE77-7B706A194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16313" r="1686" b="12784"/>
          <a:stretch/>
        </p:blipFill>
        <p:spPr>
          <a:xfrm>
            <a:off x="315556" y="21515"/>
            <a:ext cx="5999181" cy="59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2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92B9-C4F8-4BD7-8280-CFED57CB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BFB78-D291-42E7-952C-1EBBE4A0C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Voicemail: 206-256-5232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DOT_WilsonAve@Seattle.gov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Web: </a:t>
            </a:r>
            <a:r>
              <a:rPr lang="en-US" dirty="0">
                <a:hlinkClick r:id="rId3"/>
              </a:rPr>
              <a:t>www.seattle.gov/transportation/pave_WilsonAve.htm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0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Mission: to deliver a high-quality transportation system for Seattle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Vision: a vibrant Seattle with connected people, places, and products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0FEA8-5E88-46F0-944A-F80C17A010CB}"/>
              </a:ext>
            </a:extLst>
          </p:cNvPr>
          <p:cNvSpPr txBox="1"/>
          <p:nvPr/>
        </p:nvSpPr>
        <p:spPr>
          <a:xfrm>
            <a:off x="4571998" y="6227527"/>
            <a:ext cx="5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732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578CB-0038-43B1-8376-C6AB341D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D1057-BD37-4CCB-93EE-9AB58A131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176"/>
            <a:ext cx="6736976" cy="4224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/>
              <a:t>Goal: </a:t>
            </a:r>
            <a:r>
              <a:rPr lang="en-US" sz="2500" dirty="0"/>
              <a:t>Improve the safety, accessibility, and comfort for all users</a:t>
            </a:r>
          </a:p>
          <a:p>
            <a:pPr marL="0" indent="0">
              <a:buNone/>
            </a:pPr>
            <a:r>
              <a:rPr lang="en-US" sz="2500" dirty="0"/>
              <a:t>To meet this goal, the project will</a:t>
            </a:r>
          </a:p>
          <a:p>
            <a:r>
              <a:rPr lang="en-US" sz="2500" dirty="0"/>
              <a:t>Repave</a:t>
            </a:r>
          </a:p>
          <a:p>
            <a:r>
              <a:rPr lang="en-US" sz="2500" dirty="0"/>
              <a:t>Install new protected bike lanes</a:t>
            </a:r>
          </a:p>
          <a:p>
            <a:r>
              <a:rPr lang="en-US" sz="2500" dirty="0"/>
              <a:t>Build new curb ramps</a:t>
            </a:r>
          </a:p>
          <a:p>
            <a:r>
              <a:rPr lang="en-US" sz="2500" dirty="0"/>
              <a:t>Repair or replace sections of sidewalk</a:t>
            </a:r>
          </a:p>
          <a:p>
            <a:r>
              <a:rPr lang="en-US" sz="2500" dirty="0"/>
              <a:t>Install new rapid flashing beacons at S Graham St</a:t>
            </a:r>
          </a:p>
          <a:p>
            <a:r>
              <a:rPr lang="en-US" sz="2500" dirty="0"/>
              <a:t>Consolidate parking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BED21-6DA3-4BE5-96A7-3EA8BED93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59" y="158936"/>
            <a:ext cx="3903143" cy="5744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A4B517-74F6-4A6D-9382-78EDFB3D0098}"/>
              </a:ext>
            </a:extLst>
          </p:cNvPr>
          <p:cNvSpPr txBox="1"/>
          <p:nvPr/>
        </p:nvSpPr>
        <p:spPr>
          <a:xfrm>
            <a:off x="4571998" y="6227527"/>
            <a:ext cx="5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880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578CB-0038-43B1-8376-C6AB341D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D1057-BD37-4CCB-93EE-9AB58A131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247"/>
            <a:ext cx="5481919" cy="44471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/>
              <a:t>July 2018: </a:t>
            </a:r>
            <a:r>
              <a:rPr lang="en-US" sz="3100" dirty="0"/>
              <a:t>Curb ramps and sidewalks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b="1" dirty="0"/>
              <a:t>August 2018</a:t>
            </a:r>
            <a:r>
              <a:rPr lang="en-US" sz="3100" dirty="0"/>
              <a:t>: Public meeting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b="1" dirty="0"/>
              <a:t>Fall 2018: </a:t>
            </a:r>
            <a:r>
              <a:rPr lang="en-US" sz="3100" dirty="0"/>
              <a:t>Complete curb ramps, </a:t>
            </a:r>
          </a:p>
          <a:p>
            <a:pPr marL="0" indent="0">
              <a:buNone/>
            </a:pPr>
            <a:r>
              <a:rPr lang="en-US" sz="3100" dirty="0"/>
              <a:t>sidewalks, drainage work 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b="1" dirty="0"/>
              <a:t>Late Fall/Early Winter 2018: </a:t>
            </a:r>
            <a:r>
              <a:rPr lang="en-US" sz="3100" dirty="0"/>
              <a:t>Grind and pave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b="1" dirty="0"/>
              <a:t>Spring 2019: </a:t>
            </a:r>
            <a:r>
              <a:rPr lang="en-US" sz="3100" dirty="0"/>
              <a:t>Final striping based on design</a:t>
            </a:r>
          </a:p>
          <a:p>
            <a:pPr marL="0" indent="0">
              <a:buNone/>
            </a:pPr>
            <a:r>
              <a:rPr lang="en-US" sz="1700" i="1" dirty="0"/>
              <a:t>*paving and striping are weather dependent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BED21-6DA3-4BE5-96A7-3EA8BED93B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t="20527" r="5150" b="25376"/>
          <a:stretch/>
        </p:blipFill>
        <p:spPr>
          <a:xfrm>
            <a:off x="6320119" y="1437248"/>
            <a:ext cx="5358404" cy="2898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C707B-5E20-4C62-8470-10AECAA0833C}"/>
              </a:ext>
            </a:extLst>
          </p:cNvPr>
          <p:cNvSpPr txBox="1"/>
          <p:nvPr/>
        </p:nvSpPr>
        <p:spPr>
          <a:xfrm>
            <a:off x="4571998" y="6227527"/>
            <a:ext cx="5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428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B99EB41-2BAE-4DCB-A23C-E9BCDB20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296" y="197224"/>
            <a:ext cx="6804213" cy="968188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What we’ve heard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803CD-8C51-4767-B382-AD3D417FA117}"/>
              </a:ext>
            </a:extLst>
          </p:cNvPr>
          <p:cNvSpPr txBox="1"/>
          <p:nvPr/>
        </p:nvSpPr>
        <p:spPr>
          <a:xfrm>
            <a:off x="5868296" y="916281"/>
            <a:ext cx="61856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Wilson needs to be repaved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1.6 lane miles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50000"/>
                </a:schemeClr>
              </a:solidFill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Repair sidewalks and curb ramps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39 curb ramps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(30 new and 9 rebuilt) </a:t>
            </a:r>
            <a:endParaRPr lang="en-US" sz="2600" dirty="0">
              <a:solidFill>
                <a:schemeClr val="tx1">
                  <a:lumMod val="50000"/>
                </a:schemeClr>
              </a:solidFill>
              <a:ea typeface="+mj-ea"/>
              <a:cs typeface="+mj-cs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609 feet of new sidewalk</a:t>
            </a:r>
          </a:p>
          <a:p>
            <a:pPr lvl="1"/>
            <a:endParaRPr lang="en-US" sz="2600" dirty="0">
              <a:solidFill>
                <a:schemeClr val="tx1">
                  <a:lumMod val="50000"/>
                </a:schemeClr>
              </a:solidFill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Make it easier for people walking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New rapid flashing beacon and crosswalk at S Graham 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6EC3E-CA59-4BF1-8FEC-31779D060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15147" r="3200" b="10784"/>
          <a:stretch/>
        </p:blipFill>
        <p:spPr>
          <a:xfrm>
            <a:off x="138056" y="73598"/>
            <a:ext cx="5608319" cy="5873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221D9-AB75-4FFD-92A0-7688702A750F}"/>
              </a:ext>
            </a:extLst>
          </p:cNvPr>
          <p:cNvSpPr txBox="1"/>
          <p:nvPr/>
        </p:nvSpPr>
        <p:spPr>
          <a:xfrm>
            <a:off x="4571998" y="6227527"/>
            <a:ext cx="5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9909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B99EB41-2BAE-4DCB-A23C-E9BCDB20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071" y="197224"/>
            <a:ext cx="7113494" cy="968188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What we’ve heard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C813F8C-E64C-46F1-8247-9219D062B3C9}"/>
              </a:ext>
            </a:extLst>
          </p:cNvPr>
          <p:cNvSpPr txBox="1">
            <a:spLocks/>
          </p:cNvSpPr>
          <p:nvPr/>
        </p:nvSpPr>
        <p:spPr>
          <a:xfrm>
            <a:off x="4935071" y="960754"/>
            <a:ext cx="7113494" cy="5700022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Why does Wilson Ave S need a bike lane?</a:t>
            </a:r>
          </a:p>
          <a:p>
            <a:endParaRPr lang="en-US" sz="2800" b="0" dirty="0">
              <a:latin typeface="+mn-lt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South end destinations such as restaurants, cafes, and shops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Most direct route from Rainier Beach to Columbia City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The Bike Master Plan was adopted in 2014 by the City Council and signed by the Mayor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City goal of quadrupling bike ridership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2600" b="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More people biking gets us closer to our traffic safety, congestion, economic, personal health, and sustainability goals</a:t>
            </a:r>
            <a:br>
              <a:rPr lang="en-US" b="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03002-CA7C-4B5A-BB7F-E67735FE3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 t="12287" r="45312" b="10196"/>
          <a:stretch/>
        </p:blipFill>
        <p:spPr>
          <a:xfrm>
            <a:off x="1123853" y="10887"/>
            <a:ext cx="3017841" cy="59062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DCBE8D-A219-404E-8846-4E10DF6C4FEF}"/>
              </a:ext>
            </a:extLst>
          </p:cNvPr>
          <p:cNvSpPr txBox="1"/>
          <p:nvPr/>
        </p:nvSpPr>
        <p:spPr>
          <a:xfrm>
            <a:off x="4571998" y="6227527"/>
            <a:ext cx="5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6465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207783E-97DC-4DED-B72F-19B629E752F2}"/>
              </a:ext>
            </a:extLst>
          </p:cNvPr>
          <p:cNvSpPr txBox="1"/>
          <p:nvPr/>
        </p:nvSpPr>
        <p:spPr>
          <a:xfrm>
            <a:off x="433896" y="624050"/>
            <a:ext cx="532503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What we’ve heard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Parking consolidation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Access concerns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Property damage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Steep driveways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New pedestrian crossings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E38114-4267-42AA-815C-F288CFC22B85}"/>
              </a:ext>
            </a:extLst>
          </p:cNvPr>
          <p:cNvSpPr txBox="1"/>
          <p:nvPr/>
        </p:nvSpPr>
        <p:spPr>
          <a:xfrm>
            <a:off x="6433073" y="624050"/>
            <a:ext cx="4959275" cy="478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What we’re doing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Redistributing parking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Offering short-term parking to encourage turn-over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Took pedestrian counts and will take counts again within 3 months of project completion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A113B-FE4E-42BD-BAAA-7819EF9B2B0F}"/>
              </a:ext>
            </a:extLst>
          </p:cNvPr>
          <p:cNvSpPr txBox="1"/>
          <p:nvPr/>
        </p:nvSpPr>
        <p:spPr>
          <a:xfrm>
            <a:off x="4571998" y="6227527"/>
            <a:ext cx="5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0422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0864FD-F231-4990-993E-B75A2B989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594" y="17510"/>
            <a:ext cx="4572000" cy="5937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6C2AA5-66A6-48B7-BC38-D18F280BA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16313" r="1686" b="12784"/>
          <a:stretch/>
        </p:blipFill>
        <p:spPr>
          <a:xfrm>
            <a:off x="315556" y="21515"/>
            <a:ext cx="5999181" cy="5933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442BD-F027-4047-9131-183CA0AE265F}"/>
              </a:ext>
            </a:extLst>
          </p:cNvPr>
          <p:cNvSpPr txBox="1"/>
          <p:nvPr/>
        </p:nvSpPr>
        <p:spPr>
          <a:xfrm>
            <a:off x="4571998" y="6227527"/>
            <a:ext cx="5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2386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92B9-C4F8-4BD7-8280-CFED57CB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BFB78-D291-42E7-952C-1EBBE4A0C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3471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CE3134DFD7624997BFB71F0C359F62" ma:contentTypeVersion="2" ma:contentTypeDescription="Create a new document." ma:contentTypeScope="" ma:versionID="03ac24c1bade43be34371902423d08f8">
  <xsd:schema xmlns:xsd="http://www.w3.org/2001/XMLSchema" xmlns:xs="http://www.w3.org/2001/XMLSchema" xmlns:p="http://schemas.microsoft.com/office/2006/metadata/properties" xmlns:ns2="59b99cce-b69a-4ba1-9164-0674c41793a4" targetNamespace="http://schemas.microsoft.com/office/2006/metadata/properties" ma:root="true" ma:fieldsID="f57098483d374aaf10f22a116df254c6" ns2:_="">
    <xsd:import namespace="59b99cce-b69a-4ba1-9164-0674c41793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99cce-b69a-4ba1-9164-0674c4179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0CD351-0561-4B41-9079-EB7703943CEB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59b99cce-b69a-4ba1-9164-0674c41793a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870EB8-D6CF-456E-A354-BDA151A1F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99cce-b69a-4ba1-9164-0674c4179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DepartmentPowerPoint</Template>
  <TotalTime>12521</TotalTime>
  <Words>341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Wingdings</vt:lpstr>
      <vt:lpstr>Seattle Text</vt:lpstr>
      <vt:lpstr>Office Theme</vt:lpstr>
      <vt:lpstr>Wilson Ave S Transportation Improvements Project</vt:lpstr>
      <vt:lpstr>Mission and Vision</vt:lpstr>
      <vt:lpstr>Project Overview</vt:lpstr>
      <vt:lpstr>Construction update</vt:lpstr>
      <vt:lpstr>What we’ve heard   </vt:lpstr>
      <vt:lpstr>What we’ve heard   </vt:lpstr>
      <vt:lpstr>PowerPoint Presentation</vt:lpstr>
      <vt:lpstr>PowerPoint Presentation</vt:lpstr>
      <vt:lpstr>Questions and Answers</vt:lpstr>
      <vt:lpstr>PowerPoint Presentation</vt:lpstr>
      <vt:lpstr>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 Avalon Way &amp; 35th Ave SW</dc:title>
  <dc:creator>Ducksworth, Adonis E</dc:creator>
  <cp:lastModifiedBy>Ducksworth, Adonis E</cp:lastModifiedBy>
  <cp:revision>31</cp:revision>
  <cp:lastPrinted>2018-08-14T22:10:59Z</cp:lastPrinted>
  <dcterms:created xsi:type="dcterms:W3CDTF">2018-07-11T17:15:54Z</dcterms:created>
  <dcterms:modified xsi:type="dcterms:W3CDTF">2018-08-16T17:01:35Z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0x010100ABCE3134DFD7624997BFB71F0C359F62</vt:lpwstr>
  </property>
</Properties>
</file>