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93" r:id="rId2"/>
    <p:sldId id="256" r:id="rId3"/>
    <p:sldId id="258" r:id="rId4"/>
    <p:sldId id="259" r:id="rId5"/>
    <p:sldId id="257" r:id="rId6"/>
    <p:sldId id="261" r:id="rId7"/>
    <p:sldId id="289" r:id="rId8"/>
    <p:sldId id="290" r:id="rId9"/>
    <p:sldId id="291" r:id="rId10"/>
    <p:sldId id="260" r:id="rId11"/>
    <p:sldId id="262" r:id="rId12"/>
    <p:sldId id="263" r:id="rId13"/>
    <p:sldId id="265" r:id="rId14"/>
    <p:sldId id="276" r:id="rId15"/>
    <p:sldId id="266" r:id="rId16"/>
    <p:sldId id="275" r:id="rId17"/>
    <p:sldId id="271" r:id="rId18"/>
    <p:sldId id="277" r:id="rId19"/>
    <p:sldId id="278" r:id="rId20"/>
    <p:sldId id="274" r:id="rId21"/>
    <p:sldId id="279" r:id="rId22"/>
    <p:sldId id="267" r:id="rId23"/>
    <p:sldId id="280" r:id="rId24"/>
    <p:sldId id="269" r:id="rId25"/>
    <p:sldId id="281" r:id="rId26"/>
    <p:sldId id="282" r:id="rId27"/>
    <p:sldId id="268" r:id="rId28"/>
    <p:sldId id="270" r:id="rId29"/>
    <p:sldId id="283" r:id="rId30"/>
    <p:sldId id="273" r:id="rId31"/>
    <p:sldId id="284" r:id="rId32"/>
    <p:sldId id="285" r:id="rId33"/>
    <p:sldId id="292" r:id="rId34"/>
    <p:sldId id="287" r:id="rId35"/>
    <p:sldId id="288" r:id="rId3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1" autoAdjust="0"/>
    <p:restoredTop sz="78144" autoAdjust="0"/>
  </p:normalViewPr>
  <p:slideViewPr>
    <p:cSldViewPr>
      <p:cViewPr>
        <p:scale>
          <a:sx n="100" d="100"/>
          <a:sy n="100" d="100"/>
        </p:scale>
        <p:origin x="-294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962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aseline="0">
                <a:latin typeface="Segoe UI Light" panose="020B0502040204020203" pitchFamily="34" charset="0"/>
              </a:defRPr>
            </a:pPr>
            <a:r>
              <a:rPr lang="en-US" b="0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Loading Zones</a:t>
            </a:r>
          </a:p>
        </c:rich>
      </c:tx>
      <c:layout>
        <c:manualLayout>
          <c:xMode val="edge"/>
          <c:yMode val="edge"/>
          <c:x val="0.33364197530864198"/>
          <c:y val="2.806032660894488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638907115777194"/>
          <c:y val="0.16186132983377077"/>
          <c:w val="0.4777706692913386"/>
          <c:h val="0.7786148606424196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0"/>
            <c:bubble3D val="0"/>
            <c:explosion val="26"/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1165454578594343"/>
                  <c:y val="-0.11834270716160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5793963254593173E-2"/>
                  <c:y val="9.3001187351581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Urban Center</c:v>
                </c:pt>
                <c:pt idx="1">
                  <c:v>MIC</c:v>
                </c:pt>
                <c:pt idx="2">
                  <c:v>Residential Urban Village</c:v>
                </c:pt>
                <c:pt idx="3">
                  <c:v>Hub Urban Village</c:v>
                </c:pt>
                <c:pt idx="4">
                  <c:v>Other Areas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607</c:v>
                </c:pt>
                <c:pt idx="1">
                  <c:v>139</c:v>
                </c:pt>
                <c:pt idx="2">
                  <c:v>73</c:v>
                </c:pt>
                <c:pt idx="3">
                  <c:v>45</c:v>
                </c:pt>
                <c:pt idx="4">
                  <c:v>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</c:spPr>
    </c:plotArea>
    <c:legend>
      <c:legendPos val="r"/>
      <c:layout>
        <c:manualLayout>
          <c:xMode val="edge"/>
          <c:yMode val="edge"/>
          <c:x val="0.67922462817147866"/>
          <c:y val="0.413974815648044"/>
          <c:w val="0.30054990522018082"/>
          <c:h val="0.30628046494188227"/>
        </c:manualLayout>
      </c:layout>
      <c:overlay val="0"/>
      <c:txPr>
        <a:bodyPr/>
        <a:lstStyle/>
        <a:p>
          <a:pPr>
            <a:defRPr sz="1100" baseline="0">
              <a:latin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5910D8-31DC-4B4D-B021-24804DAAB745}" type="doc">
      <dgm:prSet loTypeId="urn:microsoft.com/office/officeart/2005/8/layout/cycle6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1886776-01BA-445A-A742-63D963E94B07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smtClean="0"/>
            <a:t>Keep it safe</a:t>
          </a:r>
          <a:endParaRPr lang="en-US" dirty="0"/>
        </a:p>
      </dgm:t>
    </dgm:pt>
    <dgm:pt modelId="{A6221622-D76B-4F35-B3F8-B431F52A4067}" type="parTrans" cxnId="{DDD43BED-970D-47F4-A136-F4CCAAA9E02D}">
      <dgm:prSet/>
      <dgm:spPr/>
      <dgm:t>
        <a:bodyPr/>
        <a:lstStyle/>
        <a:p>
          <a:endParaRPr lang="en-US"/>
        </a:p>
      </dgm:t>
    </dgm:pt>
    <dgm:pt modelId="{39F7AA52-50B0-4CC6-B41C-585622209E0F}" type="sibTrans" cxnId="{DDD43BED-970D-47F4-A136-F4CCAAA9E02D}">
      <dgm:prSet/>
      <dgm:spPr/>
      <dgm:t>
        <a:bodyPr/>
        <a:lstStyle/>
        <a:p>
          <a:endParaRPr lang="en-US"/>
        </a:p>
      </dgm:t>
    </dgm:pt>
    <dgm:pt modelId="{AA5FA790-D76A-4899-B850-AED05DAB3391}">
      <dgm:prSet phldrT="[Text]"/>
      <dgm:spPr>
        <a:solidFill>
          <a:srgbClr val="2EA0A0"/>
        </a:solidFill>
      </dgm:spPr>
      <dgm:t>
        <a:bodyPr/>
        <a:lstStyle/>
        <a:p>
          <a:r>
            <a:rPr lang="en-US" dirty="0" smtClean="0"/>
            <a:t>Focus on the basics</a:t>
          </a:r>
          <a:endParaRPr lang="en-US" dirty="0"/>
        </a:p>
      </dgm:t>
    </dgm:pt>
    <dgm:pt modelId="{9BF39AB6-FBF8-4D47-9925-426D6E916A26}" type="parTrans" cxnId="{F26195E8-F7A9-4781-9E1C-16C24DEF7913}">
      <dgm:prSet/>
      <dgm:spPr/>
      <dgm:t>
        <a:bodyPr/>
        <a:lstStyle/>
        <a:p>
          <a:endParaRPr lang="en-US"/>
        </a:p>
      </dgm:t>
    </dgm:pt>
    <dgm:pt modelId="{C7D190AC-3A7C-4C15-A503-9C11FED152BF}" type="sibTrans" cxnId="{F26195E8-F7A9-4781-9E1C-16C24DEF7913}">
      <dgm:prSet/>
      <dgm:spPr/>
      <dgm:t>
        <a:bodyPr/>
        <a:lstStyle/>
        <a:p>
          <a:endParaRPr lang="en-US"/>
        </a:p>
      </dgm:t>
    </dgm:pt>
    <dgm:pt modelId="{C5C31E2A-F009-4207-85A3-B3CB0B4A3D15}">
      <dgm:prSet phldrT="[Text]"/>
      <dgm:spPr/>
      <dgm:t>
        <a:bodyPr/>
        <a:lstStyle/>
        <a:p>
          <a:r>
            <a:rPr lang="en-US" dirty="0" smtClean="0"/>
            <a:t>Build healthy communities</a:t>
          </a:r>
          <a:endParaRPr lang="en-US" dirty="0"/>
        </a:p>
      </dgm:t>
    </dgm:pt>
    <dgm:pt modelId="{7C551709-4822-4619-9B36-FC1FB27E81DD}" type="parTrans" cxnId="{9E4AA7D0-50E0-4AAD-B994-277103A9AB93}">
      <dgm:prSet/>
      <dgm:spPr/>
      <dgm:t>
        <a:bodyPr/>
        <a:lstStyle/>
        <a:p>
          <a:endParaRPr lang="en-US"/>
        </a:p>
      </dgm:t>
    </dgm:pt>
    <dgm:pt modelId="{FBCE1BF0-8F45-4606-92E0-B04EFCC08A13}" type="sibTrans" cxnId="{9E4AA7D0-50E0-4AAD-B994-277103A9AB93}">
      <dgm:prSet/>
      <dgm:spPr/>
      <dgm:t>
        <a:bodyPr/>
        <a:lstStyle/>
        <a:p>
          <a:endParaRPr lang="en-US"/>
        </a:p>
      </dgm:t>
    </dgm:pt>
    <dgm:pt modelId="{DC48C1E1-30A0-476B-9366-92E674F92989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Support a thriving economy</a:t>
          </a:r>
          <a:endParaRPr lang="en-US" dirty="0"/>
        </a:p>
      </dgm:t>
    </dgm:pt>
    <dgm:pt modelId="{6DFED0C7-9297-4B5B-B51F-222B2F9A9182}" type="parTrans" cxnId="{6AE4401A-CB1B-4CE3-A19D-AB7EC650019C}">
      <dgm:prSet/>
      <dgm:spPr/>
      <dgm:t>
        <a:bodyPr/>
        <a:lstStyle/>
        <a:p>
          <a:endParaRPr lang="en-US"/>
        </a:p>
      </dgm:t>
    </dgm:pt>
    <dgm:pt modelId="{4CEDB350-55BD-4773-8965-382077DB5A1F}" type="sibTrans" cxnId="{6AE4401A-CB1B-4CE3-A19D-AB7EC650019C}">
      <dgm:prSet/>
      <dgm:spPr/>
      <dgm:t>
        <a:bodyPr/>
        <a:lstStyle/>
        <a:p>
          <a:endParaRPr lang="en-US"/>
        </a:p>
      </dgm:t>
    </dgm:pt>
    <dgm:pt modelId="{A06484D6-5A80-4E62-8980-51F3A3E7636D}">
      <dgm:prSet phldrT="[Text]"/>
      <dgm:spPr>
        <a:solidFill>
          <a:srgbClr val="0065B0"/>
        </a:solidFill>
      </dgm:spPr>
      <dgm:t>
        <a:bodyPr/>
        <a:lstStyle/>
        <a:p>
          <a:r>
            <a:rPr lang="en-US" dirty="0" smtClean="0"/>
            <a:t>Provide great service</a:t>
          </a:r>
          <a:endParaRPr lang="en-US" dirty="0"/>
        </a:p>
      </dgm:t>
    </dgm:pt>
    <dgm:pt modelId="{78E2F5EB-10F3-4DA3-9EC2-64D48C8DEAE5}" type="parTrans" cxnId="{527EEF1A-717A-4185-9B08-0D779649BC1E}">
      <dgm:prSet/>
      <dgm:spPr/>
      <dgm:t>
        <a:bodyPr/>
        <a:lstStyle/>
        <a:p>
          <a:endParaRPr lang="en-US"/>
        </a:p>
      </dgm:t>
    </dgm:pt>
    <dgm:pt modelId="{E8AC638B-97E4-42C5-A369-D7C8BAA96093}" type="sibTrans" cxnId="{527EEF1A-717A-4185-9B08-0D779649BC1E}">
      <dgm:prSet/>
      <dgm:spPr/>
      <dgm:t>
        <a:bodyPr/>
        <a:lstStyle/>
        <a:p>
          <a:endParaRPr lang="en-US"/>
        </a:p>
      </dgm:t>
    </dgm:pt>
    <dgm:pt modelId="{00C62B00-0705-4003-B9AA-F8037E438E80}" type="pres">
      <dgm:prSet presAssocID="{3C5910D8-31DC-4B4D-B021-24804DAAB74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ED64C4-3984-455A-A1D2-06BD3F5B11D7}" type="pres">
      <dgm:prSet presAssocID="{D1886776-01BA-445A-A742-63D963E94B0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EAD8F8-141B-4484-9DAB-6C18932FC286}" type="pres">
      <dgm:prSet presAssocID="{D1886776-01BA-445A-A742-63D963E94B07}" presName="spNode" presStyleCnt="0"/>
      <dgm:spPr/>
    </dgm:pt>
    <dgm:pt modelId="{0C0AD663-CB95-4DBA-BF44-BA2A7FBEF4F9}" type="pres">
      <dgm:prSet presAssocID="{39F7AA52-50B0-4CC6-B41C-585622209E0F}" presName="sibTrans" presStyleLbl="sibTrans1D1" presStyleIdx="0" presStyleCnt="5"/>
      <dgm:spPr/>
      <dgm:t>
        <a:bodyPr/>
        <a:lstStyle/>
        <a:p>
          <a:endParaRPr lang="en-US"/>
        </a:p>
      </dgm:t>
    </dgm:pt>
    <dgm:pt modelId="{E6582CE3-1471-450D-BAC0-BFADBCECC857}" type="pres">
      <dgm:prSet presAssocID="{AA5FA790-D76A-4899-B850-AED05DAB339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9BEBA7-388C-4313-A759-73514B5A18F4}" type="pres">
      <dgm:prSet presAssocID="{AA5FA790-D76A-4899-B850-AED05DAB3391}" presName="spNode" presStyleCnt="0"/>
      <dgm:spPr/>
    </dgm:pt>
    <dgm:pt modelId="{A9B94DBE-0DEC-464F-A9DC-5F598B99868A}" type="pres">
      <dgm:prSet presAssocID="{C7D190AC-3A7C-4C15-A503-9C11FED152BF}" presName="sibTrans" presStyleLbl="sibTrans1D1" presStyleIdx="1" presStyleCnt="5"/>
      <dgm:spPr/>
      <dgm:t>
        <a:bodyPr/>
        <a:lstStyle/>
        <a:p>
          <a:endParaRPr lang="en-US"/>
        </a:p>
      </dgm:t>
    </dgm:pt>
    <dgm:pt modelId="{62660A0C-56BE-41D4-B316-837CB2E45090}" type="pres">
      <dgm:prSet presAssocID="{C5C31E2A-F009-4207-85A3-B3CB0B4A3D1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798244-4F96-451A-A45E-C809288C20D3}" type="pres">
      <dgm:prSet presAssocID="{C5C31E2A-F009-4207-85A3-B3CB0B4A3D15}" presName="spNode" presStyleCnt="0"/>
      <dgm:spPr/>
    </dgm:pt>
    <dgm:pt modelId="{A9BE83C5-5DEB-4695-B600-31E9782B43B9}" type="pres">
      <dgm:prSet presAssocID="{FBCE1BF0-8F45-4606-92E0-B04EFCC08A13}" presName="sibTrans" presStyleLbl="sibTrans1D1" presStyleIdx="2" presStyleCnt="5"/>
      <dgm:spPr/>
      <dgm:t>
        <a:bodyPr/>
        <a:lstStyle/>
        <a:p>
          <a:endParaRPr lang="en-US"/>
        </a:p>
      </dgm:t>
    </dgm:pt>
    <dgm:pt modelId="{0839E9D6-DE54-4591-80E6-3C99FB50E134}" type="pres">
      <dgm:prSet presAssocID="{DC48C1E1-30A0-476B-9366-92E674F9298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E0769-43DE-4278-A4DC-B493C8909AD6}" type="pres">
      <dgm:prSet presAssocID="{DC48C1E1-30A0-476B-9366-92E674F92989}" presName="spNode" presStyleCnt="0"/>
      <dgm:spPr/>
    </dgm:pt>
    <dgm:pt modelId="{2267492C-346D-46A9-9C26-0E7914B777FB}" type="pres">
      <dgm:prSet presAssocID="{4CEDB350-55BD-4773-8965-382077DB5A1F}" presName="sibTrans" presStyleLbl="sibTrans1D1" presStyleIdx="3" presStyleCnt="5"/>
      <dgm:spPr/>
      <dgm:t>
        <a:bodyPr/>
        <a:lstStyle/>
        <a:p>
          <a:endParaRPr lang="en-US"/>
        </a:p>
      </dgm:t>
    </dgm:pt>
    <dgm:pt modelId="{22CCBE19-D894-4C52-849D-C29C71F572D1}" type="pres">
      <dgm:prSet presAssocID="{A06484D6-5A80-4E62-8980-51F3A3E7636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2E8FA6-50F0-41AC-94D3-074208B2AEC8}" type="pres">
      <dgm:prSet presAssocID="{A06484D6-5A80-4E62-8980-51F3A3E7636D}" presName="spNode" presStyleCnt="0"/>
      <dgm:spPr/>
    </dgm:pt>
    <dgm:pt modelId="{593C6069-60B8-4B5E-A2FB-86AC8EF17BC3}" type="pres">
      <dgm:prSet presAssocID="{E8AC638B-97E4-42C5-A369-D7C8BAA96093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6AE4401A-CB1B-4CE3-A19D-AB7EC650019C}" srcId="{3C5910D8-31DC-4B4D-B021-24804DAAB745}" destId="{DC48C1E1-30A0-476B-9366-92E674F92989}" srcOrd="3" destOrd="0" parTransId="{6DFED0C7-9297-4B5B-B51F-222B2F9A9182}" sibTransId="{4CEDB350-55BD-4773-8965-382077DB5A1F}"/>
    <dgm:cxn modelId="{E2DD02FE-F50A-4AC2-B094-7196669D5B68}" type="presOf" srcId="{FBCE1BF0-8F45-4606-92E0-B04EFCC08A13}" destId="{A9BE83C5-5DEB-4695-B600-31E9782B43B9}" srcOrd="0" destOrd="0" presId="urn:microsoft.com/office/officeart/2005/8/layout/cycle6"/>
    <dgm:cxn modelId="{80146A8C-10F7-4D49-9A7F-E714BC9B36D4}" type="presOf" srcId="{3C5910D8-31DC-4B4D-B021-24804DAAB745}" destId="{00C62B00-0705-4003-B9AA-F8037E438E80}" srcOrd="0" destOrd="0" presId="urn:microsoft.com/office/officeart/2005/8/layout/cycle6"/>
    <dgm:cxn modelId="{DDD43BED-970D-47F4-A136-F4CCAAA9E02D}" srcId="{3C5910D8-31DC-4B4D-B021-24804DAAB745}" destId="{D1886776-01BA-445A-A742-63D963E94B07}" srcOrd="0" destOrd="0" parTransId="{A6221622-D76B-4F35-B3F8-B431F52A4067}" sibTransId="{39F7AA52-50B0-4CC6-B41C-585622209E0F}"/>
    <dgm:cxn modelId="{9EFD45ED-9F41-4D24-948D-98C27D85123A}" type="presOf" srcId="{D1886776-01BA-445A-A742-63D963E94B07}" destId="{C4ED64C4-3984-455A-A1D2-06BD3F5B11D7}" srcOrd="0" destOrd="0" presId="urn:microsoft.com/office/officeart/2005/8/layout/cycle6"/>
    <dgm:cxn modelId="{F26195E8-F7A9-4781-9E1C-16C24DEF7913}" srcId="{3C5910D8-31DC-4B4D-B021-24804DAAB745}" destId="{AA5FA790-D76A-4899-B850-AED05DAB3391}" srcOrd="1" destOrd="0" parTransId="{9BF39AB6-FBF8-4D47-9925-426D6E916A26}" sibTransId="{C7D190AC-3A7C-4C15-A503-9C11FED152BF}"/>
    <dgm:cxn modelId="{9E4AA7D0-50E0-4AAD-B994-277103A9AB93}" srcId="{3C5910D8-31DC-4B4D-B021-24804DAAB745}" destId="{C5C31E2A-F009-4207-85A3-B3CB0B4A3D15}" srcOrd="2" destOrd="0" parTransId="{7C551709-4822-4619-9B36-FC1FB27E81DD}" sibTransId="{FBCE1BF0-8F45-4606-92E0-B04EFCC08A13}"/>
    <dgm:cxn modelId="{4AB071E1-1111-4E7E-9611-34D64C3179E4}" type="presOf" srcId="{AA5FA790-D76A-4899-B850-AED05DAB3391}" destId="{E6582CE3-1471-450D-BAC0-BFADBCECC857}" srcOrd="0" destOrd="0" presId="urn:microsoft.com/office/officeart/2005/8/layout/cycle6"/>
    <dgm:cxn modelId="{F40841B9-2344-4982-B0FD-A6CB0129215B}" type="presOf" srcId="{4CEDB350-55BD-4773-8965-382077DB5A1F}" destId="{2267492C-346D-46A9-9C26-0E7914B777FB}" srcOrd="0" destOrd="0" presId="urn:microsoft.com/office/officeart/2005/8/layout/cycle6"/>
    <dgm:cxn modelId="{6A791F6D-905A-4E3D-AD8E-92435D1C0AAE}" type="presOf" srcId="{C7D190AC-3A7C-4C15-A503-9C11FED152BF}" destId="{A9B94DBE-0DEC-464F-A9DC-5F598B99868A}" srcOrd="0" destOrd="0" presId="urn:microsoft.com/office/officeart/2005/8/layout/cycle6"/>
    <dgm:cxn modelId="{FA810F28-2A13-4E74-9CBB-1B2F47430A12}" type="presOf" srcId="{E8AC638B-97E4-42C5-A369-D7C8BAA96093}" destId="{593C6069-60B8-4B5E-A2FB-86AC8EF17BC3}" srcOrd="0" destOrd="0" presId="urn:microsoft.com/office/officeart/2005/8/layout/cycle6"/>
    <dgm:cxn modelId="{B9C811E6-09B7-420A-8814-B6D2E9601AB7}" type="presOf" srcId="{C5C31E2A-F009-4207-85A3-B3CB0B4A3D15}" destId="{62660A0C-56BE-41D4-B316-837CB2E45090}" srcOrd="0" destOrd="0" presId="urn:microsoft.com/office/officeart/2005/8/layout/cycle6"/>
    <dgm:cxn modelId="{06FF6A04-41A0-4303-986A-D144E26DA3A5}" type="presOf" srcId="{39F7AA52-50B0-4CC6-B41C-585622209E0F}" destId="{0C0AD663-CB95-4DBA-BF44-BA2A7FBEF4F9}" srcOrd="0" destOrd="0" presId="urn:microsoft.com/office/officeart/2005/8/layout/cycle6"/>
    <dgm:cxn modelId="{48999E8F-F9DE-404C-A516-B691141B7056}" type="presOf" srcId="{DC48C1E1-30A0-476B-9366-92E674F92989}" destId="{0839E9D6-DE54-4591-80E6-3C99FB50E134}" srcOrd="0" destOrd="0" presId="urn:microsoft.com/office/officeart/2005/8/layout/cycle6"/>
    <dgm:cxn modelId="{F71339CC-D8BB-4884-B261-0A702D2F9BEA}" type="presOf" srcId="{A06484D6-5A80-4E62-8980-51F3A3E7636D}" destId="{22CCBE19-D894-4C52-849D-C29C71F572D1}" srcOrd="0" destOrd="0" presId="urn:microsoft.com/office/officeart/2005/8/layout/cycle6"/>
    <dgm:cxn modelId="{527EEF1A-717A-4185-9B08-0D779649BC1E}" srcId="{3C5910D8-31DC-4B4D-B021-24804DAAB745}" destId="{A06484D6-5A80-4E62-8980-51F3A3E7636D}" srcOrd="4" destOrd="0" parTransId="{78E2F5EB-10F3-4DA3-9EC2-64D48C8DEAE5}" sibTransId="{E8AC638B-97E4-42C5-A369-D7C8BAA96093}"/>
    <dgm:cxn modelId="{EB29EBD2-CD5F-4CD9-A390-2362C99BDCB4}" type="presParOf" srcId="{00C62B00-0705-4003-B9AA-F8037E438E80}" destId="{C4ED64C4-3984-455A-A1D2-06BD3F5B11D7}" srcOrd="0" destOrd="0" presId="urn:microsoft.com/office/officeart/2005/8/layout/cycle6"/>
    <dgm:cxn modelId="{35E2576A-166A-473E-A282-0FA5AF9F285B}" type="presParOf" srcId="{00C62B00-0705-4003-B9AA-F8037E438E80}" destId="{66EAD8F8-141B-4484-9DAB-6C18932FC286}" srcOrd="1" destOrd="0" presId="urn:microsoft.com/office/officeart/2005/8/layout/cycle6"/>
    <dgm:cxn modelId="{EDDE8BAF-7BB2-42A7-9464-4E47F8D780CF}" type="presParOf" srcId="{00C62B00-0705-4003-B9AA-F8037E438E80}" destId="{0C0AD663-CB95-4DBA-BF44-BA2A7FBEF4F9}" srcOrd="2" destOrd="0" presId="urn:microsoft.com/office/officeart/2005/8/layout/cycle6"/>
    <dgm:cxn modelId="{0E4E7547-1A6D-4E18-A668-75953F17E491}" type="presParOf" srcId="{00C62B00-0705-4003-B9AA-F8037E438E80}" destId="{E6582CE3-1471-450D-BAC0-BFADBCECC857}" srcOrd="3" destOrd="0" presId="urn:microsoft.com/office/officeart/2005/8/layout/cycle6"/>
    <dgm:cxn modelId="{C631C9F5-8CBE-4054-89C7-C0B04BCECD1D}" type="presParOf" srcId="{00C62B00-0705-4003-B9AA-F8037E438E80}" destId="{559BEBA7-388C-4313-A759-73514B5A18F4}" srcOrd="4" destOrd="0" presId="urn:microsoft.com/office/officeart/2005/8/layout/cycle6"/>
    <dgm:cxn modelId="{D715A297-732F-4D9E-930E-AD6CD817F7B5}" type="presParOf" srcId="{00C62B00-0705-4003-B9AA-F8037E438E80}" destId="{A9B94DBE-0DEC-464F-A9DC-5F598B99868A}" srcOrd="5" destOrd="0" presId="urn:microsoft.com/office/officeart/2005/8/layout/cycle6"/>
    <dgm:cxn modelId="{3E4F93EC-7D16-4700-B6D8-B934990537E2}" type="presParOf" srcId="{00C62B00-0705-4003-B9AA-F8037E438E80}" destId="{62660A0C-56BE-41D4-B316-837CB2E45090}" srcOrd="6" destOrd="0" presId="urn:microsoft.com/office/officeart/2005/8/layout/cycle6"/>
    <dgm:cxn modelId="{ADF3A59B-1295-4128-BED2-C0C558AE424B}" type="presParOf" srcId="{00C62B00-0705-4003-B9AA-F8037E438E80}" destId="{B8798244-4F96-451A-A45E-C809288C20D3}" srcOrd="7" destOrd="0" presId="urn:microsoft.com/office/officeart/2005/8/layout/cycle6"/>
    <dgm:cxn modelId="{51BCC8CC-B3AE-4BE5-9216-A4DE0B179A61}" type="presParOf" srcId="{00C62B00-0705-4003-B9AA-F8037E438E80}" destId="{A9BE83C5-5DEB-4695-B600-31E9782B43B9}" srcOrd="8" destOrd="0" presId="urn:microsoft.com/office/officeart/2005/8/layout/cycle6"/>
    <dgm:cxn modelId="{A4046940-3045-477A-B838-5F9DAFC3F721}" type="presParOf" srcId="{00C62B00-0705-4003-B9AA-F8037E438E80}" destId="{0839E9D6-DE54-4591-80E6-3C99FB50E134}" srcOrd="9" destOrd="0" presId="urn:microsoft.com/office/officeart/2005/8/layout/cycle6"/>
    <dgm:cxn modelId="{6204DED4-61A6-4FA6-99FC-1B5B17188730}" type="presParOf" srcId="{00C62B00-0705-4003-B9AA-F8037E438E80}" destId="{4DAE0769-43DE-4278-A4DC-B493C8909AD6}" srcOrd="10" destOrd="0" presId="urn:microsoft.com/office/officeart/2005/8/layout/cycle6"/>
    <dgm:cxn modelId="{95263F9A-FD2D-434D-89D6-9848B1C24659}" type="presParOf" srcId="{00C62B00-0705-4003-B9AA-F8037E438E80}" destId="{2267492C-346D-46A9-9C26-0E7914B777FB}" srcOrd="11" destOrd="0" presId="urn:microsoft.com/office/officeart/2005/8/layout/cycle6"/>
    <dgm:cxn modelId="{5C938A30-2C1A-4B25-A0D9-ECC2B40F462F}" type="presParOf" srcId="{00C62B00-0705-4003-B9AA-F8037E438E80}" destId="{22CCBE19-D894-4C52-849D-C29C71F572D1}" srcOrd="12" destOrd="0" presId="urn:microsoft.com/office/officeart/2005/8/layout/cycle6"/>
    <dgm:cxn modelId="{D9BBD14C-67B2-4965-A002-353989FF190A}" type="presParOf" srcId="{00C62B00-0705-4003-B9AA-F8037E438E80}" destId="{3E2E8FA6-50F0-41AC-94D3-074208B2AEC8}" srcOrd="13" destOrd="0" presId="urn:microsoft.com/office/officeart/2005/8/layout/cycle6"/>
    <dgm:cxn modelId="{DAC225F5-E444-4419-BE5E-86C47996E052}" type="presParOf" srcId="{00C62B00-0705-4003-B9AA-F8037E438E80}" destId="{593C6069-60B8-4B5E-A2FB-86AC8EF17BC3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D64C4-3984-455A-A1D2-06BD3F5B11D7}">
      <dsp:nvSpPr>
        <dsp:cNvPr id="0" name=""/>
        <dsp:cNvSpPr/>
      </dsp:nvSpPr>
      <dsp:spPr>
        <a:xfrm>
          <a:off x="2987724" y="538"/>
          <a:ext cx="1644550" cy="1068958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Keep it safe</a:t>
          </a:r>
          <a:endParaRPr lang="en-US" sz="1900" kern="1200" dirty="0"/>
        </a:p>
      </dsp:txBody>
      <dsp:txXfrm>
        <a:off x="3039906" y="52720"/>
        <a:ext cx="1540186" cy="964594"/>
      </dsp:txXfrm>
    </dsp:sp>
    <dsp:sp modelId="{0C0AD663-CB95-4DBA-BF44-BA2A7FBEF4F9}">
      <dsp:nvSpPr>
        <dsp:cNvPr id="0" name=""/>
        <dsp:cNvSpPr/>
      </dsp:nvSpPr>
      <dsp:spPr>
        <a:xfrm>
          <a:off x="1674550" y="535017"/>
          <a:ext cx="4270898" cy="4270898"/>
        </a:xfrm>
        <a:custGeom>
          <a:avLst/>
          <a:gdLst/>
          <a:ahLst/>
          <a:cxnLst/>
          <a:rect l="0" t="0" r="0" b="0"/>
          <a:pathLst>
            <a:path>
              <a:moveTo>
                <a:pt x="2969019" y="169411"/>
              </a:moveTo>
              <a:arcTo wR="2135449" hR="2135449" stAng="17578572" swAng="1961234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582CE3-1471-450D-BAC0-BFADBCECC857}">
      <dsp:nvSpPr>
        <dsp:cNvPr id="0" name=""/>
        <dsp:cNvSpPr/>
      </dsp:nvSpPr>
      <dsp:spPr>
        <a:xfrm>
          <a:off x="5018657" y="1476097"/>
          <a:ext cx="1644550" cy="1068958"/>
        </a:xfrm>
        <a:prstGeom prst="roundRect">
          <a:avLst/>
        </a:prstGeom>
        <a:solidFill>
          <a:srgbClr val="2EA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Focus on the basics</a:t>
          </a:r>
          <a:endParaRPr lang="en-US" sz="1900" kern="1200" dirty="0"/>
        </a:p>
      </dsp:txBody>
      <dsp:txXfrm>
        <a:off x="5070839" y="1528279"/>
        <a:ext cx="1540186" cy="964594"/>
      </dsp:txXfrm>
    </dsp:sp>
    <dsp:sp modelId="{A9B94DBE-0DEC-464F-A9DC-5F598B99868A}">
      <dsp:nvSpPr>
        <dsp:cNvPr id="0" name=""/>
        <dsp:cNvSpPr/>
      </dsp:nvSpPr>
      <dsp:spPr>
        <a:xfrm>
          <a:off x="1674550" y="535017"/>
          <a:ext cx="4270898" cy="4270898"/>
        </a:xfrm>
        <a:custGeom>
          <a:avLst/>
          <a:gdLst/>
          <a:ahLst/>
          <a:cxnLst/>
          <a:rect l="0" t="0" r="0" b="0"/>
          <a:pathLst>
            <a:path>
              <a:moveTo>
                <a:pt x="4267972" y="2023687"/>
              </a:moveTo>
              <a:arcTo wR="2135449" hR="2135449" stAng="21419998" swAng="2196069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660A0C-56BE-41D4-B316-837CB2E45090}">
      <dsp:nvSpPr>
        <dsp:cNvPr id="0" name=""/>
        <dsp:cNvSpPr/>
      </dsp:nvSpPr>
      <dsp:spPr>
        <a:xfrm>
          <a:off x="4242910" y="3863602"/>
          <a:ext cx="1644550" cy="106895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Build healthy communities</a:t>
          </a:r>
          <a:endParaRPr lang="en-US" sz="1900" kern="1200" dirty="0"/>
        </a:p>
      </dsp:txBody>
      <dsp:txXfrm>
        <a:off x="4295092" y="3915784"/>
        <a:ext cx="1540186" cy="964594"/>
      </dsp:txXfrm>
    </dsp:sp>
    <dsp:sp modelId="{A9BE83C5-5DEB-4695-B600-31E9782B43B9}">
      <dsp:nvSpPr>
        <dsp:cNvPr id="0" name=""/>
        <dsp:cNvSpPr/>
      </dsp:nvSpPr>
      <dsp:spPr>
        <a:xfrm>
          <a:off x="1674550" y="535017"/>
          <a:ext cx="4270898" cy="4270898"/>
        </a:xfrm>
        <a:custGeom>
          <a:avLst/>
          <a:gdLst/>
          <a:ahLst/>
          <a:cxnLst/>
          <a:rect l="0" t="0" r="0" b="0"/>
          <a:pathLst>
            <a:path>
              <a:moveTo>
                <a:pt x="2559877" y="4228295"/>
              </a:moveTo>
              <a:arcTo wR="2135449" hR="2135449" stAng="4712155" swAng="1375690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39E9D6-DE54-4591-80E6-3C99FB50E134}">
      <dsp:nvSpPr>
        <dsp:cNvPr id="0" name=""/>
        <dsp:cNvSpPr/>
      </dsp:nvSpPr>
      <dsp:spPr>
        <a:xfrm>
          <a:off x="1732538" y="3863602"/>
          <a:ext cx="1644550" cy="1068958"/>
        </a:xfrm>
        <a:prstGeom prst="round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Support a thriving economy</a:t>
          </a:r>
          <a:endParaRPr lang="en-US" sz="1900" kern="1200" dirty="0"/>
        </a:p>
      </dsp:txBody>
      <dsp:txXfrm>
        <a:off x="1784720" y="3915784"/>
        <a:ext cx="1540186" cy="964594"/>
      </dsp:txXfrm>
    </dsp:sp>
    <dsp:sp modelId="{2267492C-346D-46A9-9C26-0E7914B777FB}">
      <dsp:nvSpPr>
        <dsp:cNvPr id="0" name=""/>
        <dsp:cNvSpPr/>
      </dsp:nvSpPr>
      <dsp:spPr>
        <a:xfrm>
          <a:off x="1674550" y="535017"/>
          <a:ext cx="4270898" cy="4270898"/>
        </a:xfrm>
        <a:custGeom>
          <a:avLst/>
          <a:gdLst/>
          <a:ahLst/>
          <a:cxnLst/>
          <a:rect l="0" t="0" r="0" b="0"/>
          <a:pathLst>
            <a:path>
              <a:moveTo>
                <a:pt x="356811" y="3317223"/>
              </a:moveTo>
              <a:arcTo wR="2135449" hR="2135449" stAng="8783933" swAng="2196069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CCBE19-D894-4C52-849D-C29C71F572D1}">
      <dsp:nvSpPr>
        <dsp:cNvPr id="0" name=""/>
        <dsp:cNvSpPr/>
      </dsp:nvSpPr>
      <dsp:spPr>
        <a:xfrm>
          <a:off x="956791" y="1476097"/>
          <a:ext cx="1644550" cy="1068958"/>
        </a:xfrm>
        <a:prstGeom prst="roundRect">
          <a:avLst/>
        </a:prstGeom>
        <a:solidFill>
          <a:srgbClr val="0065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Provide great service</a:t>
          </a:r>
          <a:endParaRPr lang="en-US" sz="1900" kern="1200" dirty="0"/>
        </a:p>
      </dsp:txBody>
      <dsp:txXfrm>
        <a:off x="1008973" y="1528279"/>
        <a:ext cx="1540186" cy="964594"/>
      </dsp:txXfrm>
    </dsp:sp>
    <dsp:sp modelId="{593C6069-60B8-4B5E-A2FB-86AC8EF17BC3}">
      <dsp:nvSpPr>
        <dsp:cNvPr id="0" name=""/>
        <dsp:cNvSpPr/>
      </dsp:nvSpPr>
      <dsp:spPr>
        <a:xfrm>
          <a:off x="1674550" y="535017"/>
          <a:ext cx="4270898" cy="4270898"/>
        </a:xfrm>
        <a:custGeom>
          <a:avLst/>
          <a:gdLst/>
          <a:ahLst/>
          <a:cxnLst/>
          <a:rect l="0" t="0" r="0" b="0"/>
          <a:pathLst>
            <a:path>
              <a:moveTo>
                <a:pt x="372126" y="930942"/>
              </a:moveTo>
              <a:arcTo wR="2135449" hR="2135449" stAng="12860194" swAng="1961234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C656B57-EAA7-477D-B85D-C42B5D86AFF1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26A0C90-E742-4F90-991D-ED9852AF7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04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86195F5-F386-467D-BFC0-E5A1891F3D8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0842C33-3C1E-4EE6-8CED-C84F8605B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0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42C33-3C1E-4EE6-8CED-C84F8605BC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09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254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093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Reasons for the update:</a:t>
            </a:r>
          </a:p>
          <a:p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The plan assumed an update after 5 years (Action 4.11)</a:t>
            </a:r>
          </a:p>
          <a:p>
            <a:pPr>
              <a:buFont typeface="Arial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Changes in design standards</a:t>
            </a:r>
          </a:p>
          <a:p>
            <a:pPr>
              <a:buFont typeface="Arial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Interest in building a more dense network to serve intra-neighborhood trips</a:t>
            </a:r>
          </a:p>
          <a:p>
            <a:pPr>
              <a:buFont typeface="Arial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Current plan, while having many strengths, does not offer much direction on project prioritization; interest in strengthening this in the plan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0F334-80CA-4BD2-8272-E77FB02FE59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52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42C33-3C1E-4EE6-8CED-C84F8605BC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17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</a:rPr>
              <a:t>In 2012 maritime cluster employed 57,700 jobs in the state of Washington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</a:rPr>
              <a:t>Average annual salary $70,800 (2012)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</a:rPr>
              <a:t>Alaska’s distant water commercial fleet is home-ported in Puget Sound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</a:rPr>
              <a:t>Cruise business is responsible for 4,000 jobs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</a:rPr>
              <a:t>Each vessel call generates 2.2 million dollars for local economy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42C33-3C1E-4EE6-8CED-C84F8605BC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10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68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90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E3B3-40DC-47FA-A883-C4D378E3903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1CEA-1BC8-4737-9FA3-1D0F4061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8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E3B3-40DC-47FA-A883-C4D378E3903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1CEA-1BC8-4737-9FA3-1D0F4061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15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E3B3-40DC-47FA-A883-C4D378E3903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1CEA-1BC8-4737-9FA3-1D0F4061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3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E3B3-40DC-47FA-A883-C4D378E3903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1CEA-1BC8-4737-9FA3-1D0F4061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3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E3B3-40DC-47FA-A883-C4D378E3903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1CEA-1BC8-4737-9FA3-1D0F4061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11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E3B3-40DC-47FA-A883-C4D378E3903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1CEA-1BC8-4737-9FA3-1D0F4061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98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E3B3-40DC-47FA-A883-C4D378E3903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1CEA-1BC8-4737-9FA3-1D0F4061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08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E3B3-40DC-47FA-A883-C4D378E3903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1CEA-1BC8-4737-9FA3-1D0F4061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57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E3B3-40DC-47FA-A883-C4D378E3903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1CEA-1BC8-4737-9FA3-1D0F4061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5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E3B3-40DC-47FA-A883-C4D378E3903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1CEA-1BC8-4737-9FA3-1D0F4061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9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E3B3-40DC-47FA-A883-C4D378E3903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41CEA-1BC8-4737-9FA3-1D0F4061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69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9E3B3-40DC-47FA-A883-C4D378E39038}" type="datetimeFigureOut">
              <a:rPr lang="en-US" smtClean="0"/>
              <a:t>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41CEA-1BC8-4737-9FA3-1D0F4061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1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mailto:Tony.Mazzella@seattle.gov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hyperlink" Target="mailto:Burke.D@portseattle.org" TargetMode="External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760413"/>
            <a:ext cx="5956300" cy="533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398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Draft FMP Vision Statement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latin typeface="Segoe UI Light" panose="020B0502040204020203" pitchFamily="34" charset="0"/>
              </a:rPr>
              <a:t>A high-quality and aspiring statement that will help articulate the </a:t>
            </a:r>
            <a:r>
              <a:rPr lang="en-US" sz="2800" dirty="0" smtClean="0">
                <a:latin typeface="Segoe UI Light" panose="020B0502040204020203" pitchFamily="34" charset="0"/>
              </a:rPr>
              <a:t>desired end state of </a:t>
            </a:r>
            <a:r>
              <a:rPr lang="en-US" sz="2800" dirty="0">
                <a:latin typeface="Segoe UI Light" panose="020B0502040204020203" pitchFamily="34" charset="0"/>
              </a:rPr>
              <a:t>the FMP</a:t>
            </a:r>
            <a:r>
              <a:rPr lang="en-US" sz="2800" dirty="0" smtClean="0">
                <a:latin typeface="Segoe UI Light" panose="020B0502040204020203" pitchFamily="34" charset="0"/>
              </a:rPr>
              <a:t>.</a:t>
            </a:r>
          </a:p>
          <a:p>
            <a:pPr marL="0" indent="0" algn="ctr">
              <a:buNone/>
            </a:pPr>
            <a:endParaRPr lang="en-US" sz="2800" dirty="0">
              <a:latin typeface="Segoe UI Light" panose="020B0502040204020203" pitchFamily="34" charset="0"/>
            </a:endParaRPr>
          </a:p>
          <a:p>
            <a:pPr marL="0" indent="0" algn="ctr">
              <a:buNone/>
            </a:pPr>
            <a:r>
              <a:rPr lang="en-US" sz="2800" b="1" i="1" dirty="0" smtClean="0">
                <a:latin typeface="Segoe UI Light" panose="020B0502040204020203" pitchFamily="34" charset="0"/>
              </a:rPr>
              <a:t>“</a:t>
            </a:r>
            <a:r>
              <a:rPr lang="en-US" b="1" i="1" dirty="0">
                <a:latin typeface="Segoe UI Light" panose="020B0502040204020203" pitchFamily="34" charset="0"/>
              </a:rPr>
              <a:t>A vibrant city and thriving economy connecting people and goods”</a:t>
            </a:r>
          </a:p>
          <a:p>
            <a:pPr marL="0" indent="0">
              <a:buNone/>
            </a:pPr>
            <a:endParaRPr lang="en-US" sz="2800" dirty="0" smtClean="0">
              <a:latin typeface="Segoe UI Light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Segoe UI Light" panose="020B0502040204020203" pitchFamily="34" charset="0"/>
            </a:endParaRPr>
          </a:p>
        </p:txBody>
      </p:sp>
      <p:pic>
        <p:nvPicPr>
          <p:cNvPr id="2050" name="Picture 2" descr="P:\PIO\New Photo Library\Freight\IMG_15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3530"/>
            <a:ext cx="3073400" cy="22744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:\PIO\New Photo Library\Freight\IMGP34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4583530"/>
            <a:ext cx="3029933" cy="22744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:\PIO\New Photo Library\Freight\I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333" y="4583530"/>
            <a:ext cx="3040667" cy="22744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18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455" y="28575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Draft FMP Goals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Segoe UI Light" panose="020B0502040204020203" pitchFamily="34" charset="0"/>
              </a:rPr>
              <a:t>Project goals should articulate desired outcomes of the FMP</a:t>
            </a:r>
          </a:p>
          <a:p>
            <a:pPr marL="0" indent="0">
              <a:buNone/>
            </a:pPr>
            <a:endParaRPr lang="en-US" sz="800" i="1" dirty="0" smtClean="0">
              <a:latin typeface="Segoe UI Light" panose="020B0502040204020203" pitchFamily="34" charset="0"/>
            </a:endParaRPr>
          </a:p>
          <a:p>
            <a:r>
              <a:rPr lang="en-US" sz="2400" b="1" dirty="0" smtClean="0">
                <a:latin typeface="Segoe UI Light" panose="020B0502040204020203" pitchFamily="34" charset="0"/>
              </a:rPr>
              <a:t>Safety</a:t>
            </a:r>
            <a:r>
              <a:rPr lang="en-US" sz="2400" dirty="0" smtClean="0">
                <a:latin typeface="Segoe UI Light" panose="020B0502040204020203" pitchFamily="34" charset="0"/>
              </a:rPr>
              <a:t> </a:t>
            </a:r>
            <a:r>
              <a:rPr lang="en-US" sz="2400" dirty="0">
                <a:latin typeface="Segoe UI Light" panose="020B0502040204020203" pitchFamily="34" charset="0"/>
              </a:rPr>
              <a:t>- </a:t>
            </a:r>
            <a:r>
              <a:rPr lang="en-US" sz="2400" dirty="0" smtClean="0">
                <a:latin typeface="Segoe UI Light" panose="020B0502040204020203" pitchFamily="34" charset="0"/>
              </a:rPr>
              <a:t>Improve </a:t>
            </a:r>
            <a:r>
              <a:rPr lang="en-US" sz="2400" dirty="0">
                <a:latin typeface="Segoe UI Light" panose="020B0502040204020203" pitchFamily="34" charset="0"/>
              </a:rPr>
              <a:t>safety and the </a:t>
            </a:r>
            <a:r>
              <a:rPr lang="en-US" sz="2400" dirty="0" smtClean="0">
                <a:latin typeface="Segoe UI Light" panose="020B0502040204020203" pitchFamily="34" charset="0"/>
              </a:rPr>
              <a:t>predictable movement </a:t>
            </a:r>
            <a:r>
              <a:rPr lang="en-US" sz="2400" dirty="0">
                <a:latin typeface="Segoe UI Light" panose="020B0502040204020203" pitchFamily="34" charset="0"/>
              </a:rPr>
              <a:t>of goods and people</a:t>
            </a:r>
            <a:endParaRPr lang="en-US" sz="2400" dirty="0" smtClean="0">
              <a:latin typeface="Segoe UI Light" panose="020B0502040204020203" pitchFamily="34" charset="0"/>
            </a:endParaRPr>
          </a:p>
          <a:p>
            <a:pPr marL="1257300" lvl="3" indent="0">
              <a:buNone/>
            </a:pPr>
            <a:endParaRPr lang="en-US" sz="2400" dirty="0" smtClean="0">
              <a:latin typeface="Segoe UI Light" panose="020B0502040204020203" pitchFamily="34" charset="0"/>
            </a:endParaRPr>
          </a:p>
          <a:p>
            <a:r>
              <a:rPr lang="en-US" sz="2400" b="1" dirty="0">
                <a:latin typeface="Segoe UI Light" panose="020B0502040204020203" pitchFamily="34" charset="0"/>
              </a:rPr>
              <a:t>Mobility</a:t>
            </a:r>
            <a:r>
              <a:rPr lang="en-US" sz="2400" dirty="0">
                <a:latin typeface="Segoe UI Light" panose="020B0502040204020203" pitchFamily="34" charset="0"/>
              </a:rPr>
              <a:t> - Reliably connect manufacturing/industrial centers and business districts with the local, state, and international freight networks</a:t>
            </a:r>
            <a:r>
              <a:rPr lang="en-US" sz="2400" dirty="0" smtClean="0">
                <a:latin typeface="Segoe UI Light" panose="020B0502040204020203" pitchFamily="34" charset="0"/>
              </a:rPr>
              <a:t>	</a:t>
            </a:r>
          </a:p>
          <a:p>
            <a:pPr marL="0" indent="0">
              <a:buNone/>
            </a:pPr>
            <a:endParaRPr lang="en-US" dirty="0" smtClean="0">
              <a:latin typeface="Segoe UI Light" panose="020B0502040204020203" pitchFamily="34" charset="0"/>
            </a:endParaRPr>
          </a:p>
        </p:txBody>
      </p:sp>
      <p:pic>
        <p:nvPicPr>
          <p:cNvPr id="4099" name="Picture 3" descr="O:\Images\PP Images\Freight Master Plan\ride with Dennis - enforcement\DSC004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2" y="4800600"/>
            <a:ext cx="3124199" cy="2057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:\Images\PP Images\Freight Master Plan\duwamish river 101\IMG_18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09" y="4800600"/>
            <a:ext cx="3089092" cy="2057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O:\Images\PP Images\Freight Master Plan\Sysco Visit\P11805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2404" r="4980" b="4036"/>
          <a:stretch/>
        </p:blipFill>
        <p:spPr bwMode="auto">
          <a:xfrm>
            <a:off x="1" y="4800601"/>
            <a:ext cx="2930708" cy="2057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11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FMP Goals (continued)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4757"/>
            <a:ext cx="8229600" cy="4525963"/>
          </a:xfrm>
        </p:spPr>
        <p:txBody>
          <a:bodyPr/>
          <a:lstStyle/>
          <a:p>
            <a:r>
              <a:rPr lang="en-US" sz="2400" b="1" dirty="0" smtClean="0">
                <a:latin typeface="Segoe UI Light" panose="020B0502040204020203" pitchFamily="34" charset="0"/>
              </a:rPr>
              <a:t>Preservation</a:t>
            </a:r>
            <a:r>
              <a:rPr lang="en-US" sz="2400" dirty="0" smtClean="0">
                <a:latin typeface="Segoe UI Light" panose="020B0502040204020203" pitchFamily="34" charset="0"/>
              </a:rPr>
              <a:t> - Improve </a:t>
            </a:r>
            <a:r>
              <a:rPr lang="en-US" sz="2400" dirty="0">
                <a:latin typeface="Segoe UI Light" panose="020B0502040204020203" pitchFamily="34" charset="0"/>
              </a:rPr>
              <a:t>the state of good repair of the freight transportation network </a:t>
            </a:r>
            <a:endParaRPr lang="en-US" sz="2400" dirty="0" smtClean="0">
              <a:latin typeface="Segoe UI Light" panose="020B0502040204020203" pitchFamily="34" charset="0"/>
            </a:endParaRPr>
          </a:p>
          <a:p>
            <a:pPr marL="0" indent="0">
              <a:buNone/>
            </a:pPr>
            <a:endParaRPr lang="en-US" sz="1000" dirty="0" smtClean="0">
              <a:latin typeface="Segoe UI Light" panose="020B0502040204020203" pitchFamily="34" charset="0"/>
            </a:endParaRPr>
          </a:p>
          <a:p>
            <a:r>
              <a:rPr lang="en-US" sz="2400" b="1" dirty="0" smtClean="0">
                <a:latin typeface="Segoe UI Light" panose="020B0502040204020203" pitchFamily="34" charset="0"/>
              </a:rPr>
              <a:t>Environment</a:t>
            </a:r>
            <a:r>
              <a:rPr lang="en-US" sz="2400" dirty="0" smtClean="0">
                <a:latin typeface="Segoe UI Light" panose="020B0502040204020203" pitchFamily="34" charset="0"/>
              </a:rPr>
              <a:t> - Improve </a:t>
            </a:r>
            <a:r>
              <a:rPr lang="en-US" sz="2400" dirty="0">
                <a:latin typeface="Segoe UI Light" panose="020B0502040204020203" pitchFamily="34" charset="0"/>
              </a:rPr>
              <a:t>the environment through a resilient freight system </a:t>
            </a:r>
            <a:endParaRPr lang="en-US" sz="2400" dirty="0" smtClean="0">
              <a:latin typeface="Segoe UI Light" panose="020B0502040204020203" pitchFamily="34" charset="0"/>
            </a:endParaRPr>
          </a:p>
          <a:p>
            <a:endParaRPr lang="en-US" sz="1000" dirty="0">
              <a:latin typeface="Segoe UI Light" panose="020B0502040204020203" pitchFamily="34" charset="0"/>
            </a:endParaRPr>
          </a:p>
          <a:p>
            <a:r>
              <a:rPr lang="en-US" sz="2400" b="1" dirty="0">
                <a:latin typeface="Segoe UI Light" panose="020B0502040204020203" pitchFamily="34" charset="0"/>
              </a:rPr>
              <a:t>Equity</a:t>
            </a:r>
            <a:r>
              <a:rPr lang="en-US" sz="2400" dirty="0">
                <a:latin typeface="Segoe UI Light" panose="020B0502040204020203" pitchFamily="34" charset="0"/>
              </a:rPr>
              <a:t> – Benefit residents and businesses of Seattle through equity in investments and public engagement relating to freight mobility </a:t>
            </a:r>
          </a:p>
          <a:p>
            <a:endParaRPr lang="en-US" sz="2400" dirty="0" smtClean="0">
              <a:latin typeface="Segoe UI Light" panose="020B0502040204020203" pitchFamily="34" charset="0"/>
            </a:endParaRPr>
          </a:p>
          <a:p>
            <a:endParaRPr lang="en-US" dirty="0">
              <a:latin typeface="Segoe UI Light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Segoe UI Light" panose="020B0502040204020203" pitchFamily="34" charset="0"/>
            </a:endParaRPr>
          </a:p>
          <a:p>
            <a:endParaRPr lang="en-US" dirty="0">
              <a:latin typeface="Segoe UI Light" panose="020B0502040204020203" pitchFamily="34" charset="0"/>
            </a:endParaRPr>
          </a:p>
        </p:txBody>
      </p:sp>
      <p:pic>
        <p:nvPicPr>
          <p:cNvPr id="5125" name="Picture 5" descr="E:\DCIM\118_PANA\P11803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625" y="4663440"/>
            <a:ext cx="2888964" cy="2194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O:\Images\PP Images\Freight Master Plan\ride with Dennis - enforcement\DSC004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/>
          <a:stretch/>
        </p:blipFill>
        <p:spPr bwMode="auto">
          <a:xfrm>
            <a:off x="-54383" y="4663440"/>
            <a:ext cx="3260232" cy="2194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DCIM\118_PANA\P118087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" t="6046" r="11505"/>
          <a:stretch/>
        </p:blipFill>
        <p:spPr bwMode="auto">
          <a:xfrm>
            <a:off x="3205850" y="4663440"/>
            <a:ext cx="3045775" cy="2194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05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6858000" cy="16002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9600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Questions and Discussion</a:t>
            </a:r>
            <a:endParaRPr lang="en-US" sz="9600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2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2286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Freight Master Plan (FMP)</a:t>
            </a:r>
            <a:b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Existing Conditions Report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3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33800" cy="1143000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Existing Conditions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32500" lnSpcReduction="20000"/>
          </a:bodyPr>
          <a:lstStyle/>
          <a:p>
            <a:endParaRPr lang="en-US" sz="7000" dirty="0" smtClean="0">
              <a:latin typeface="Segoe UI Light" panose="020B0502040204020203" pitchFamily="34" charset="0"/>
            </a:endParaRPr>
          </a:p>
          <a:p>
            <a:r>
              <a:rPr lang="en-US" sz="7000" dirty="0" smtClean="0">
                <a:latin typeface="Segoe UI Light" panose="020B0502040204020203" pitchFamily="34" charset="0"/>
              </a:rPr>
              <a:t>Establish a baseline of Seattle’s freight system</a:t>
            </a:r>
          </a:p>
          <a:p>
            <a:pPr marL="0" indent="0">
              <a:buNone/>
            </a:pPr>
            <a:endParaRPr lang="en-US" sz="7000" dirty="0" smtClean="0">
              <a:latin typeface="Segoe UI Light" panose="020B0502040204020203" pitchFamily="34" charset="0"/>
            </a:endParaRPr>
          </a:p>
          <a:p>
            <a:r>
              <a:rPr lang="en-US" sz="7000" dirty="0" smtClean="0">
                <a:latin typeface="Segoe UI Light" panose="020B0502040204020203" pitchFamily="34" charset="0"/>
              </a:rPr>
              <a:t>Every product purchased or exported uses at least one of the freight modes:</a:t>
            </a:r>
            <a:endParaRPr lang="en-US" sz="7000" dirty="0">
              <a:latin typeface="Segoe UI Light" panose="020B0502040204020203" pitchFamily="34" charset="0"/>
            </a:endParaRPr>
          </a:p>
          <a:p>
            <a:pPr marL="0" indent="0">
              <a:buNone/>
            </a:pPr>
            <a:endParaRPr lang="en-US" sz="6700" dirty="0" smtClean="0">
              <a:latin typeface="Segoe UI Light" panose="020B0502040204020203" pitchFamily="34" charset="0"/>
            </a:endParaRPr>
          </a:p>
          <a:p>
            <a:pPr marL="1257300" lvl="2" indent="-457200">
              <a:buFont typeface="Wingdings" panose="05000000000000000000" pitchFamily="2" charset="2"/>
              <a:buChar char="§"/>
            </a:pPr>
            <a:r>
              <a:rPr lang="en-US" sz="7000" dirty="0" smtClean="0">
                <a:latin typeface="Segoe UI Light" panose="020B0502040204020203" pitchFamily="34" charset="0"/>
              </a:rPr>
              <a:t>Maritime</a:t>
            </a:r>
          </a:p>
          <a:p>
            <a:pPr marL="1257300" lvl="2" indent="-457200">
              <a:buFont typeface="Wingdings" panose="05000000000000000000" pitchFamily="2" charset="2"/>
              <a:buChar char="§"/>
            </a:pPr>
            <a:r>
              <a:rPr lang="en-US" sz="7000" dirty="0" smtClean="0">
                <a:latin typeface="Segoe UI Light" panose="020B0502040204020203" pitchFamily="34" charset="0"/>
              </a:rPr>
              <a:t>Rail</a:t>
            </a:r>
          </a:p>
          <a:p>
            <a:pPr marL="1257300" lvl="2" indent="-457200">
              <a:buFont typeface="Wingdings" panose="05000000000000000000" pitchFamily="2" charset="2"/>
              <a:buChar char="§"/>
            </a:pPr>
            <a:r>
              <a:rPr lang="en-US" sz="7000" dirty="0" smtClean="0">
                <a:latin typeface="Segoe UI Light" panose="020B0502040204020203" pitchFamily="34" charset="0"/>
              </a:rPr>
              <a:t>Airport</a:t>
            </a:r>
          </a:p>
          <a:p>
            <a:pPr marL="1257300" lvl="2" indent="-457200">
              <a:buFont typeface="Wingdings" panose="05000000000000000000" pitchFamily="2" charset="2"/>
              <a:buChar char="§"/>
            </a:pPr>
            <a:r>
              <a:rPr lang="en-US" sz="7000" dirty="0" smtClean="0">
                <a:latin typeface="Segoe UI Light" panose="020B0502040204020203" pitchFamily="34" charset="0"/>
              </a:rPr>
              <a:t>Pipeline</a:t>
            </a:r>
          </a:p>
          <a:p>
            <a:pPr marL="1257300" lvl="2" indent="-457200">
              <a:buFont typeface="Wingdings" panose="05000000000000000000" pitchFamily="2" charset="2"/>
              <a:buChar char="§"/>
            </a:pPr>
            <a:r>
              <a:rPr lang="en-US" sz="7000" dirty="0" smtClean="0">
                <a:latin typeface="Segoe UI Light" panose="020B0502040204020203" pitchFamily="34" charset="0"/>
              </a:rPr>
              <a:t>Roadways</a:t>
            </a: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endParaRPr lang="en-US" dirty="0">
              <a:latin typeface="Segoe UI Light" panose="020B0502040204020203" pitchFamily="34" charset="0"/>
            </a:endParaRPr>
          </a:p>
        </p:txBody>
      </p:sp>
      <p:pic>
        <p:nvPicPr>
          <p:cNvPr id="1026" name="Picture 2" descr="E:\DCIM\118_PANA\P11801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r="48831" b="2047"/>
          <a:stretch/>
        </p:blipFill>
        <p:spPr bwMode="auto">
          <a:xfrm>
            <a:off x="4572000" y="2"/>
            <a:ext cx="457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90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43400" cy="1143000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Existing Conditions</a:t>
            </a:r>
            <a:endParaRPr lang="en-US" dirty="0">
              <a:solidFill>
                <a:srgbClr val="0065B0"/>
              </a:solidFill>
            </a:endParaRPr>
          </a:p>
        </p:txBody>
      </p:sp>
      <p:pic>
        <p:nvPicPr>
          <p:cNvPr id="2051" name="Picture 3" descr="E:\DCIM\118_PANA\P11803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8" t="3122" r="31246" b="3122"/>
          <a:stretch/>
        </p:blipFill>
        <p:spPr bwMode="auto">
          <a:xfrm>
            <a:off x="4953000" y="1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876799"/>
          </a:xfrm>
        </p:spPr>
        <p:txBody>
          <a:bodyPr>
            <a:normAutofit fontScale="62500" lnSpcReduction="20000"/>
          </a:bodyPr>
          <a:lstStyle/>
          <a:p>
            <a:endParaRPr lang="en-US" sz="3600" dirty="0" smtClean="0">
              <a:latin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3600" dirty="0" smtClean="0">
                <a:latin typeface="Segoe UI Light" panose="020B0502040204020203" pitchFamily="34" charset="0"/>
              </a:rPr>
              <a:t>Why </a:t>
            </a:r>
            <a:r>
              <a:rPr lang="en-US" sz="3600" dirty="0">
                <a:latin typeface="Segoe UI Light" panose="020B0502040204020203" pitchFamily="34" charset="0"/>
              </a:rPr>
              <a:t>is freight important?</a:t>
            </a:r>
          </a:p>
          <a:p>
            <a:endParaRPr lang="en-US" sz="3600" dirty="0">
              <a:latin typeface="Segoe UI Light" panose="020B0502040204020203" pitchFamily="34" charset="0"/>
            </a:endParaRPr>
          </a:p>
          <a:p>
            <a:pPr marL="285750" indent="-285750"/>
            <a:r>
              <a:rPr lang="en-US" sz="3200" dirty="0">
                <a:latin typeface="Segoe UI Light" panose="020B0502040204020203" pitchFamily="34" charset="0"/>
              </a:rPr>
              <a:t>Washington is the most trade </a:t>
            </a:r>
          </a:p>
          <a:p>
            <a:pPr marL="0" indent="0">
              <a:buNone/>
            </a:pPr>
            <a:r>
              <a:rPr lang="en-US" sz="3200" dirty="0" smtClean="0">
                <a:latin typeface="Segoe UI Light" panose="020B0502040204020203" pitchFamily="34" charset="0"/>
              </a:rPr>
              <a:t>    dependent </a:t>
            </a:r>
            <a:r>
              <a:rPr lang="en-US" sz="3200" dirty="0">
                <a:latin typeface="Segoe UI Light" panose="020B0502040204020203" pitchFamily="34" charset="0"/>
              </a:rPr>
              <a:t>state in the </a:t>
            </a:r>
            <a:r>
              <a:rPr lang="en-US" sz="3200" dirty="0" smtClean="0">
                <a:latin typeface="Segoe UI Light" panose="020B0502040204020203" pitchFamily="34" charset="0"/>
              </a:rPr>
              <a:t>nation</a:t>
            </a:r>
            <a:endParaRPr lang="en-US" sz="3200" dirty="0">
              <a:latin typeface="Segoe UI Light" panose="020B0502040204020203" pitchFamily="34" charset="0"/>
            </a:endParaRPr>
          </a:p>
          <a:p>
            <a:endParaRPr lang="en-US" sz="3200" dirty="0">
              <a:latin typeface="Segoe UI Light" panose="020B0502040204020203" pitchFamily="34" charset="0"/>
            </a:endParaRPr>
          </a:p>
          <a:p>
            <a:pPr marL="285750" indent="-285750"/>
            <a:r>
              <a:rPr lang="en-US" sz="3200" dirty="0">
                <a:latin typeface="Segoe UI Light" panose="020B0502040204020203" pitchFamily="34" charset="0"/>
              </a:rPr>
              <a:t>Seattle is at the center of the </a:t>
            </a:r>
          </a:p>
          <a:p>
            <a:pPr marL="0" indent="0">
              <a:buNone/>
            </a:pPr>
            <a:r>
              <a:rPr lang="en-US" sz="3200" dirty="0" smtClean="0">
                <a:latin typeface="Segoe UI Light" panose="020B0502040204020203" pitchFamily="34" charset="0"/>
              </a:rPr>
              <a:t>    trade </a:t>
            </a:r>
            <a:r>
              <a:rPr lang="en-US" sz="3200" dirty="0">
                <a:latin typeface="Segoe UI Light" panose="020B0502040204020203" pitchFamily="34" charset="0"/>
              </a:rPr>
              <a:t>economy</a:t>
            </a:r>
          </a:p>
          <a:p>
            <a:endParaRPr lang="en-US" sz="3200" dirty="0">
              <a:latin typeface="Segoe UI Light" panose="020B0502040204020203" pitchFamily="34" charset="0"/>
            </a:endParaRPr>
          </a:p>
          <a:p>
            <a:pPr marL="285750" indent="-285750"/>
            <a:r>
              <a:rPr lang="en-US" sz="3200" dirty="0">
                <a:latin typeface="Segoe UI Light" panose="020B0502040204020203" pitchFamily="34" charset="0"/>
              </a:rPr>
              <a:t>Strong freight sector = Stronger Seattle </a:t>
            </a:r>
            <a:r>
              <a:rPr lang="en-US" sz="3200" dirty="0" smtClean="0">
                <a:latin typeface="Segoe UI Light" panose="020B0502040204020203" pitchFamily="34" charset="0"/>
              </a:rPr>
              <a:t>economy</a:t>
            </a:r>
          </a:p>
          <a:p>
            <a:pPr marL="285750" indent="-285750"/>
            <a:endParaRPr lang="en-US" sz="3200" dirty="0">
              <a:latin typeface="Segoe UI Light" panose="020B0502040204020203" pitchFamily="34" charset="0"/>
            </a:endParaRPr>
          </a:p>
          <a:p>
            <a:pPr marL="285750" indent="-285750"/>
            <a:r>
              <a:rPr lang="en-US" sz="3200" dirty="0" smtClean="0">
                <a:latin typeface="Segoe UI Light" panose="020B0502040204020203" pitchFamily="34" charset="0"/>
              </a:rPr>
              <a:t>Enhancing quality of life of residents through jobs and revenue</a:t>
            </a:r>
            <a:endParaRPr lang="en-US" sz="3200" b="1" i="1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59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Maritime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3457676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Marinas</a:t>
            </a:r>
          </a:p>
          <a:p>
            <a:endParaRPr lang="en-US" dirty="0" smtClean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Shipyards</a:t>
            </a:r>
          </a:p>
          <a:p>
            <a:endParaRPr lang="en-US" dirty="0" smtClean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Ballard Locks</a:t>
            </a:r>
          </a:p>
          <a:p>
            <a:endParaRPr lang="en-US" dirty="0" smtClean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Fisherman’s Terminal</a:t>
            </a:r>
          </a:p>
          <a:p>
            <a:endParaRPr lang="en-US" dirty="0" smtClean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Port of Seattle facilities</a:t>
            </a:r>
          </a:p>
        </p:txBody>
      </p:sp>
      <p:pic>
        <p:nvPicPr>
          <p:cNvPr id="5122" name="Picture 2" descr="R:\PP\7 Projects\1 Freight\1 Freight Master Plan\2014 Freight Master Plan\6 Mapping\1.0 Current Draft Maps\Maritim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12" r="3712" b="3712"/>
          <a:stretch/>
        </p:blipFill>
        <p:spPr bwMode="auto">
          <a:xfrm>
            <a:off x="3914877" y="0"/>
            <a:ext cx="52291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41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Maritime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Advantages of shipping transport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All materials can be shipped via water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Different type of vessel per commodity type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Containerization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Easy access to Western Alaska</a:t>
            </a: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Disadvantages: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Not time sensitive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Not cost effective for small trips</a:t>
            </a:r>
          </a:p>
        </p:txBody>
      </p:sp>
    </p:spTree>
    <p:extLst>
      <p:ext uri="{BB962C8B-B14F-4D97-AF65-F5344CB8AC3E}">
        <p14:creationId xmlns:p14="http://schemas.microsoft.com/office/powerpoint/2010/main" val="101872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Maritime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Economic facts:</a:t>
            </a:r>
          </a:p>
          <a:p>
            <a:pPr lvl="1"/>
            <a:endParaRPr lang="en-US" dirty="0" smtClean="0">
              <a:latin typeface="Segoe UI Light" panose="020B0502040204020203" pitchFamily="34" charset="0"/>
            </a:endParaRP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57,700 maritime cluster jobs in WA</a:t>
            </a:r>
          </a:p>
          <a:p>
            <a:pPr lvl="1"/>
            <a:endParaRPr lang="en-US" dirty="0" smtClean="0">
              <a:latin typeface="Segoe UI Light" panose="020B0502040204020203" pitchFamily="34" charset="0"/>
            </a:endParaRP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Average annual salary $70,800 </a:t>
            </a:r>
          </a:p>
          <a:p>
            <a:pPr lvl="1"/>
            <a:endParaRPr lang="en-US" dirty="0" smtClean="0">
              <a:latin typeface="Segoe UI Light" panose="020B0502040204020203" pitchFamily="34" charset="0"/>
            </a:endParaRP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Alaska’s distant water commercial fleet is home-ported in Puget Sound</a:t>
            </a:r>
          </a:p>
          <a:p>
            <a:pPr lvl="1"/>
            <a:endParaRPr lang="en-US" dirty="0" smtClean="0">
              <a:latin typeface="Segoe UI Light" panose="020B0502040204020203" pitchFamily="34" charset="0"/>
            </a:endParaRP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Cruise business is responsible for 4,000 jobs</a:t>
            </a:r>
          </a:p>
          <a:p>
            <a:pPr lvl="1"/>
            <a:endParaRPr lang="en-US" dirty="0" smtClean="0">
              <a:latin typeface="Segoe UI Light" panose="020B0502040204020203" pitchFamily="34" charset="0"/>
            </a:endParaRP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Each vessel call generates $2.2 million for local economy</a:t>
            </a:r>
            <a:endParaRPr lang="en-US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24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3" b="5424"/>
          <a:stretch/>
        </p:blipFill>
        <p:spPr>
          <a:xfrm>
            <a:off x="0" y="0"/>
            <a:ext cx="9144000" cy="5850340"/>
          </a:xfrm>
          <a:prstGeom prst="rect">
            <a:avLst/>
          </a:prstGeom>
        </p:spPr>
      </p:pic>
      <p:pic>
        <p:nvPicPr>
          <p:cNvPr id="5" name="Picture 2" descr="P:\PIO\Schwartz\sdotlog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6"/>
          <a:stretch/>
        </p:blipFill>
        <p:spPr bwMode="auto">
          <a:xfrm>
            <a:off x="7086600" y="5850340"/>
            <a:ext cx="1885477" cy="85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0" y="5562600"/>
            <a:ext cx="4267200" cy="1219200"/>
          </a:xfrm>
        </p:spPr>
        <p:txBody>
          <a:bodyPr>
            <a:normAutofit/>
          </a:bodyPr>
          <a:lstStyle/>
          <a:p>
            <a:pPr algn="l"/>
            <a:endParaRPr lang="en-US" sz="2000" dirty="0" smtClean="0">
              <a:latin typeface="Segoe UI Light" panose="020B0502040204020203" pitchFamily="34" charset="0"/>
            </a:endParaRPr>
          </a:p>
          <a:p>
            <a:pPr algn="l"/>
            <a:r>
              <a:rPr lang="en-US" sz="2000" dirty="0" smtClean="0">
                <a:latin typeface="Segoe UI Light" panose="020B0502040204020203" pitchFamily="34" charset="0"/>
              </a:rPr>
              <a:t>Advisory Committee Meeting</a:t>
            </a:r>
            <a:endParaRPr lang="en-US" sz="2000" dirty="0">
              <a:latin typeface="Segoe UI Light" panose="020B0502040204020203" pitchFamily="34" charset="0"/>
            </a:endParaRPr>
          </a:p>
          <a:p>
            <a:pPr algn="l"/>
            <a:r>
              <a:rPr lang="en-US" sz="2000" dirty="0" smtClean="0">
                <a:latin typeface="Segoe UI Light" panose="020B0502040204020203" pitchFamily="34" charset="0"/>
              </a:rPr>
              <a:t>January 29, 2015</a:t>
            </a:r>
            <a:endParaRPr lang="en-US" sz="2000" dirty="0">
              <a:latin typeface="Segoe UI Light" panose="020B0502040204020203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0" y="3962400"/>
            <a:ext cx="9144000" cy="1371600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Freight Master Plan</a:t>
            </a:r>
            <a:endParaRPr lang="en-US" sz="3100" dirty="0">
              <a:latin typeface="+mn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16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Rail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3486151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Railway tunnel</a:t>
            </a:r>
          </a:p>
          <a:p>
            <a:endParaRPr lang="en-US" dirty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Rail lines (Amtrak, BNSF, Union Pacific)</a:t>
            </a:r>
          </a:p>
          <a:p>
            <a:endParaRPr lang="en-US" dirty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Intermodal facilities (SIG and Argo Yards)</a:t>
            </a:r>
            <a:endParaRPr lang="en-US" dirty="0">
              <a:latin typeface="Segoe UI Light" panose="020B0502040204020203" pitchFamily="34" charset="0"/>
            </a:endParaRPr>
          </a:p>
        </p:txBody>
      </p:sp>
      <p:pic>
        <p:nvPicPr>
          <p:cNvPr id="8194" name="Picture 2" descr="R:\PP\7 Projects\1 Freight\1 Freight Master Plan\2014 Freight Master Plan\6 Mapping\1.0 Current Draft Maps\Rail_Intermod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3455" r="15037" b="3455"/>
          <a:stretch/>
        </p:blipFill>
        <p:spPr bwMode="auto">
          <a:xfrm>
            <a:off x="3943349" y="0"/>
            <a:ext cx="52006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Rail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582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Advantages of rail transport: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Hauls variety of commodities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More efficient than other freight modes (long dist.)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Generates less pollution than trucking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Moves people and goods</a:t>
            </a: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Disadvantages: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Limited flexibility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Service and access limitations</a:t>
            </a:r>
            <a:endParaRPr lang="en-US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53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Air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352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KC International Airport</a:t>
            </a: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Seattle-Tacoma International Airport</a:t>
            </a: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Renton Municipal Airport</a:t>
            </a:r>
          </a:p>
        </p:txBody>
      </p:sp>
      <p:pic>
        <p:nvPicPr>
          <p:cNvPr id="1026" name="Picture 2" descr="R:\PP\7 Projects\1 Freight\1 Freight Master Plan\2014 Freight Master Plan\6 Mapping\1.0 Current Draft Maps\airport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3462" r="3462" b="3462"/>
          <a:stretch/>
        </p:blipFill>
        <p:spPr bwMode="auto">
          <a:xfrm>
            <a:off x="3903608" y="0"/>
            <a:ext cx="52403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60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Air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Advantages of air transport: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Critical for longer distance goods transport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Shorter goods transit times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Time-sensitive goods delivery</a:t>
            </a: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Disadvantages of air transport: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High cost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Smaller and lighter shipments only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Fuel costs have large variations</a:t>
            </a:r>
          </a:p>
          <a:p>
            <a:pPr lvl="1"/>
            <a:endParaRPr lang="en-US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96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Roadway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600201"/>
            <a:ext cx="3468223" cy="4525963"/>
          </a:xfrm>
        </p:spPr>
        <p:txBody>
          <a:bodyPr/>
          <a:lstStyle/>
          <a:p>
            <a:r>
              <a:rPr lang="en-US" dirty="0" smtClean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Major Truck Streets</a:t>
            </a:r>
          </a:p>
          <a:p>
            <a:endParaRPr lang="en-US" dirty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Oversize load routes</a:t>
            </a:r>
            <a:endParaRPr lang="en-US" dirty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74" name="Picture 2" descr="R:\PP\7 Projects\1 Freight\1 Freight Master Plan\2014 Freight Master Plan\6 Mapping\1.0 Current Draft Maps\FreightNetwor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" t="3736" r="7774" b="3736"/>
          <a:stretch/>
        </p:blipFill>
        <p:spPr bwMode="auto">
          <a:xfrm>
            <a:off x="3925425" y="0"/>
            <a:ext cx="52185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90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Roadway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Major Truck Streets network – 142 miles</a:t>
            </a: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Truck freight expected to grow at 2% annual rate regionally through 2040</a:t>
            </a: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Trucks carried $37 million in goods on WA roads per hour every single day (2013).</a:t>
            </a:r>
          </a:p>
        </p:txBody>
      </p:sp>
      <p:pic>
        <p:nvPicPr>
          <p:cNvPr id="1026" name="Picture 2" descr="E:\DCIM\118_PANA\P11809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r="42915"/>
          <a:stretch/>
        </p:blipFill>
        <p:spPr bwMode="auto">
          <a:xfrm>
            <a:off x="4667250" y="0"/>
            <a:ext cx="44767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82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Roadway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Advantages of truck transport: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Frequently only mode available for short trips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Efficient for short trips (first/last mile)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Flexible</a:t>
            </a: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Disadvantages of truck transport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Truck routes in urban areas are also needed for other uses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Contributes to congestion</a:t>
            </a:r>
          </a:p>
          <a:p>
            <a:endParaRPr lang="en-US" dirty="0">
              <a:latin typeface="Segoe UI Light" panose="020B0502040204020203" pitchFamily="34" charset="0"/>
            </a:endParaRPr>
          </a:p>
          <a:p>
            <a:endParaRPr lang="en-US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56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All assets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600201"/>
            <a:ext cx="3479367" cy="4525963"/>
          </a:xfrm>
        </p:spPr>
        <p:txBody>
          <a:bodyPr/>
          <a:lstStyle/>
          <a:p>
            <a:r>
              <a:rPr lang="en-US" dirty="0" smtClean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Impacts of Freight</a:t>
            </a:r>
          </a:p>
          <a:p>
            <a:pPr marL="0" indent="0">
              <a:buNone/>
            </a:pPr>
            <a:endParaRPr lang="en-US" dirty="0" smtClean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 smtClean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Environmental</a:t>
            </a:r>
          </a:p>
          <a:p>
            <a:pPr marL="457200" lvl="1" indent="0">
              <a:buNone/>
            </a:pPr>
            <a:endParaRPr lang="en-US" dirty="0" smtClean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 smtClean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Social</a:t>
            </a:r>
          </a:p>
          <a:p>
            <a:pPr marL="457200" lvl="1" indent="0">
              <a:buNone/>
            </a:pPr>
            <a:endParaRPr lang="en-US" dirty="0" smtClean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 smtClean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Health</a:t>
            </a:r>
            <a:endParaRPr lang="en-US" dirty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0" name="Picture 2" descr="R:\PP\7 Projects\1 Freight\1 Freight Master Plan\2014 Freight Master Plan\6 Mapping\1.0 Current Draft Maps\All_asset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3363" r="2828" b="3518"/>
          <a:stretch/>
        </p:blipFill>
        <p:spPr bwMode="auto">
          <a:xfrm>
            <a:off x="3860367" y="0"/>
            <a:ext cx="52931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59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PP\7 Projects\1 Freight\1 Freight Master Plan\2014 Freight Master Plan\6 Mapping\1.0 Current Draft Maps\Industrial_zon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" r="1099" b="549"/>
          <a:stretch/>
        </p:blipFill>
        <p:spPr bwMode="auto">
          <a:xfrm>
            <a:off x="3844637" y="0"/>
            <a:ext cx="52993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81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Industrial Zones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3054" r="4300" b="2430"/>
          <a:stretch/>
        </p:blipFill>
        <p:spPr bwMode="auto">
          <a:xfrm>
            <a:off x="152400" y="2667001"/>
            <a:ext cx="3799643" cy="245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023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PP\7 Projects\1 Freight\1 Freight Master Plan\2014 Freight Master Plan\6 Mapping\1.0 Current Draft Maps\FreightFlo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3930" r="3501" b="4000"/>
          <a:stretch/>
        </p:blipFill>
        <p:spPr bwMode="auto">
          <a:xfrm>
            <a:off x="3883017" y="0"/>
            <a:ext cx="52898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2581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Truck </a:t>
            </a:r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Volumes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6" y="1295400"/>
            <a:ext cx="3425816" cy="5029200"/>
          </a:xfrm>
        </p:spPr>
        <p:txBody>
          <a:bodyPr>
            <a:noAutofit/>
          </a:bodyPr>
          <a:lstStyle/>
          <a:p>
            <a:pPr marL="285750" indent="-285750"/>
            <a:r>
              <a:rPr lang="en-US" dirty="0">
                <a:latin typeface="Segoe UI Light" panose="020B0502040204020203" pitchFamily="34" charset="0"/>
              </a:rPr>
              <a:t>City of Seattle: </a:t>
            </a:r>
            <a:r>
              <a:rPr lang="en-US" dirty="0" smtClean="0">
                <a:latin typeface="Segoe UI Light" panose="020B0502040204020203" pitchFamily="34" charset="0"/>
              </a:rPr>
              <a:t>780 count locations</a:t>
            </a:r>
          </a:p>
          <a:p>
            <a:pPr marL="0" indent="0">
              <a:buNone/>
            </a:pPr>
            <a:endParaRPr lang="en-US" dirty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Washington State DOT facilities</a:t>
            </a:r>
          </a:p>
          <a:p>
            <a:pPr marL="0" indent="0">
              <a:buNone/>
            </a:pPr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Freight Access Project</a:t>
            </a:r>
          </a:p>
          <a:p>
            <a:pPr marL="0" indent="0">
              <a:buNone/>
            </a:pPr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King Country Metro</a:t>
            </a:r>
            <a:endParaRPr lang="en-US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72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SDOT’s mission &amp; vision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1" y="1828800"/>
            <a:ext cx="8483436" cy="685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00" dirty="0" smtClean="0">
                <a:latin typeface="Segoe UI Light" panose="020B0502040204020203" pitchFamily="34" charset="0"/>
              </a:rPr>
              <a:t>Mission: delivering a first-rate transportation system for Seattle.</a:t>
            </a:r>
            <a:endParaRPr lang="en-US" sz="2300" dirty="0">
              <a:latin typeface="Segoe UI Light" panose="020B0502040204020203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8600" y="563880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>
                <a:latin typeface="Segoe UI Light" panose="020B0502040204020203" pitchFamily="34" charset="0"/>
              </a:rPr>
              <a:t>Vision: a vibrant Seattle with connected people, places, and products.</a:t>
            </a:r>
            <a:endParaRPr lang="en-US" sz="2300" dirty="0">
              <a:latin typeface="Segoe UI Light" panose="020B0502040204020203" pitchFamily="34" charset="0"/>
            </a:endParaRP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3</a:t>
            </a:fld>
            <a:endParaRPr lang="en-US" sz="1200" dirty="0"/>
          </a:p>
        </p:txBody>
      </p:sp>
      <p:pic>
        <p:nvPicPr>
          <p:cNvPr id="16" name="Picture 10" descr="http://farm7.staticflickr.com/6033/6277825798_5402da28db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" r="5999"/>
          <a:stretch/>
        </p:blipFill>
        <p:spPr bwMode="auto">
          <a:xfrm>
            <a:off x="6172200" y="2672204"/>
            <a:ext cx="2971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:\Images\PP Images\PP Freight photos\freight photo library\Freight Photos\trucks_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355"/>
          <a:stretch/>
        </p:blipFill>
        <p:spPr bwMode="auto">
          <a:xfrm>
            <a:off x="0" y="2672204"/>
            <a:ext cx="3111691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O:\Images\PP Images\PP Freight photos\freight photo library\Freight Photos\terminal_truc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9" r="8108"/>
          <a:stretch/>
        </p:blipFill>
        <p:spPr bwMode="auto">
          <a:xfrm>
            <a:off x="3192440" y="2675616"/>
            <a:ext cx="2895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27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581400" cy="1143000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Mobility Constraints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905000"/>
            <a:ext cx="3581400" cy="4525963"/>
          </a:xfrm>
        </p:spPr>
        <p:txBody>
          <a:bodyPr>
            <a:normAutofit fontScale="77500" lnSpcReduction="20000"/>
          </a:bodyPr>
          <a:lstStyle/>
          <a:p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At-grade rail crossings</a:t>
            </a:r>
          </a:p>
          <a:p>
            <a:endParaRPr lang="en-US" dirty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Low height clearances</a:t>
            </a:r>
          </a:p>
          <a:p>
            <a:endParaRPr lang="en-US" dirty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Weight restrictions</a:t>
            </a:r>
          </a:p>
          <a:p>
            <a:endParaRPr lang="en-US" dirty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Dynamic messaging signs</a:t>
            </a:r>
          </a:p>
          <a:p>
            <a:endParaRPr lang="en-US" dirty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Traffic Control Zone</a:t>
            </a:r>
          </a:p>
        </p:txBody>
      </p:sp>
      <p:pic>
        <p:nvPicPr>
          <p:cNvPr id="7170" name="Picture 2" descr="R:\PP\7 Projects\1 Freight\1 Freight Master Plan\2014 Freight Master Plan\6 Mapping\1.0 Current Draft Maps\MobilityContraint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t="3668" r="12979" b="3668"/>
          <a:stretch/>
        </p:blipFill>
        <p:spPr bwMode="auto">
          <a:xfrm>
            <a:off x="3971925" y="0"/>
            <a:ext cx="517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52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Mobility Constraints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6958948"/>
              </p:ext>
            </p:extLst>
          </p:nvPr>
        </p:nvGraphicFramePr>
        <p:xfrm>
          <a:off x="457200" y="146193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29000" y="5791853"/>
            <a:ext cx="1139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Total - 943</a:t>
            </a:r>
            <a:endPara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60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228600"/>
            <a:ext cx="8229600" cy="1782762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Role of the</a:t>
            </a:r>
            <a:b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Public Sector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032170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Segoe UI Light" panose="020B0502040204020203" pitchFamily="34" charset="0"/>
              </a:rPr>
              <a:t>Infrastructure management</a:t>
            </a: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Policy framework</a:t>
            </a: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Accomplishments</a:t>
            </a: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Climate adaptation and emergency preparedness </a:t>
            </a:r>
          </a:p>
          <a:p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2050" name="Picture 2" descr="E:\DCIM\118_PANA\P118018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2" r="16980"/>
          <a:stretch/>
        </p:blipFill>
        <p:spPr bwMode="auto">
          <a:xfrm>
            <a:off x="4552950" y="0"/>
            <a:ext cx="4591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64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</a:rPr>
              <a:t>Accomplishments</a:t>
            </a:r>
            <a:endParaRPr lang="en-US" dirty="0">
              <a:solidFill>
                <a:srgbClr val="0065B0"/>
              </a:solidFill>
            </a:endParaRPr>
          </a:p>
        </p:txBody>
      </p:sp>
      <p:pic>
        <p:nvPicPr>
          <p:cNvPr id="1029" name="Picture 5" descr="O:\Images\PP Images\Freight Master Plan\Sysco Visit\P11805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-1"/>
            <a:ext cx="39624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1676400"/>
            <a:ext cx="5791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Pages 56-57</a:t>
            </a:r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Airport over Argo Bridge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rehabilitation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East Marginal bridge replacement</a:t>
            </a:r>
          </a:p>
          <a:p>
            <a:r>
              <a:rPr lang="en-US" sz="2400" dirty="0" smtClean="0"/>
              <a:t>    at S Horton 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Ballard Bridge seismic retrofit</a:t>
            </a:r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14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Ave S street improvements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416698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Next steps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305864"/>
              </p:ext>
            </p:extLst>
          </p:nvPr>
        </p:nvGraphicFramePr>
        <p:xfrm>
          <a:off x="838200" y="1676400"/>
          <a:ext cx="7391400" cy="3143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5334000"/>
              </a:tblGrid>
              <a:tr h="1783080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 smtClean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</a:rPr>
                        <a:t>February 12</a:t>
                      </a:r>
                      <a:endParaRPr lang="en-US" sz="2800" b="0" dirty="0">
                        <a:solidFill>
                          <a:schemeClr val="bg1"/>
                        </a:solidFill>
                        <a:latin typeface="Segoe UI Ligh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baseline="0" dirty="0" smtClean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</a:rPr>
                        <a:t>Comments due from FMP Advisory Committee Members</a:t>
                      </a:r>
                      <a:endParaRPr lang="en-US" sz="2800" b="0" dirty="0" smtClean="0">
                        <a:solidFill>
                          <a:schemeClr val="bg1"/>
                        </a:solidFill>
                        <a:latin typeface="Segoe UI Ligh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</a:tr>
              <a:tr h="1360170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 smtClean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</a:rPr>
                        <a:t>February</a:t>
                      </a:r>
                      <a:endParaRPr lang="en-US" sz="2800" b="0" dirty="0">
                        <a:solidFill>
                          <a:schemeClr val="bg1"/>
                        </a:solidFill>
                        <a:latin typeface="Segoe UI Ligh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 smtClean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</a:rPr>
                        <a:t>Final</a:t>
                      </a:r>
                      <a:r>
                        <a:rPr lang="en-US" sz="2800" b="0" baseline="0" dirty="0" smtClean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</a:rPr>
                        <a:t> draft Policy Framework</a:t>
                      </a:r>
                      <a:endParaRPr lang="en-US" sz="2800" b="0" dirty="0">
                        <a:solidFill>
                          <a:schemeClr val="bg1"/>
                        </a:solidFill>
                        <a:latin typeface="Segoe UI Ligh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1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34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9185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Questions?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1"/>
            <a:ext cx="8839200" cy="1605455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4000" dirty="0" smtClean="0">
                <a:latin typeface="Segoe UI Light" panose="020B0502040204020203" pitchFamily="34" charset="0"/>
                <a:ea typeface="Kozuka Gothic Pro L" pitchFamily="34" charset="-128"/>
                <a:hlinkClick r:id="rId3"/>
              </a:rPr>
              <a:t>Gabriela.Vega@seattle.gov</a:t>
            </a:r>
            <a:r>
              <a:rPr lang="en-US" sz="4000" dirty="0" smtClean="0">
                <a:latin typeface="Segoe UI Light" panose="020B0502040204020203" pitchFamily="34" charset="0"/>
                <a:ea typeface="Kozuka Gothic Pro L" pitchFamily="34" charset="-128"/>
              </a:rPr>
              <a:t>  |  (206) </a:t>
            </a:r>
            <a:r>
              <a:rPr lang="en-US" sz="4000" dirty="0">
                <a:latin typeface="Segoe UI Light" panose="020B0502040204020203" pitchFamily="34" charset="0"/>
                <a:ea typeface="Kozuka Gothic Pro L" pitchFamily="34" charset="-128"/>
              </a:rPr>
              <a:t>733-9029 </a:t>
            </a:r>
            <a:endParaRPr lang="en-US" sz="4000" dirty="0" smtClean="0">
              <a:latin typeface="Segoe UI Light" panose="020B0502040204020203" pitchFamily="34" charset="0"/>
              <a:ea typeface="Kozuka Gothic Pro L" pitchFamily="34" charset="-128"/>
            </a:endParaRPr>
          </a:p>
          <a:p>
            <a:pPr marL="0" indent="0" algn="ctr">
              <a:buNone/>
            </a:pPr>
            <a:r>
              <a:rPr lang="en-US" sz="4000" dirty="0" smtClean="0">
                <a:latin typeface="Segoe UI Light" panose="020B0502040204020203" pitchFamily="34" charset="0"/>
                <a:ea typeface="Kozuka Gothic Pro L" pitchFamily="34" charset="-128"/>
                <a:hlinkClick r:id="rId4"/>
              </a:rPr>
              <a:t>Ian.Macek@seattle.gov</a:t>
            </a:r>
            <a:r>
              <a:rPr lang="en-US" sz="4000" dirty="0" smtClean="0">
                <a:latin typeface="Segoe UI Light" panose="020B0502040204020203" pitchFamily="34" charset="0"/>
                <a:ea typeface="Kozuka Gothic Pro L" pitchFamily="34" charset="-128"/>
              </a:rPr>
              <a:t>  |  (206) 684-7576</a:t>
            </a:r>
          </a:p>
          <a:p>
            <a:pPr marL="0" indent="0" algn="ctr">
              <a:buNone/>
            </a:pPr>
            <a:endParaRPr lang="en-US" dirty="0">
              <a:latin typeface="Segoe UI Light" panose="020B0502040204020203" pitchFamily="34" charset="0"/>
              <a:ea typeface="Kozuka Gothic Pro L" pitchFamily="34" charset="-128"/>
            </a:endParaRPr>
          </a:p>
          <a:p>
            <a:pPr marL="0" indent="0" algn="ctr">
              <a:buNone/>
            </a:pPr>
            <a:r>
              <a:rPr lang="en-US" sz="3400" dirty="0">
                <a:latin typeface="Segoe UI Light" panose="020B0502040204020203" pitchFamily="34" charset="0"/>
                <a:ea typeface="Kozuka Gothic Pro L" pitchFamily="34" charset="-128"/>
              </a:rPr>
              <a:t>http://www.seattle.gov/transportation/freight_fmp.htm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" y="3429002"/>
            <a:ext cx="9143999" cy="685799"/>
          </a:xfrm>
          <a:prstGeom prst="rect">
            <a:avLst/>
          </a:prstGeom>
          <a:solidFill>
            <a:srgbClr val="0065B0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  <a:ea typeface="Kozuka Gothic Pro L" pitchFamily="34" charset="-128"/>
              </a:rPr>
              <a:t>http://www.seattle.gov/transportation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  <a:ea typeface="Kozuka Gothic Pro L" pitchFamily="34" charset="-128"/>
            </a:endParaRPr>
          </a:p>
        </p:txBody>
      </p:sp>
      <p:pic>
        <p:nvPicPr>
          <p:cNvPr id="7" name="Picture 2" descr="P:\PIO\Schwartz\sdotlogo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5066" y="5681038"/>
            <a:ext cx="20158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centralctpost.files.wordpress.com/2013/10/twitter-icon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4489414"/>
            <a:ext cx="768387" cy="7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msjc.edu/StudentServices/StudentGovernmentAssociation/District%20Committees%2020112012/facebook_logo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4530" y="4504709"/>
            <a:ext cx="717453" cy="71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http://philipgoddardphotography.co.uk/wp-content/uploads/2013/12/logo-flickr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0710" y="4500537"/>
            <a:ext cx="721623" cy="7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http://www.ceministries.org/Images/content/1847/627948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6887" y="4514881"/>
            <a:ext cx="717452" cy="71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22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SDOT’s core principles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26930555"/>
              </p:ext>
            </p:extLst>
          </p:nvPr>
        </p:nvGraphicFramePr>
        <p:xfrm>
          <a:off x="762000" y="1352550"/>
          <a:ext cx="7620000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9215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Policy Framework </a:t>
            </a:r>
            <a:b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Freight Master Plan (FMP)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133600"/>
            <a:ext cx="426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  <a:tabLst>
                <a:tab pos="231775" algn="l"/>
              </a:tabLst>
            </a:pPr>
            <a:r>
              <a:rPr lang="en-US" sz="2800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Vision</a:t>
            </a:r>
          </a:p>
          <a:p>
            <a:pPr marL="285750" indent="-285750">
              <a:buFontTx/>
              <a:buChar char="-"/>
              <a:tabLst>
                <a:tab pos="231775" algn="l"/>
              </a:tabLst>
            </a:pPr>
            <a:endParaRPr lang="en-US" sz="2800" dirty="0" smtClean="0">
              <a:solidFill>
                <a:srgbClr val="FF0000"/>
              </a:solidFill>
              <a:latin typeface="Segoe UI Ligh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Goals</a:t>
            </a:r>
          </a:p>
          <a:p>
            <a:pPr marL="285750" indent="-285750">
              <a:buFontTx/>
              <a:buChar char="-"/>
              <a:tabLst>
                <a:tab pos="231775" algn="l"/>
              </a:tabLst>
            </a:pPr>
            <a:endParaRPr lang="en-US" sz="2800" dirty="0" smtClean="0">
              <a:latin typeface="Segoe UI Light" panose="020B0502040204020203" pitchFamily="34" charset="0"/>
            </a:endParaRPr>
          </a:p>
          <a:p>
            <a:pPr marL="285750" indent="-285750">
              <a:buFontTx/>
              <a:buChar char="-"/>
              <a:tabLst>
                <a:tab pos="231775" algn="l"/>
              </a:tabLst>
            </a:pPr>
            <a:r>
              <a:rPr lang="en-US" sz="2800" dirty="0" smtClean="0">
                <a:latin typeface="Segoe UI Light" panose="020B0502040204020203" pitchFamily="34" charset="0"/>
              </a:rPr>
              <a:t>Performance </a:t>
            </a:r>
          </a:p>
          <a:p>
            <a:pPr>
              <a:tabLst>
                <a:tab pos="231775" algn="l"/>
              </a:tabLst>
            </a:pPr>
            <a:r>
              <a:rPr lang="en-US" sz="2800" dirty="0" smtClean="0">
                <a:latin typeface="Segoe UI Light" panose="020B0502040204020203" pitchFamily="34" charset="0"/>
              </a:rPr>
              <a:t>    Measures</a:t>
            </a:r>
            <a:endParaRPr lang="en-US" sz="2800" dirty="0">
              <a:latin typeface="Segoe UI Light" panose="020B0502040204020203" pitchFamily="34" charset="0"/>
            </a:endParaRPr>
          </a:p>
        </p:txBody>
      </p:sp>
      <p:pic>
        <p:nvPicPr>
          <p:cNvPr id="1026" name="Picture 2" descr="O:\Images\PP Images\Freight Master Plan\ballard\1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526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22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5B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Behind the FMP Vision</a:t>
            </a:r>
            <a:endParaRPr lang="en-US" dirty="0">
              <a:solidFill>
                <a:srgbClr val="0065B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47801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Segoe UI Light" panose="020B0502040204020203" pitchFamily="34" charset="0"/>
              </a:rPr>
              <a:t>Committee feedback from the November 2014 meeting</a:t>
            </a:r>
          </a:p>
          <a:p>
            <a:r>
              <a:rPr lang="en-US" dirty="0" smtClean="0">
                <a:latin typeface="Segoe UI Light" panose="020B0502040204020203" pitchFamily="34" charset="0"/>
              </a:rPr>
              <a:t>Existing SDOT plans and policies</a:t>
            </a:r>
          </a:p>
          <a:p>
            <a:r>
              <a:rPr lang="en-US" dirty="0" smtClean="0">
                <a:latin typeface="Segoe UI Light" panose="020B0502040204020203" pitchFamily="34" charset="0"/>
              </a:rPr>
              <a:t>Mayor Murray’s vision for Seattle</a:t>
            </a:r>
          </a:p>
          <a:p>
            <a:r>
              <a:rPr lang="en-US" dirty="0" smtClean="0">
                <a:latin typeface="Segoe UI Light" panose="020B0502040204020203" pitchFamily="34" charset="0"/>
              </a:rPr>
              <a:t>SDOT project team</a:t>
            </a: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endParaRPr lang="en-US" dirty="0" smtClean="0">
              <a:latin typeface="Segoe UI Light" panose="020B0502040204020203" pitchFamily="34" charset="0"/>
            </a:endParaRPr>
          </a:p>
        </p:txBody>
      </p:sp>
      <p:pic>
        <p:nvPicPr>
          <p:cNvPr id="3074" name="Picture 2" descr="O:\Images\PP Images\Freight Master Plan\Port\DSC04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6300"/>
            <a:ext cx="2895600" cy="21717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O:\Images\PP Images\Freight Master Plan\Port\DSC04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005" y="4686300"/>
            <a:ext cx="2895600" cy="21717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:\Images\PP Images\Freight Master Plan\revolution studios\RevStudios-SDOT-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4686300"/>
            <a:ext cx="3352800" cy="21717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59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dirty="0" smtClean="0"/>
              <a:t>Seattle Pedestrian Master Plan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8" name="Picture 8" descr="Ped-PPT-First-Slide.gif"/>
          <p:cNvPicPr>
            <a:picLocks noChangeAspect="1"/>
          </p:cNvPicPr>
          <p:nvPr/>
        </p:nvPicPr>
        <p:blipFill>
          <a:blip r:embed="rId2" cstate="email"/>
          <a:srcRect t="23286" b="11765"/>
          <a:stretch>
            <a:fillRect/>
          </a:stretch>
        </p:blipFill>
        <p:spPr bwMode="auto">
          <a:xfrm>
            <a:off x="5951455" y="4663440"/>
            <a:ext cx="2743200" cy="150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" y="2011680"/>
            <a:ext cx="5176982" cy="440120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SzPct val="85000"/>
            </a:pPr>
            <a:r>
              <a:rPr lang="en-US" sz="2000" dirty="0" smtClean="0">
                <a:solidFill>
                  <a:prstClr val="black"/>
                </a:solidFill>
                <a:ea typeface="ＭＳ Ｐゴシック" pitchFamily="-106" charset="-128"/>
                <a:cs typeface="Arial" pitchFamily="34" charset="0"/>
              </a:rPr>
              <a:t>Goals:</a:t>
            </a:r>
          </a:p>
          <a:p>
            <a:pPr>
              <a:spcBef>
                <a:spcPts val="600"/>
              </a:spcBef>
              <a:spcAft>
                <a:spcPts val="600"/>
              </a:spcAft>
              <a:buSzPct val="85000"/>
            </a:pPr>
            <a:r>
              <a:rPr lang="en-US" sz="2000" b="1" dirty="0" smtClean="0">
                <a:solidFill>
                  <a:prstClr val="black"/>
                </a:solidFill>
                <a:ea typeface="ＭＳ Ｐゴシック" pitchFamily="-106" charset="-128"/>
                <a:cs typeface="Arial" pitchFamily="34" charset="0"/>
              </a:rPr>
              <a:t>Safety   </a:t>
            </a:r>
            <a:r>
              <a:rPr lang="en-US" sz="2000" dirty="0" smtClean="0">
                <a:solidFill>
                  <a:prstClr val="black"/>
                </a:solidFill>
                <a:ea typeface="ＭＳ Ｐゴシック" pitchFamily="-106" charset="-128"/>
                <a:cs typeface="Arial" pitchFamily="34" charset="0"/>
              </a:rPr>
              <a:t>Reduce the number and severity of crashes involving pedestrians </a:t>
            </a:r>
          </a:p>
          <a:p>
            <a:pPr>
              <a:spcBef>
                <a:spcPts val="600"/>
              </a:spcBef>
              <a:spcAft>
                <a:spcPts val="600"/>
              </a:spcAft>
              <a:buSzPct val="85000"/>
            </a:pPr>
            <a:r>
              <a:rPr lang="en-US" sz="2000" b="1" dirty="0" smtClean="0">
                <a:solidFill>
                  <a:prstClr val="black"/>
                </a:solidFill>
                <a:ea typeface="ＭＳ Ｐゴシック" pitchFamily="-106" charset="-128"/>
                <a:cs typeface="Arial" pitchFamily="34" charset="0"/>
              </a:rPr>
              <a:t>Equity  </a:t>
            </a:r>
            <a:r>
              <a:rPr lang="en-US" sz="2000" dirty="0" smtClean="0">
                <a:solidFill>
                  <a:prstClr val="black"/>
                </a:solidFill>
                <a:ea typeface="ＭＳ Ｐゴシック" pitchFamily="-106" charset="-128"/>
                <a:cs typeface="Arial" pitchFamily="34" charset="0"/>
              </a:rPr>
              <a:t>Make Seattle a more walkable city through equity in public engagement, service delivery, accessibility, and capital investment</a:t>
            </a:r>
            <a:endParaRPr lang="en-US" sz="2000" dirty="0">
              <a:solidFill>
                <a:prstClr val="black"/>
              </a:solidFill>
              <a:ea typeface="ＭＳ Ｐゴシック" pitchFamily="-106" charset="-128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SzPct val="85000"/>
            </a:pPr>
            <a:r>
              <a:rPr lang="en-US" sz="2000" b="1" dirty="0" smtClean="0">
                <a:solidFill>
                  <a:prstClr val="black"/>
                </a:solidFill>
                <a:ea typeface="ＭＳ Ｐゴシック" pitchFamily="-106" charset="-128"/>
                <a:cs typeface="Arial" pitchFamily="34" charset="0"/>
              </a:rPr>
              <a:t>Vibrancy  </a:t>
            </a:r>
            <a:r>
              <a:rPr lang="en-US" sz="2000" dirty="0" smtClean="0">
                <a:solidFill>
                  <a:prstClr val="black"/>
                </a:solidFill>
                <a:ea typeface="ＭＳ Ｐゴシック" pitchFamily="-106" charset="-128"/>
                <a:cs typeface="Arial" pitchFamily="34" charset="0"/>
              </a:rPr>
              <a:t>Develop a pedestrian environment that sustains communities and supports a vibrant economy</a:t>
            </a:r>
            <a:endParaRPr lang="en-US" sz="2000" dirty="0">
              <a:solidFill>
                <a:prstClr val="black"/>
              </a:solidFill>
              <a:ea typeface="ＭＳ Ｐゴシック" pitchFamily="-106" charset="-128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SzPct val="85000"/>
            </a:pPr>
            <a:r>
              <a:rPr lang="en-US" sz="2000" b="1" dirty="0" smtClean="0">
                <a:solidFill>
                  <a:prstClr val="black"/>
                </a:solidFill>
                <a:ea typeface="ＭＳ Ｐゴシック" pitchFamily="-106" charset="-128"/>
                <a:cs typeface="Arial" pitchFamily="34" charset="0"/>
              </a:rPr>
              <a:t>Health  </a:t>
            </a:r>
            <a:r>
              <a:rPr lang="en-US" sz="2000" dirty="0" smtClean="0">
                <a:solidFill>
                  <a:prstClr val="black"/>
                </a:solidFill>
                <a:ea typeface="ＭＳ Ｐゴシック" pitchFamily="-106" charset="-128"/>
                <a:cs typeface="Arial" pitchFamily="34" charset="0"/>
              </a:rPr>
              <a:t>Raise awareness of the importance of walking in promoting health and preventing disease</a:t>
            </a:r>
            <a:endParaRPr lang="en-US" sz="2000" dirty="0">
              <a:solidFill>
                <a:prstClr val="black"/>
              </a:solidFill>
              <a:ea typeface="ＭＳ Ｐゴシック" pitchFamily="-106" charset="-128"/>
              <a:cs typeface="Arial" pitchFamily="34" charset="0"/>
            </a:endParaRPr>
          </a:p>
        </p:txBody>
      </p:sp>
      <p:pic>
        <p:nvPicPr>
          <p:cNvPr id="5" name="Picture 15" descr="IMG_0458"/>
          <p:cNvPicPr>
            <a:picLocks noChangeAspect="1" noChangeArrowheads="1"/>
          </p:cNvPicPr>
          <p:nvPr/>
        </p:nvPicPr>
        <p:blipFill>
          <a:blip r:embed="rId3" cstate="print"/>
          <a:srcRect l="5624" r="5624"/>
          <a:stretch>
            <a:fillRect/>
          </a:stretch>
        </p:blipFill>
        <p:spPr bwMode="auto">
          <a:xfrm>
            <a:off x="5951455" y="2011680"/>
            <a:ext cx="2743200" cy="231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57199" y="1352490"/>
            <a:ext cx="82374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Vision:  Make Seattle the Most Walkable City in the Nation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33400" y="1905000"/>
            <a:ext cx="5181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58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dirty="0" smtClean="0"/>
              <a:t>Bicycle Master Plan</a:t>
            </a:r>
            <a:endParaRPr lang="en-US" sz="34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199" y="2011680"/>
            <a:ext cx="5486401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 smtClean="0">
                <a:cs typeface="Arial" pitchFamily="34" charset="0"/>
              </a:rPr>
              <a:t>Goals: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 smtClean="0">
                <a:cs typeface="Arial" pitchFamily="34" charset="0"/>
              </a:rPr>
              <a:t>Ridership  </a:t>
            </a:r>
            <a:r>
              <a:rPr lang="en-US" sz="2000" dirty="0" smtClean="0">
                <a:cs typeface="Arial" pitchFamily="34" charset="0"/>
              </a:rPr>
              <a:t>Increase the amount and mode share of bicycle riding in Seattle for all trip purposes.</a:t>
            </a:r>
            <a:endParaRPr lang="en-US" sz="2000" b="1" dirty="0">
              <a:cs typeface="Arial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 smtClean="0">
                <a:cs typeface="Arial" pitchFamily="34" charset="0"/>
              </a:rPr>
              <a:t>Safety  </a:t>
            </a:r>
            <a:r>
              <a:rPr lang="en-US" sz="2000" dirty="0" smtClean="0">
                <a:cs typeface="Arial" pitchFamily="34" charset="0"/>
              </a:rPr>
              <a:t>Improve safety for bicycle riders in Seattle.</a:t>
            </a:r>
            <a:endParaRPr lang="en-US" sz="2000" b="1" dirty="0">
              <a:cs typeface="Arial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 smtClean="0">
                <a:cs typeface="Arial" pitchFamily="34" charset="0"/>
              </a:rPr>
              <a:t>Connectivity  </a:t>
            </a:r>
            <a:r>
              <a:rPr lang="en-US" sz="2000" dirty="0" smtClean="0">
                <a:cs typeface="Arial" pitchFamily="34" charset="0"/>
              </a:rPr>
              <a:t>Create a high-quality bicycle network that connects to places people want to go and provides a time-competitive travel option. </a:t>
            </a:r>
            <a:endParaRPr lang="en-US" sz="2000" b="1" dirty="0">
              <a:cs typeface="Arial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 smtClean="0">
                <a:cs typeface="Arial" pitchFamily="34" charset="0"/>
              </a:rPr>
              <a:t>Equity  </a:t>
            </a:r>
            <a:r>
              <a:rPr lang="en-US" sz="2000" dirty="0" smtClean="0">
                <a:cs typeface="Arial" pitchFamily="34" charset="0"/>
              </a:rPr>
              <a:t>Improve bicycle riding for all through equity in public engagement, program delivery, and capital investments. </a:t>
            </a:r>
            <a:endParaRPr lang="en-US" sz="2000" b="1" dirty="0">
              <a:cs typeface="Arial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 smtClean="0">
                <a:cs typeface="Arial" pitchFamily="34" charset="0"/>
              </a:rPr>
              <a:t>Livability  </a:t>
            </a:r>
            <a:r>
              <a:rPr lang="en-US" sz="2000" dirty="0" smtClean="0">
                <a:cs typeface="Arial" pitchFamily="34" charset="0"/>
              </a:rPr>
              <a:t>Build vibrant communities by creating a welcoming environment for bicycle riding.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7200" y="121920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Vision:  </a:t>
            </a:r>
            <a:r>
              <a:rPr lang="en-US" sz="2000" dirty="0">
                <a:solidFill>
                  <a:prstClr val="black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Riding a bicycle is a comfortable and integral part of daily life in Seattle for people of all ages and abilities.</a:t>
            </a:r>
            <a:endParaRPr lang="en-US" sz="20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2" name="Picture 11" descr="DSCN9627.JPG"/>
          <p:cNvPicPr>
            <a:picLocks noChangeAspect="1"/>
          </p:cNvPicPr>
          <p:nvPr/>
        </p:nvPicPr>
        <p:blipFill rotWithShape="1">
          <a:blip r:embed="rId3" cstate="print"/>
          <a:srcRect l="4587" t="2384" r="-80"/>
          <a:stretch/>
        </p:blipFill>
        <p:spPr>
          <a:xfrm>
            <a:off x="5943601" y="2011680"/>
            <a:ext cx="2743199" cy="2103120"/>
          </a:xfrm>
          <a:prstGeom prst="rect">
            <a:avLst/>
          </a:prstGeom>
        </p:spPr>
      </p:pic>
      <p:pic>
        <p:nvPicPr>
          <p:cNvPr id="7" name="Picture 4" descr="http://farm8.staticflickr.com/7428/11089334895_f556516531_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 t="29049" r="6987"/>
          <a:stretch/>
        </p:blipFill>
        <p:spPr bwMode="auto">
          <a:xfrm>
            <a:off x="5943601" y="4350942"/>
            <a:ext cx="274319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533400" y="1981200"/>
            <a:ext cx="5181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52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Transit Master </a:t>
            </a:r>
            <a:r>
              <a:rPr lang="en-US" sz="3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</a:t>
            </a:r>
            <a:endParaRPr lang="en-US" sz="3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55" y="1836309"/>
            <a:ext cx="5029200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 smtClean="0">
                <a:latin typeface="Segoe UI Light" panose="020B0502040204020203" pitchFamily="34" charset="0"/>
              </a:rPr>
              <a:t>Goals:</a:t>
            </a:r>
            <a:endParaRPr lang="en-US" sz="2000" dirty="0">
              <a:latin typeface="Segoe UI Light" panose="020B0502040204020203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Segoe UI Light" panose="020B0502040204020203" pitchFamily="34" charset="0"/>
              </a:rPr>
              <a:t>Make </a:t>
            </a:r>
            <a:r>
              <a:rPr lang="en-US" sz="2000" dirty="0">
                <a:latin typeface="Segoe UI Light" panose="020B0502040204020203" pitchFamily="34" charset="0"/>
              </a:rPr>
              <a:t>it easier and more desirable for people to take </a:t>
            </a:r>
            <a:r>
              <a:rPr lang="en-US" sz="2000" dirty="0" smtClean="0">
                <a:latin typeface="Segoe UI Light" panose="020B0502040204020203" pitchFamily="34" charset="0"/>
              </a:rPr>
              <a:t>transit</a:t>
            </a:r>
            <a:endParaRPr lang="en-US" sz="2000" dirty="0">
              <a:latin typeface="Segoe UI Light" panose="020B0502040204020203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Segoe UI Light" panose="020B0502040204020203" pitchFamily="34" charset="0"/>
              </a:rPr>
              <a:t>Respond </a:t>
            </a:r>
            <a:r>
              <a:rPr lang="en-US" sz="2000" dirty="0">
                <a:latin typeface="Segoe UI Light" panose="020B0502040204020203" pitchFamily="34" charset="0"/>
              </a:rPr>
              <a:t>to the needs of vulnerable </a:t>
            </a:r>
            <a:r>
              <a:rPr lang="en-US" sz="2000" dirty="0" smtClean="0">
                <a:latin typeface="Segoe UI Light" panose="020B0502040204020203" pitchFamily="34" charset="0"/>
              </a:rPr>
              <a:t>populations</a:t>
            </a:r>
            <a:endParaRPr lang="en-US" sz="2000" dirty="0">
              <a:latin typeface="Segoe UI Light" panose="020B0502040204020203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Segoe UI Light" panose="020B0502040204020203" pitchFamily="34" charset="0"/>
              </a:rPr>
              <a:t>Use transit to meet </a:t>
            </a:r>
            <a:r>
              <a:rPr lang="en-US" sz="2000" dirty="0">
                <a:latin typeface="Segoe UI Light" panose="020B0502040204020203" pitchFamily="34" charset="0"/>
              </a:rPr>
              <a:t>sustainability, growth management, and economic </a:t>
            </a:r>
            <a:r>
              <a:rPr lang="en-US" sz="2000" dirty="0" smtClean="0">
                <a:latin typeface="Segoe UI Light" panose="020B0502040204020203" pitchFamily="34" charset="0"/>
              </a:rPr>
              <a:t>goals</a:t>
            </a:r>
            <a:endParaRPr lang="en-US" sz="2000" dirty="0">
              <a:latin typeface="Segoe UI Light" panose="020B0502040204020203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Segoe UI Light" panose="020B0502040204020203" pitchFamily="34" charset="0"/>
              </a:rPr>
              <a:t>Create </a:t>
            </a:r>
            <a:r>
              <a:rPr lang="en-US" sz="2000" dirty="0">
                <a:latin typeface="Segoe UI Light" panose="020B0502040204020203" pitchFamily="34" charset="0"/>
              </a:rPr>
              <a:t>great places where modes </a:t>
            </a:r>
            <a:r>
              <a:rPr lang="en-US" sz="2000" dirty="0" smtClean="0">
                <a:latin typeface="Segoe UI Light" panose="020B0502040204020203" pitchFamily="34" charset="0"/>
              </a:rPr>
              <a:t>connect</a:t>
            </a:r>
            <a:endParaRPr lang="en-US" sz="2000" dirty="0">
              <a:latin typeface="Segoe UI Light" panose="020B0502040204020203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Segoe UI Light" panose="020B0502040204020203" pitchFamily="34" charset="0"/>
              </a:rPr>
              <a:t>Balance </a:t>
            </a:r>
            <a:r>
              <a:rPr lang="en-US" sz="2000" dirty="0">
                <a:latin typeface="Segoe UI Light" panose="020B0502040204020203" pitchFamily="34" charset="0"/>
              </a:rPr>
              <a:t>implementation </a:t>
            </a:r>
            <a:r>
              <a:rPr lang="en-US" sz="2000" dirty="0" smtClean="0">
                <a:latin typeface="Segoe UI Light" panose="020B0502040204020203" pitchFamily="34" charset="0"/>
              </a:rPr>
              <a:t>with fiscal, operational, and policy constraints</a:t>
            </a: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>
                <a:solidFill>
                  <a:prstClr val="black"/>
                </a:solidFill>
              </a:rPr>
              <a:pPr algn="r">
                <a:defRPr/>
              </a:pPr>
              <a:t>9</a:t>
            </a:fld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7" name="Picture 6" descr="major_bus.JPG"/>
          <p:cNvPicPr>
            <a:picLocks noChangeAspect="1"/>
          </p:cNvPicPr>
          <p:nvPr/>
        </p:nvPicPr>
        <p:blipFill rotWithShape="1">
          <a:blip r:embed="rId3" cstate="print"/>
          <a:srcRect l="8211" r="259" b="8227"/>
          <a:stretch/>
        </p:blipFill>
        <p:spPr>
          <a:xfrm>
            <a:off x="5872016" y="1760109"/>
            <a:ext cx="2743201" cy="1828800"/>
          </a:xfrm>
          <a:prstGeom prst="rect">
            <a:avLst/>
          </a:prstGeom>
          <a:ln>
            <a:noFill/>
          </a:ln>
        </p:spPr>
      </p:pic>
      <p:pic>
        <p:nvPicPr>
          <p:cNvPr id="9" name="Picture 10" descr="http://farm7.staticflickr.com/6033/6277825798_5402da28db_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" t="15780" r="313"/>
          <a:stretch/>
        </p:blipFill>
        <p:spPr bwMode="auto">
          <a:xfrm>
            <a:off x="5872016" y="4091829"/>
            <a:ext cx="274320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533400" y="1760109"/>
            <a:ext cx="5181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57200" y="1219200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Vision:  Supports the mobility needs of Seattle residents and businesses.</a:t>
            </a:r>
            <a:endParaRPr lang="en-US" sz="20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3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2960</TotalTime>
  <Words>1068</Words>
  <Application>Microsoft Office PowerPoint</Application>
  <PresentationFormat>On-screen Show (4:3)</PresentationFormat>
  <Paragraphs>267</Paragraphs>
  <Slides>35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Freight Master Plan</vt:lpstr>
      <vt:lpstr>SDOT’s mission &amp; vision</vt:lpstr>
      <vt:lpstr>SDOT’s core principles</vt:lpstr>
      <vt:lpstr>Policy Framework  Freight Master Plan (FMP)</vt:lpstr>
      <vt:lpstr>Behind the FMP Vision</vt:lpstr>
      <vt:lpstr>Seattle Pedestrian Master Plan</vt:lpstr>
      <vt:lpstr>Bicycle Master Plan</vt:lpstr>
      <vt:lpstr>Transit Master Plan</vt:lpstr>
      <vt:lpstr>Draft FMP Vision Statement</vt:lpstr>
      <vt:lpstr>Draft FMP Goals</vt:lpstr>
      <vt:lpstr>FMP Goals (continued)</vt:lpstr>
      <vt:lpstr>PowerPoint Presentation</vt:lpstr>
      <vt:lpstr>Freight Master Plan (FMP) Existing Conditions Report</vt:lpstr>
      <vt:lpstr>Existing Conditions</vt:lpstr>
      <vt:lpstr>Existing Conditions</vt:lpstr>
      <vt:lpstr>Maritime</vt:lpstr>
      <vt:lpstr>Maritime</vt:lpstr>
      <vt:lpstr>Maritime</vt:lpstr>
      <vt:lpstr>Rail</vt:lpstr>
      <vt:lpstr>Rail</vt:lpstr>
      <vt:lpstr>Air</vt:lpstr>
      <vt:lpstr>Air</vt:lpstr>
      <vt:lpstr>Roadway</vt:lpstr>
      <vt:lpstr>Roadway</vt:lpstr>
      <vt:lpstr>Roadway</vt:lpstr>
      <vt:lpstr>All assets</vt:lpstr>
      <vt:lpstr>Industrial Zones</vt:lpstr>
      <vt:lpstr>Truck Volumes</vt:lpstr>
      <vt:lpstr>Mobility Constraints</vt:lpstr>
      <vt:lpstr>Mobility Constraints</vt:lpstr>
      <vt:lpstr>Role of the Public Sector</vt:lpstr>
      <vt:lpstr>Accomplishments</vt:lpstr>
      <vt:lpstr>Next steps</vt:lpstr>
      <vt:lpstr>Questions?</vt:lpstr>
    </vt:vector>
  </TitlesOfParts>
  <Company>City of Seattle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Vega, Gabriela</dc:creator>
  <cp:lastModifiedBy>Vega, Gabriela</cp:lastModifiedBy>
  <cp:revision>74</cp:revision>
  <cp:lastPrinted>2015-01-29T21:30:07Z</cp:lastPrinted>
  <dcterms:created xsi:type="dcterms:W3CDTF">2015-01-23T23:18:05Z</dcterms:created>
  <dcterms:modified xsi:type="dcterms:W3CDTF">2015-02-02T23:16:23Z</dcterms:modified>
</cp:coreProperties>
</file>