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6"/>
  </p:notesMasterIdLst>
  <p:handoutMasterIdLst>
    <p:handoutMasterId r:id="rId37"/>
  </p:handoutMasterIdLst>
  <p:sldIdLst>
    <p:sldId id="300" r:id="rId2"/>
    <p:sldId id="338" r:id="rId3"/>
    <p:sldId id="339" r:id="rId4"/>
    <p:sldId id="337" r:id="rId5"/>
    <p:sldId id="336" r:id="rId6"/>
    <p:sldId id="347" r:id="rId7"/>
    <p:sldId id="334" r:id="rId8"/>
    <p:sldId id="350" r:id="rId9"/>
    <p:sldId id="346" r:id="rId10"/>
    <p:sldId id="351" r:id="rId11"/>
    <p:sldId id="348" r:id="rId12"/>
    <p:sldId id="278" r:id="rId13"/>
    <p:sldId id="340" r:id="rId14"/>
    <p:sldId id="327" r:id="rId15"/>
    <p:sldId id="330" r:id="rId16"/>
    <p:sldId id="354" r:id="rId17"/>
    <p:sldId id="363" r:id="rId18"/>
    <p:sldId id="341" r:id="rId19"/>
    <p:sldId id="279" r:id="rId20"/>
    <p:sldId id="304" r:id="rId21"/>
    <p:sldId id="284" r:id="rId22"/>
    <p:sldId id="355" r:id="rId23"/>
    <p:sldId id="356" r:id="rId24"/>
    <p:sldId id="343" r:id="rId25"/>
    <p:sldId id="342" r:id="rId26"/>
    <p:sldId id="357" r:id="rId27"/>
    <p:sldId id="358" r:id="rId28"/>
    <p:sldId id="359" r:id="rId29"/>
    <p:sldId id="360" r:id="rId30"/>
    <p:sldId id="361" r:id="rId31"/>
    <p:sldId id="362" r:id="rId32"/>
    <p:sldId id="309" r:id="rId33"/>
    <p:sldId id="364" r:id="rId34"/>
    <p:sldId id="366" r:id="rId35"/>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5F5F"/>
    <a:srgbClr val="FF0000"/>
    <a:srgbClr val="000000"/>
    <a:srgbClr val="FFFF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11" autoAdjust="0"/>
    <p:restoredTop sz="63121" autoAdjust="0"/>
  </p:normalViewPr>
  <p:slideViewPr>
    <p:cSldViewPr>
      <p:cViewPr varScale="1">
        <p:scale>
          <a:sx n="48" d="100"/>
          <a:sy n="48" d="100"/>
        </p:scale>
        <p:origin x="-1507"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234"/>
    </p:cViewPr>
  </p:sorterViewPr>
  <p:notesViewPr>
    <p:cSldViewPr>
      <p:cViewPr varScale="1">
        <p:scale>
          <a:sx n="80" d="100"/>
          <a:sy n="80" d="100"/>
        </p:scale>
        <p:origin x="-1968" y="-78"/>
      </p:cViewPr>
      <p:guideLst>
        <p:guide orient="horz" pos="2928"/>
        <p:guide pos="2167"/>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hdr" sz="quarter"/>
          </p:nvPr>
        </p:nvSpPr>
        <p:spPr bwMode="auto">
          <a:xfrm>
            <a:off x="0" y="0"/>
            <a:ext cx="2982913" cy="457200"/>
          </a:xfrm>
          <a:prstGeom prst="rect">
            <a:avLst/>
          </a:prstGeom>
          <a:noFill/>
          <a:ln w="9525">
            <a:noFill/>
            <a:miter lim="800000"/>
            <a:headEnd/>
            <a:tailEnd/>
          </a:ln>
        </p:spPr>
        <p:txBody>
          <a:bodyPr vert="horz" wrap="square" lIns="92291" tIns="46145" rIns="92291" bIns="46145" numCol="1" anchor="t" anchorCtr="0" compatLnSpc="1">
            <a:prstTxWarp prst="textNoShape">
              <a:avLst/>
            </a:prstTxWarp>
          </a:bodyPr>
          <a:lstStyle>
            <a:lvl1pPr defTabSz="922338">
              <a:defRPr sz="1300"/>
            </a:lvl1pPr>
          </a:lstStyle>
          <a:p>
            <a:endParaRPr lang="en-US"/>
          </a:p>
        </p:txBody>
      </p:sp>
      <p:sp>
        <p:nvSpPr>
          <p:cNvPr id="173059" name="Rectangle 3"/>
          <p:cNvSpPr>
            <a:spLocks noGrp="1" noChangeArrowheads="1"/>
          </p:cNvSpPr>
          <p:nvPr>
            <p:ph type="dt" sz="quarter" idx="1"/>
          </p:nvPr>
        </p:nvSpPr>
        <p:spPr bwMode="auto">
          <a:xfrm>
            <a:off x="3900488" y="0"/>
            <a:ext cx="2981325" cy="457200"/>
          </a:xfrm>
          <a:prstGeom prst="rect">
            <a:avLst/>
          </a:prstGeom>
          <a:noFill/>
          <a:ln w="9525">
            <a:noFill/>
            <a:miter lim="800000"/>
            <a:headEnd/>
            <a:tailEnd/>
          </a:ln>
        </p:spPr>
        <p:txBody>
          <a:bodyPr vert="horz" wrap="square" lIns="92291" tIns="46145" rIns="92291" bIns="46145" numCol="1" anchor="t" anchorCtr="0" compatLnSpc="1">
            <a:prstTxWarp prst="textNoShape">
              <a:avLst/>
            </a:prstTxWarp>
          </a:bodyPr>
          <a:lstStyle>
            <a:lvl1pPr algn="r" defTabSz="922338">
              <a:defRPr sz="1300"/>
            </a:lvl1pPr>
          </a:lstStyle>
          <a:p>
            <a:fld id="{3AC0812D-DD69-495C-9441-5565D84052E0}" type="datetimeFigureOut">
              <a:rPr lang="en-US"/>
              <a:pPr/>
              <a:t>2/14/2013</a:t>
            </a:fld>
            <a:endParaRPr lang="en-US"/>
          </a:p>
        </p:txBody>
      </p:sp>
      <p:sp>
        <p:nvSpPr>
          <p:cNvPr id="173060" name="Rectangle 4"/>
          <p:cNvSpPr>
            <a:spLocks noGrp="1" noChangeArrowheads="1"/>
          </p:cNvSpPr>
          <p:nvPr>
            <p:ph type="ftr" sz="quarter" idx="2"/>
          </p:nvPr>
        </p:nvSpPr>
        <p:spPr bwMode="auto">
          <a:xfrm>
            <a:off x="0" y="8839200"/>
            <a:ext cx="2982913" cy="457200"/>
          </a:xfrm>
          <a:prstGeom prst="rect">
            <a:avLst/>
          </a:prstGeom>
          <a:noFill/>
          <a:ln w="9525">
            <a:noFill/>
            <a:miter lim="800000"/>
            <a:headEnd/>
            <a:tailEnd/>
          </a:ln>
        </p:spPr>
        <p:txBody>
          <a:bodyPr vert="horz" wrap="square" lIns="92291" tIns="46145" rIns="92291" bIns="46145" numCol="1" anchor="b" anchorCtr="0" compatLnSpc="1">
            <a:prstTxWarp prst="textNoShape">
              <a:avLst/>
            </a:prstTxWarp>
          </a:bodyPr>
          <a:lstStyle>
            <a:lvl1pPr defTabSz="922338">
              <a:defRPr sz="1300"/>
            </a:lvl1pPr>
          </a:lstStyle>
          <a:p>
            <a:endParaRPr lang="en-US"/>
          </a:p>
        </p:txBody>
      </p:sp>
      <p:sp>
        <p:nvSpPr>
          <p:cNvPr id="173061" name="Rectangle 5"/>
          <p:cNvSpPr>
            <a:spLocks noGrp="1" noChangeArrowheads="1"/>
          </p:cNvSpPr>
          <p:nvPr>
            <p:ph type="sldNum" sz="quarter" idx="3"/>
          </p:nvPr>
        </p:nvSpPr>
        <p:spPr bwMode="auto">
          <a:xfrm>
            <a:off x="3900488" y="8839200"/>
            <a:ext cx="2981325" cy="457200"/>
          </a:xfrm>
          <a:prstGeom prst="rect">
            <a:avLst/>
          </a:prstGeom>
          <a:noFill/>
          <a:ln w="9525">
            <a:noFill/>
            <a:miter lim="800000"/>
            <a:headEnd/>
            <a:tailEnd/>
          </a:ln>
        </p:spPr>
        <p:txBody>
          <a:bodyPr vert="horz" wrap="square" lIns="92291" tIns="46145" rIns="92291" bIns="46145" numCol="1" anchor="b" anchorCtr="0" compatLnSpc="1">
            <a:prstTxWarp prst="textNoShape">
              <a:avLst/>
            </a:prstTxWarp>
          </a:bodyPr>
          <a:lstStyle>
            <a:lvl1pPr algn="r" defTabSz="922338">
              <a:defRPr sz="1300"/>
            </a:lvl1pPr>
          </a:lstStyle>
          <a:p>
            <a:fld id="{CBE094CC-3741-4895-B798-C7517A854137}"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82913" cy="465138"/>
          </a:xfrm>
          <a:prstGeom prst="rect">
            <a:avLst/>
          </a:prstGeom>
          <a:noFill/>
          <a:ln w="9525">
            <a:noFill/>
            <a:miter lim="800000"/>
            <a:headEnd/>
            <a:tailEnd/>
          </a:ln>
        </p:spPr>
        <p:txBody>
          <a:bodyPr vert="horz" wrap="square" lIns="92291" tIns="46145" rIns="92291" bIns="46145" numCol="1" anchor="t" anchorCtr="0" compatLnSpc="1">
            <a:prstTxWarp prst="textNoShape">
              <a:avLst/>
            </a:prstTxWarp>
          </a:bodyPr>
          <a:lstStyle>
            <a:lvl1pPr defTabSz="922338">
              <a:defRPr sz="1300"/>
            </a:lvl1pPr>
          </a:lstStyle>
          <a:p>
            <a:endParaRPr lang="en-US"/>
          </a:p>
        </p:txBody>
      </p:sp>
      <p:sp>
        <p:nvSpPr>
          <p:cNvPr id="58371" name="Rectangle 3"/>
          <p:cNvSpPr>
            <a:spLocks noGrp="1" noChangeArrowheads="1"/>
          </p:cNvSpPr>
          <p:nvPr>
            <p:ph type="dt" idx="1"/>
          </p:nvPr>
        </p:nvSpPr>
        <p:spPr bwMode="auto">
          <a:xfrm>
            <a:off x="3897313" y="0"/>
            <a:ext cx="2982912" cy="465138"/>
          </a:xfrm>
          <a:prstGeom prst="rect">
            <a:avLst/>
          </a:prstGeom>
          <a:noFill/>
          <a:ln w="9525">
            <a:noFill/>
            <a:miter lim="800000"/>
            <a:headEnd/>
            <a:tailEnd/>
          </a:ln>
        </p:spPr>
        <p:txBody>
          <a:bodyPr vert="horz" wrap="square" lIns="92291" tIns="46145" rIns="92291" bIns="46145" numCol="1" anchor="t" anchorCtr="0" compatLnSpc="1">
            <a:prstTxWarp prst="textNoShape">
              <a:avLst/>
            </a:prstTxWarp>
          </a:bodyPr>
          <a:lstStyle>
            <a:lvl1pPr algn="r" defTabSz="922338">
              <a:defRPr sz="1300"/>
            </a:lvl1pPr>
          </a:lstStyle>
          <a:p>
            <a:fld id="{DAD011D1-598A-43AD-AB05-BFB0360117DC}" type="datetimeFigureOut">
              <a:rPr lang="en-US"/>
              <a:pPr/>
              <a:t>2/14/2013</a:t>
            </a:fld>
            <a:endParaRPr lang="en-US"/>
          </a:p>
        </p:txBody>
      </p:sp>
      <p:sp>
        <p:nvSpPr>
          <p:cNvPr id="51204" name="Rectangle 4"/>
          <p:cNvSpPr>
            <a:spLocks noRot="1" noChangeArrowheads="1" noTextEdit="1"/>
          </p:cNvSpPr>
          <p:nvPr>
            <p:ph type="sldImg" idx="2"/>
          </p:nvPr>
        </p:nvSpPr>
        <p:spPr bwMode="auto">
          <a:xfrm>
            <a:off x="1116013" y="696913"/>
            <a:ext cx="4648200" cy="34861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688975" y="4416425"/>
            <a:ext cx="5505450" cy="4183063"/>
          </a:xfrm>
          <a:prstGeom prst="rect">
            <a:avLst/>
          </a:prstGeom>
          <a:noFill/>
          <a:ln w="9525">
            <a:noFill/>
            <a:miter lim="800000"/>
            <a:headEnd/>
            <a:tailEnd/>
          </a:ln>
        </p:spPr>
        <p:txBody>
          <a:bodyPr vert="horz" wrap="square" lIns="92291" tIns="46145" rIns="92291" bIns="4614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0" y="8829675"/>
            <a:ext cx="2982913" cy="465138"/>
          </a:xfrm>
          <a:prstGeom prst="rect">
            <a:avLst/>
          </a:prstGeom>
          <a:noFill/>
          <a:ln w="9525">
            <a:noFill/>
            <a:miter lim="800000"/>
            <a:headEnd/>
            <a:tailEnd/>
          </a:ln>
        </p:spPr>
        <p:txBody>
          <a:bodyPr vert="horz" wrap="square" lIns="92291" tIns="46145" rIns="92291" bIns="46145" numCol="1" anchor="b" anchorCtr="0" compatLnSpc="1">
            <a:prstTxWarp prst="textNoShape">
              <a:avLst/>
            </a:prstTxWarp>
          </a:bodyPr>
          <a:lstStyle>
            <a:lvl1pPr defTabSz="922338">
              <a:defRPr sz="1300"/>
            </a:lvl1pPr>
          </a:lstStyle>
          <a:p>
            <a:endParaRPr lang="en-US"/>
          </a:p>
        </p:txBody>
      </p:sp>
      <p:sp>
        <p:nvSpPr>
          <p:cNvPr id="58375"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p:spPr>
        <p:txBody>
          <a:bodyPr vert="horz" wrap="square" lIns="92291" tIns="46145" rIns="92291" bIns="46145" numCol="1" anchor="b" anchorCtr="0" compatLnSpc="1">
            <a:prstTxWarp prst="textNoShape">
              <a:avLst/>
            </a:prstTxWarp>
          </a:bodyPr>
          <a:lstStyle>
            <a:lvl1pPr algn="r" defTabSz="922338">
              <a:defRPr sz="1300"/>
            </a:lvl1pPr>
          </a:lstStyle>
          <a:p>
            <a:fld id="{5C5F28E9-95D8-4B6B-9A37-79C98623999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5645C614-ED7E-4C74-A4A8-8D77F95C2E35}" type="slidenum">
              <a:rPr lang="en-US"/>
              <a:pPr/>
              <a:t>1</a:t>
            </a:fld>
            <a:endParaRPr lang="en-US"/>
          </a:p>
        </p:txBody>
      </p:sp>
      <p:sp>
        <p:nvSpPr>
          <p:cNvPr id="52226"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AE229392-7D6F-43F1-BC09-EDB7E561F5FC}" type="slidenum">
              <a:rPr lang="en-US" sz="1300"/>
              <a:pPr algn="r" defTabSz="922338"/>
              <a:t>1</a:t>
            </a:fld>
            <a:endParaRPr lang="en-US" sz="1300"/>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p:txBody>
          <a:bodyPr/>
          <a:lstStyle/>
          <a:p>
            <a:pPr eaLnBrk="1" hangingPunct="1"/>
            <a:r>
              <a:rPr lang="en-US" smtClean="0"/>
              <a:t>The purpose of this presentation is to provide some background about the ACS multiyear estimates, in particular, when they should be used and how to interpret them.  </a:t>
            </a:r>
          </a:p>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9B9A49F1-4E01-4F45-B0E1-F982717C347C}" type="slidenum">
              <a:rPr lang="en-US"/>
              <a:pPr/>
              <a:t>10</a:t>
            </a:fld>
            <a:endParaRPr lang="en-US"/>
          </a:p>
        </p:txBody>
      </p:sp>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p:txBody>
          <a:bodyPr/>
          <a:lstStyle/>
          <a:p>
            <a:pPr eaLnBrk="1" hangingPunct="1">
              <a:spcBef>
                <a:spcPct val="0"/>
              </a:spcBef>
            </a:pPr>
            <a:r>
              <a:rPr lang="en-US" smtClean="0"/>
              <a:t>First, perhaps it is obvious, but multiyear estimates must be used when no one-year estimate is available. Unless a geographic area has a population greater than or equal to 65,000, that geography will rely on multiyear estimates. </a:t>
            </a:r>
          </a:p>
          <a:p>
            <a:pPr eaLnBrk="1" hangingPunct="1">
              <a:spcBef>
                <a:spcPct val="0"/>
              </a:spcBef>
            </a:pPr>
            <a:endParaRPr lang="en-US" smtClean="0"/>
          </a:p>
          <a:p>
            <a:pPr eaLnBrk="1" hangingPunct="1">
              <a:spcBef>
                <a:spcPct val="0"/>
              </a:spcBef>
            </a:pPr>
            <a:r>
              <a:rPr lang="en-US" smtClean="0"/>
              <a:t>Second, generally, use multiyear estimates when the margins of error for one-year estimates are larger than desired for your particular application.</a:t>
            </a:r>
          </a:p>
          <a:p>
            <a:pPr eaLnBrk="1" hangingPunct="1">
              <a:spcBef>
                <a:spcPct val="0"/>
              </a:spcBef>
            </a:pPr>
            <a:endParaRPr lang="en-US" smtClean="0"/>
          </a:p>
          <a:p>
            <a:pPr eaLnBrk="1" hangingPunct="1">
              <a:spcBef>
                <a:spcPct val="0"/>
              </a:spcBef>
            </a:pPr>
            <a:r>
              <a:rPr lang="en-US" smtClean="0"/>
              <a:t>Lastly, multiyear estimates should also be used when analyzing data for small population groups due to the higher margins of error associated with them. An example of a small population group could be “Families with Female Householder with own Children under 18”.</a:t>
            </a:r>
          </a:p>
          <a:p>
            <a:pPr eaLnBrk="1" hangingPunct="1">
              <a:spcBef>
                <a:spcPct val="0"/>
              </a:spcBef>
            </a:pPr>
            <a:endParaRPr lang="en-US" smtClean="0"/>
          </a:p>
          <a:p>
            <a:pPr eaLnBrk="1" hangingPunct="1">
              <a:spcBef>
                <a:spcPct val="0"/>
              </a:spcBef>
            </a:pPr>
            <a:r>
              <a:rPr lang="en-US" smtClean="0"/>
              <a:t>For some applications, however, the margin of error of the estimate is only one part of what to consider when choosing between one-year and multiyear estimates.  We’ll see this on the next slide. </a:t>
            </a:r>
          </a:p>
        </p:txBody>
      </p:sp>
      <p:sp>
        <p:nvSpPr>
          <p:cNvPr id="61444" name="Slide Number Placeholder 3"/>
          <p:cNvSpPr txBox="1">
            <a:spLocks noGrp="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2F49E22B-FA7D-4289-92BE-940F0382A1C0}" type="slidenum">
              <a:rPr lang="en-US" sz="1300"/>
              <a:pPr algn="r" defTabSz="922338"/>
              <a:t>10</a:t>
            </a:fld>
            <a:endParaRPr 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664E723A-584F-48E0-A67E-D26DF0C94EF8}" type="slidenum">
              <a:rPr lang="en-US"/>
              <a:pPr/>
              <a:t>11</a:t>
            </a:fld>
            <a:endParaRPr lang="en-US"/>
          </a:p>
        </p:txBody>
      </p:sp>
      <p:sp>
        <p:nvSpPr>
          <p:cNvPr id="5939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eaLnBrk="1" hangingPunct="1">
              <a:spcBef>
                <a:spcPct val="0"/>
              </a:spcBef>
            </a:pPr>
            <a:r>
              <a:rPr lang="en-US" sz="1100" smtClean="0"/>
              <a:t>Another important consideration when deciding between estimates is the trade-off between currency and reliability.  </a:t>
            </a:r>
          </a:p>
          <a:p>
            <a:pPr eaLnBrk="1" hangingPunct="1">
              <a:spcBef>
                <a:spcPct val="0"/>
              </a:spcBef>
            </a:pPr>
            <a:endParaRPr lang="en-US" sz="1100" smtClean="0"/>
          </a:p>
          <a:p>
            <a:pPr eaLnBrk="1" hangingPunct="1">
              <a:spcBef>
                <a:spcPct val="0"/>
              </a:spcBef>
            </a:pPr>
            <a:r>
              <a:rPr lang="en-US" sz="1100" smtClean="0"/>
              <a:t>First I’ll mention that the decision is more complicated than just choosing between using the one-year or the multiyear estimates, because for many areas there will also be the choice of which multiyear estimate to use, three- or five-year. </a:t>
            </a:r>
          </a:p>
          <a:p>
            <a:pPr eaLnBrk="1" hangingPunct="1">
              <a:spcBef>
                <a:spcPct val="0"/>
              </a:spcBef>
            </a:pPr>
            <a:endParaRPr lang="en-US" sz="1100" smtClean="0"/>
          </a:p>
          <a:p>
            <a:pPr eaLnBrk="1" hangingPunct="1">
              <a:spcBef>
                <a:spcPct val="0"/>
              </a:spcBef>
            </a:pPr>
            <a:r>
              <a:rPr lang="en-US" sz="1100" smtClean="0"/>
              <a:t>For larger areas, each annual release will provide one-year, three-year, and five-year estimates.  For example, in 2010, there will be three sets of commuting data for San Diego County – one-year estimates for 2009, three-year estimates reflecting 2007-2009, and five-year estimates for the period of 2005-2009.  Users need to decide which is the most appropriate for their needs. </a:t>
            </a:r>
          </a:p>
          <a:p>
            <a:pPr eaLnBrk="1" hangingPunct="1">
              <a:spcBef>
                <a:spcPct val="0"/>
              </a:spcBef>
            </a:pPr>
            <a:r>
              <a:rPr lang="en-US" sz="1100" smtClean="0"/>
              <a:t> </a:t>
            </a:r>
          </a:p>
          <a:p>
            <a:pPr eaLnBrk="1" hangingPunct="1">
              <a:spcBef>
                <a:spcPct val="0"/>
              </a:spcBef>
            </a:pPr>
            <a:r>
              <a:rPr lang="en-US" sz="1100" smtClean="0"/>
              <a:t>In making this choice, you need to consider the tradeoff between currency and reliability. The one-year estimates for an area reflect the most current data but they tend to have higher margins of error than the three- and five-year estimates because they are based on a smaller sample. </a:t>
            </a:r>
          </a:p>
          <a:p>
            <a:pPr eaLnBrk="1" hangingPunct="1">
              <a:spcBef>
                <a:spcPct val="0"/>
              </a:spcBef>
              <a:buFontTx/>
              <a:buChar char="•"/>
            </a:pPr>
            <a:endParaRPr lang="en-US" sz="1100" smtClean="0"/>
          </a:p>
          <a:p>
            <a:pPr eaLnBrk="1" hangingPunct="1">
              <a:spcBef>
                <a:spcPct val="0"/>
              </a:spcBef>
            </a:pPr>
            <a:r>
              <a:rPr lang="en-US" sz="1100" smtClean="0"/>
              <a:t>The three-year and five-year estimates for an area have larger samples and smaller margins of error than the one-year estimates.  However, they are less current because the larger samples include data which were collected in earlier years.  The main advantage of using multiyear estimates is the increased statistical reliability for smaller geographic areas and small population groups. </a:t>
            </a:r>
          </a:p>
          <a:p>
            <a:pPr eaLnBrk="1" hangingPunct="1">
              <a:spcBef>
                <a:spcPct val="0"/>
              </a:spcBef>
              <a:buFontTx/>
              <a:buChar char="•"/>
            </a:pPr>
            <a:endParaRPr lang="en-US" sz="1100" smtClean="0"/>
          </a:p>
          <a:p>
            <a:pPr eaLnBrk="1" hangingPunct="1">
              <a:spcBef>
                <a:spcPct val="0"/>
              </a:spcBef>
            </a:pPr>
            <a:r>
              <a:rPr lang="en-US" sz="1100" smtClean="0"/>
              <a:t>There are no hard-and-fast rules on choosing between one-, three-, and five-year data, but the margins of error provided with ACS data can help data users decide on the tradeoff between currency and reliability. </a:t>
            </a:r>
          </a:p>
          <a:p>
            <a:pPr eaLnBrk="1" hangingPunct="1">
              <a:spcBef>
                <a:spcPct val="0"/>
              </a:spcBef>
              <a:buFontTx/>
              <a:buChar char="•"/>
            </a:pPr>
            <a:endParaRPr lang="en-US" sz="1100" smtClean="0"/>
          </a:p>
        </p:txBody>
      </p:sp>
      <p:sp>
        <p:nvSpPr>
          <p:cNvPr id="59396" name="Slide Number Placeholder 3"/>
          <p:cNvSpPr txBox="1">
            <a:spLocks noGrp="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027D27DE-E7E5-4DE7-AC25-BFA2D021E7D7}" type="slidenum">
              <a:rPr lang="en-US" sz="1300"/>
              <a:pPr algn="r" defTabSz="922338"/>
              <a:t>11</a:t>
            </a:fld>
            <a:endParaRPr 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E72691CC-DFD1-49A4-9AE9-AF89650F4B0F}" type="slidenum">
              <a:rPr lang="en-US"/>
              <a:pPr/>
              <a:t>12</a:t>
            </a:fld>
            <a:endParaRPr lang="en-US"/>
          </a:p>
        </p:txBody>
      </p:sp>
      <p:sp>
        <p:nvSpPr>
          <p:cNvPr id="60418"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7BBA90DC-FB5A-45A1-869C-28F957F471B0}" type="slidenum">
              <a:rPr lang="en-US" sz="1300"/>
              <a:pPr algn="r" defTabSz="922338"/>
              <a:t>12</a:t>
            </a:fld>
            <a:endParaRPr lang="en-US" sz="1300"/>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p:txBody>
          <a:bodyPr/>
          <a:lstStyle/>
          <a:p>
            <a:pPr eaLnBrk="1" hangingPunct="1">
              <a:spcBef>
                <a:spcPct val="0"/>
              </a:spcBef>
            </a:pPr>
            <a:r>
              <a:rPr lang="en-US" smtClean="0"/>
              <a:t>With this slide we illustrate the relative reliability of one-, three-, and five-year estimates.</a:t>
            </a:r>
          </a:p>
          <a:p>
            <a:pPr eaLnBrk="1" hangingPunct="1">
              <a:spcBef>
                <a:spcPct val="0"/>
              </a:spcBef>
            </a:pPr>
            <a:endParaRPr lang="en-US" smtClean="0"/>
          </a:p>
          <a:p>
            <a:pPr eaLnBrk="1" hangingPunct="1">
              <a:spcBef>
                <a:spcPct val="0"/>
              </a:spcBef>
            </a:pPr>
            <a:r>
              <a:rPr lang="en-US" smtClean="0"/>
              <a:t>It presents a scenario where a data user is faced with making a choice between estimates published in the same year.  The graph shows the greater reliability of multiyear estimates compared to the single-year estimate. The lines above and below the point estimates represent the confidence intervals around each estimate. </a:t>
            </a:r>
          </a:p>
          <a:p>
            <a:pPr eaLnBrk="1" hangingPunct="1">
              <a:spcBef>
                <a:spcPct val="0"/>
              </a:spcBef>
            </a:pPr>
            <a:endParaRPr lang="en-US" smtClean="0"/>
          </a:p>
          <a:p>
            <a:pPr eaLnBrk="1" hangingPunct="1">
              <a:spcBef>
                <a:spcPct val="0"/>
              </a:spcBef>
            </a:pPr>
            <a:r>
              <a:rPr lang="en-US" smtClean="0"/>
              <a:t>In this graph, the confidence interval for the one-year estimate ranges from 10.7 to 18.3 percent.</a:t>
            </a:r>
          </a:p>
          <a:p>
            <a:pPr eaLnBrk="1" hangingPunct="1">
              <a:spcBef>
                <a:spcPct val="0"/>
              </a:spcBef>
              <a:buFontTx/>
              <a:buChar char="•"/>
            </a:pPr>
            <a:endParaRPr lang="en-US" smtClean="0"/>
          </a:p>
          <a:p>
            <a:pPr eaLnBrk="1" hangingPunct="1">
              <a:spcBef>
                <a:spcPct val="0"/>
              </a:spcBef>
            </a:pPr>
            <a:r>
              <a:rPr lang="en-US" smtClean="0"/>
              <a:t>The level of reliability improves dramatically with the three-year and five-year estimates as shown by the shorter lines around those estimates.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5CFCD89-91BE-46CF-9A8C-E60EDCAEB9A6}" type="slidenum">
              <a:rPr lang="en-US"/>
              <a:pPr/>
              <a:t>13</a:t>
            </a:fld>
            <a:endParaRPr lang="en-US"/>
          </a:p>
        </p:txBody>
      </p:sp>
      <p:sp>
        <p:nvSpPr>
          <p:cNvPr id="119810" name="Rectangle 2"/>
          <p:cNvSpPr>
            <a:spLocks noRot="1" noChangeArrowheads="1" noTextEdit="1"/>
          </p:cNvSpPr>
          <p:nvPr>
            <p:ph type="sldImg"/>
          </p:nvPr>
        </p:nvSpPr>
        <p:spPr>
          <a:ln/>
        </p:spPr>
      </p:sp>
      <p:sp>
        <p:nvSpPr>
          <p:cNvPr id="119811" name="Rectangle 3"/>
          <p:cNvSpPr>
            <a:spLocks noGrp="1" noChangeArrowheads="1"/>
          </p:cNvSpPr>
          <p:nvPr>
            <p:ph type="body" idx="1"/>
          </p:nvPr>
        </p:nvSpPr>
        <p:spPr/>
        <p:txBody>
          <a:bodyPr/>
          <a:lstStyle/>
          <a:p>
            <a:pPr eaLnBrk="1" hangingPunct="1">
              <a:spcBef>
                <a:spcPct val="0"/>
              </a:spcBef>
            </a:pPr>
            <a:r>
              <a:rPr lang="en-US" smtClean="0"/>
              <a:t>Before we go any further, it is important to discuss some issues that affect ACS estimates in general. </a:t>
            </a:r>
          </a:p>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6BEBFC44-37C9-435C-9BF0-CC5097D77E7D}" type="slidenum">
              <a:rPr lang="en-US"/>
              <a:pPr/>
              <a:t>14</a:t>
            </a:fld>
            <a:endParaRPr lang="en-US"/>
          </a:p>
        </p:txBody>
      </p:sp>
      <p:sp>
        <p:nvSpPr>
          <p:cNvPr id="63490"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218B6089-3469-4A77-8B6F-C8FB9FB7DE9B}" type="slidenum">
              <a:rPr lang="en-US" sz="1300"/>
              <a:pPr algn="r" defTabSz="922338"/>
              <a:t>14</a:t>
            </a:fld>
            <a:endParaRPr lang="en-US" sz="1300"/>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p:txBody>
          <a:bodyPr/>
          <a:lstStyle/>
          <a:p>
            <a:pPr eaLnBrk="1" hangingPunct="1">
              <a:spcBef>
                <a:spcPct val="0"/>
              </a:spcBef>
            </a:pPr>
            <a:r>
              <a:rPr lang="en-US" smtClean="0"/>
              <a:t>We’ll start with the inflation adjustment.  </a:t>
            </a:r>
          </a:p>
          <a:p>
            <a:pPr eaLnBrk="1" hangingPunct="1">
              <a:spcBef>
                <a:spcPct val="0"/>
              </a:spcBef>
            </a:pPr>
            <a:endParaRPr lang="en-US" smtClean="0"/>
          </a:p>
          <a:p>
            <a:pPr eaLnBrk="1" hangingPunct="1">
              <a:spcBef>
                <a:spcPct val="0"/>
              </a:spcBef>
            </a:pPr>
            <a:r>
              <a:rPr lang="en-US" smtClean="0"/>
              <a:t>Estimates of income, rent, home values, and energy costs are referred to as “dollar-valued” or “dollar-denominated” and need to be adjusted for inflation. </a:t>
            </a:r>
          </a:p>
          <a:p>
            <a:pPr eaLnBrk="1" hangingPunct="1">
              <a:spcBef>
                <a:spcPct val="0"/>
              </a:spcBef>
            </a:pPr>
            <a:endParaRPr lang="en-US" smtClean="0"/>
          </a:p>
          <a:p>
            <a:pPr eaLnBrk="1" hangingPunct="1">
              <a:spcBef>
                <a:spcPct val="0"/>
              </a:spcBef>
            </a:pPr>
            <a:r>
              <a:rPr lang="en-US" smtClean="0"/>
              <a:t>The Census Bureau adjusts dollar-valued multiyear estimates to the most recent year using inflation factors based on the Consumer Price Index or CPI.  A similar adjustment is also done for individual months within a one-year estimate.</a:t>
            </a:r>
          </a:p>
          <a:p>
            <a:pPr eaLnBrk="1" hangingPunct="1">
              <a:spcBef>
                <a:spcPct val="0"/>
              </a:spcBef>
            </a:pPr>
            <a:endParaRPr lang="en-US" smtClean="0"/>
          </a:p>
          <a:p>
            <a:pPr eaLnBrk="1" hangingPunct="1">
              <a:spcBef>
                <a:spcPct val="0"/>
              </a:spcBef>
            </a:pPr>
            <a:r>
              <a:rPr lang="en-US" smtClean="0"/>
              <a:t>The inflation adjustment is designed to put the collected data into dollars of equal value.  It does not adjust for trends in any particular variable.</a:t>
            </a:r>
          </a:p>
          <a:p>
            <a:pPr eaLnBrk="1" hangingPunct="1">
              <a:spcBef>
                <a:spcPct val="0"/>
              </a:spcBef>
            </a:pPr>
            <a:endParaRPr lang="en-US" smtClean="0"/>
          </a:p>
          <a:p>
            <a:pPr eaLnBrk="1" hangingPunct="1">
              <a:spcBef>
                <a:spcPct val="0"/>
              </a:spcBef>
            </a:pPr>
            <a:r>
              <a:rPr lang="en-US" smtClean="0"/>
              <a:t>For example, in a situation involving comparing rent values over time, the adjustment does not consider either inflation in the rental market or trends in rents that might arise from increases in the size and quality of rental units or other factors. It simply uses the overall inflation adjustment to create estimates where dollar values collected in earlier years have the same purchasing power as dollar values collected in the last year of the period. </a:t>
            </a:r>
          </a:p>
          <a:p>
            <a:pPr eaLnBrk="1" hangingPunct="1">
              <a:spcBef>
                <a:spcPct val="0"/>
              </a:spcBef>
            </a:pPr>
            <a:endParaRPr lang="en-US" smtClean="0"/>
          </a:p>
          <a:p>
            <a:pPr eaLnBrk="1" hangingPunct="1">
              <a:spcBef>
                <a:spcPct val="0"/>
              </a:spcBef>
              <a:buFontTx/>
              <a:buChar char="•"/>
            </a:pPr>
            <a:endParaRPr lang="en-US" smtClean="0"/>
          </a:p>
          <a:p>
            <a:pPr eaLnBrk="1" hangingPunct="1">
              <a:spcBef>
                <a:spcPct val="0"/>
              </a:spcBef>
              <a:buFontTx/>
              <a:buChar char="•"/>
            </a:pPr>
            <a:endParaRPr lang="en-US" smtClean="0"/>
          </a:p>
          <a:p>
            <a:pPr eaLnBrk="1" hangingPunct="1">
              <a:spcBef>
                <a:spcPct val="0"/>
              </a:spcBef>
              <a:buFontTx/>
              <a:buChar char="•"/>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12AD51EC-9DE3-419E-8912-42997C4FD487}" type="slidenum">
              <a:rPr lang="en-US"/>
              <a:pPr/>
              <a:t>15</a:t>
            </a:fld>
            <a:endParaRPr lang="en-US"/>
          </a:p>
        </p:txBody>
      </p:sp>
      <p:sp>
        <p:nvSpPr>
          <p:cNvPr id="64514"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700AA383-13E7-454F-844E-FBFAFD5C1BE9}" type="slidenum">
              <a:rPr lang="en-US" sz="1300"/>
              <a:pPr algn="r" defTabSz="922338"/>
              <a:t>15</a:t>
            </a:fld>
            <a:endParaRPr lang="en-US" sz="1300"/>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p:txBody>
          <a:bodyPr/>
          <a:lstStyle/>
          <a:p>
            <a:pPr eaLnBrk="1" hangingPunct="1">
              <a:spcBef>
                <a:spcPct val="0"/>
              </a:spcBef>
            </a:pPr>
            <a:r>
              <a:rPr lang="en-US" smtClean="0"/>
              <a:t>Another important consideration when using multiyear estimates are geographic boundaries.  </a:t>
            </a:r>
          </a:p>
          <a:p>
            <a:pPr eaLnBrk="1" hangingPunct="1">
              <a:spcBef>
                <a:spcPct val="0"/>
              </a:spcBef>
            </a:pPr>
            <a:endParaRPr lang="en-US" smtClean="0"/>
          </a:p>
          <a:p>
            <a:pPr eaLnBrk="1" hangingPunct="1">
              <a:spcBef>
                <a:spcPct val="0"/>
              </a:spcBef>
            </a:pPr>
            <a:r>
              <a:rPr lang="en-US" smtClean="0"/>
              <a:t>The Census Bureau needs to account for geographic boundary changes that may occur for areas published in the multiyear estimates.</a:t>
            </a:r>
          </a:p>
          <a:p>
            <a:pPr eaLnBrk="1" hangingPunct="1">
              <a:spcBef>
                <a:spcPct val="0"/>
              </a:spcBef>
            </a:pPr>
            <a:endParaRPr lang="en-US" smtClean="0"/>
          </a:p>
          <a:p>
            <a:pPr eaLnBrk="1" hangingPunct="1">
              <a:spcBef>
                <a:spcPct val="0"/>
              </a:spcBef>
            </a:pPr>
            <a:r>
              <a:rPr lang="en-US" smtClean="0"/>
              <a:t>The Census Bureau uses the boundaries as of January 1 of the last year of the period to produce the multiyear estimates. These boundary changes are collected through the Boundary and Annexation Survey, a voluntary survey conducted by the Census Bureau.</a:t>
            </a:r>
          </a:p>
          <a:p>
            <a:pPr eaLnBrk="1" hangingPunct="1">
              <a:spcBef>
                <a:spcPct val="0"/>
              </a:spcBef>
            </a:pPr>
            <a:endParaRPr lang="en-US" smtClean="0"/>
          </a:p>
          <a:p>
            <a:pPr eaLnBrk="1" hangingPunct="1">
              <a:spcBef>
                <a:spcPct val="0"/>
              </a:spcBef>
            </a:pPr>
            <a:r>
              <a:rPr lang="en-US" smtClean="0"/>
              <a:t>Boundaries of other statistical areas, including urbanized areas, Public Use Microdata Areas, census tracts, and block groups will be updated every decade in conjunction with the decennial census.</a:t>
            </a:r>
          </a:p>
          <a:p>
            <a:pPr eaLnBrk="1" hangingPunct="1">
              <a:spcBef>
                <a:spcPct val="0"/>
              </a:spcBef>
            </a:pPr>
            <a:endParaRPr lang="en-US" smtClean="0"/>
          </a:p>
          <a:p>
            <a:pPr eaLnBrk="1" hangingPunct="1">
              <a:spcBef>
                <a:spcPct val="0"/>
              </a:spcBef>
            </a:pPr>
            <a:r>
              <a:rPr lang="en-US" smtClean="0"/>
              <a:t>More information on geographic boundaries can be found in the ACS Compass Products presentation entitled “Geographic Areas and Concepts for the American Community Survey.”</a:t>
            </a:r>
          </a:p>
          <a:p>
            <a:pPr eaLnBrk="1" hangingPunct="1">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59C368C-5431-4BC8-88B9-C71A7642CEE3}" type="slidenum">
              <a:rPr lang="en-US"/>
              <a:pPr/>
              <a:t>16</a:t>
            </a:fld>
            <a:endParaRPr lang="en-US"/>
          </a:p>
        </p:txBody>
      </p:sp>
      <p:sp>
        <p:nvSpPr>
          <p:cNvPr id="106498" name="Rectangle 1026"/>
          <p:cNvSpPr>
            <a:spLocks noRot="1" noChangeArrowheads="1" noTextEdit="1"/>
          </p:cNvSpPr>
          <p:nvPr>
            <p:ph type="sldImg"/>
          </p:nvPr>
        </p:nvSpPr>
        <p:spPr>
          <a:ln/>
        </p:spPr>
      </p:sp>
      <p:sp>
        <p:nvSpPr>
          <p:cNvPr id="106499" name="Rectangle 1027"/>
          <p:cNvSpPr>
            <a:spLocks noGrp="1" noChangeArrowheads="1"/>
          </p:cNvSpPr>
          <p:nvPr>
            <p:ph type="body" idx="1"/>
          </p:nvPr>
        </p:nvSpPr>
        <p:spPr/>
        <p:txBody>
          <a:bodyPr/>
          <a:lstStyle/>
          <a:p>
            <a:pPr eaLnBrk="1" hangingPunct="1">
              <a:spcBef>
                <a:spcPct val="0"/>
              </a:spcBef>
            </a:pPr>
            <a:r>
              <a:rPr lang="en-US" smtClean="0"/>
              <a:t>Let’s look at an example of how boundary changes are handled for multiyear estimates.</a:t>
            </a:r>
          </a:p>
          <a:p>
            <a:pPr eaLnBrk="1" hangingPunct="1">
              <a:spcBef>
                <a:spcPct val="0"/>
              </a:spcBef>
            </a:pPr>
            <a:endParaRPr lang="en-US" smtClean="0"/>
          </a:p>
          <a:p>
            <a:pPr eaLnBrk="1" hangingPunct="1">
              <a:spcBef>
                <a:spcPct val="0"/>
              </a:spcBef>
            </a:pPr>
            <a:r>
              <a:rPr lang="en-US" smtClean="0"/>
              <a:t>In 2008, the Census Bureau tabulated one-year estimates for 2007 and three-year estimates based on data from 2005, 2006, and 2007. These estimates were tabulated using the boundaries that were in effect on January 1, 2007. </a:t>
            </a:r>
          </a:p>
          <a:p>
            <a:pPr eaLnBrk="1" hangingPunct="1">
              <a:spcBef>
                <a:spcPct val="0"/>
              </a:spcBef>
            </a:pPr>
            <a:endParaRPr lang="en-US" smtClean="0"/>
          </a:p>
          <a:p>
            <a:pPr eaLnBrk="1" hangingPunct="1">
              <a:spcBef>
                <a:spcPct val="0"/>
              </a:spcBef>
            </a:pPr>
            <a:r>
              <a:rPr lang="en-US" smtClean="0"/>
              <a:t>Looking at this slide, the area outlined in blue shows the boundaries for Amarillo City, Texas that were in effect on January 1, 2007. The estimates published in 2008 will reflect these 2007 boundaries. </a:t>
            </a:r>
          </a:p>
          <a:p>
            <a:pPr eaLnBrk="1" hangingPunct="1">
              <a:spcBef>
                <a:spcPct val="0"/>
              </a:spcBef>
            </a:pPr>
            <a:endParaRPr lang="en-US" smtClean="0"/>
          </a:p>
          <a:p>
            <a:pPr eaLnBrk="1" hangingPunct="1">
              <a:spcBef>
                <a:spcPct val="0"/>
              </a:spcBef>
            </a:pPr>
            <a:r>
              <a:rPr lang="en-US" smtClean="0"/>
              <a:t>However, Amarillo City annexed some territory in both 2005 and 2006, as shown by the orange and red portions of the map. The 2005 and 2006 one-year estimates were published using the 2005 and 2006 boundaries. The 2007 and the 2005-2007 three-year estimates will both be published using the 2007 boundaries.</a:t>
            </a:r>
          </a:p>
          <a:p>
            <a:pPr eaLnBrk="1" hangingPunct="1">
              <a:spcBef>
                <a:spcPct val="0"/>
              </a:spcBef>
            </a:pPr>
            <a:endParaRPr lang="en-US" smtClean="0"/>
          </a:p>
          <a:p>
            <a:pPr eaLnBrk="1" hangingPunct="1">
              <a:spcBef>
                <a:spcPct val="0"/>
              </a:spcBef>
            </a:pPr>
            <a:r>
              <a:rPr lang="en-US" smtClean="0"/>
              <a:t>We also note that the ACS will not update the 2005 and 2006 one-year estimates with the January 1, 2007 boundaries. </a:t>
            </a:r>
          </a:p>
          <a:p>
            <a:pPr eaLnBrk="1" hangingPunct="1">
              <a:spcBef>
                <a:spcPct val="0"/>
              </a:spcBef>
            </a:pPr>
            <a:endParaRPr lang="en-US" smtClean="0"/>
          </a:p>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F7FE3770-80F1-4C2C-A634-0CFA0F25D473}" type="slidenum">
              <a:rPr lang="en-US"/>
              <a:pPr/>
              <a:t>17</a:t>
            </a:fld>
            <a:endParaRPr lang="en-US"/>
          </a:p>
        </p:txBody>
      </p:sp>
      <p:sp>
        <p:nvSpPr>
          <p:cNvPr id="138242"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CA3DEB5A-8757-43E9-B8EB-0DB758EAD6EC}" type="slidenum">
              <a:rPr lang="en-US" sz="1300"/>
              <a:pPr algn="r" defTabSz="922338"/>
              <a:t>17</a:t>
            </a:fld>
            <a:endParaRPr lang="en-US" sz="1300"/>
          </a:p>
        </p:txBody>
      </p:sp>
      <p:sp>
        <p:nvSpPr>
          <p:cNvPr id="138243" name="Rectangle 2"/>
          <p:cNvSpPr>
            <a:spLocks noRot="1" noChangeArrowheads="1" noTextEdit="1"/>
          </p:cNvSpPr>
          <p:nvPr>
            <p:ph type="sldImg"/>
          </p:nvPr>
        </p:nvSpPr>
        <p:spPr>
          <a:ln/>
        </p:spPr>
      </p:sp>
      <p:sp>
        <p:nvSpPr>
          <p:cNvPr id="138244" name="Rectangle 3"/>
          <p:cNvSpPr>
            <a:spLocks noGrp="1" noChangeArrowheads="1"/>
          </p:cNvSpPr>
          <p:nvPr>
            <p:ph type="body" idx="1"/>
          </p:nvPr>
        </p:nvSpPr>
        <p:spPr/>
        <p:txBody>
          <a:bodyPr/>
          <a:lstStyle/>
          <a:p>
            <a:pPr eaLnBrk="1" hangingPunct="1">
              <a:spcBef>
                <a:spcPct val="0"/>
              </a:spcBef>
            </a:pPr>
            <a:r>
              <a:rPr lang="en-US" smtClean="0"/>
              <a:t>Another factor to consider are population controls.  </a:t>
            </a:r>
          </a:p>
          <a:p>
            <a:pPr eaLnBrk="1" hangingPunct="1">
              <a:spcBef>
                <a:spcPct val="0"/>
              </a:spcBef>
            </a:pPr>
            <a:endParaRPr lang="en-US" smtClean="0"/>
          </a:p>
          <a:p>
            <a:pPr eaLnBrk="1" hangingPunct="1">
              <a:spcBef>
                <a:spcPct val="0"/>
              </a:spcBef>
            </a:pPr>
            <a:r>
              <a:rPr lang="en-US" smtClean="0"/>
              <a:t>As discussed in the presentation entitled “An Overview of the American Community Survey,” the Census Bureau uses population controls because the ACS is designed to measure the </a:t>
            </a:r>
            <a:r>
              <a:rPr lang="en-US" i="1" smtClean="0"/>
              <a:t>characteristics</a:t>
            </a:r>
            <a:r>
              <a:rPr lang="en-US" smtClean="0"/>
              <a:t> of the population, not </a:t>
            </a:r>
            <a:r>
              <a:rPr lang="en-US" i="1" smtClean="0"/>
              <a:t>counts</a:t>
            </a:r>
            <a:r>
              <a:rPr lang="en-US" smtClean="0"/>
              <a:t> of the population. The official </a:t>
            </a:r>
            <a:r>
              <a:rPr lang="en-US" i="1" smtClean="0"/>
              <a:t>estimates</a:t>
            </a:r>
            <a:r>
              <a:rPr lang="en-US" smtClean="0"/>
              <a:t> of the population still come from the previous census and from the Census Bureau’s Population Estimates Program. </a:t>
            </a:r>
          </a:p>
          <a:p>
            <a:pPr eaLnBrk="1" hangingPunct="1">
              <a:spcBef>
                <a:spcPct val="0"/>
              </a:spcBef>
            </a:pPr>
            <a:endParaRPr lang="en-US" smtClean="0"/>
          </a:p>
          <a:p>
            <a:pPr eaLnBrk="1" hangingPunct="1">
              <a:spcBef>
                <a:spcPct val="0"/>
              </a:spcBef>
            </a:pPr>
            <a:r>
              <a:rPr lang="en-US" smtClean="0"/>
              <a:t>For one-year ACS estimates, population and total housing unit estimates are controlled to equal population and housing counts as of July 1 of the tabulated year.  </a:t>
            </a:r>
          </a:p>
          <a:p>
            <a:pPr eaLnBrk="1" hangingPunct="1">
              <a:spcBef>
                <a:spcPct val="0"/>
              </a:spcBef>
            </a:pPr>
            <a:endParaRPr lang="en-US" smtClean="0"/>
          </a:p>
          <a:p>
            <a:pPr eaLnBrk="1" hangingPunct="1">
              <a:spcBef>
                <a:spcPct val="0"/>
              </a:spcBef>
            </a:pPr>
            <a:r>
              <a:rPr lang="en-US" smtClean="0"/>
              <a:t>Since multiyear estimates represent estimates for more than one year, they are controlled to equal an </a:t>
            </a:r>
            <a:r>
              <a:rPr lang="en-US" i="1" smtClean="0"/>
              <a:t>average</a:t>
            </a:r>
            <a:r>
              <a:rPr lang="en-US" smtClean="0"/>
              <a:t> of the individual years’ estimates over the period. Data users should not expect the ACS demographic estimates to match any individual year’s population estimate within the time period. </a:t>
            </a:r>
          </a:p>
          <a:p>
            <a:pPr eaLnBrk="1" hangingPunct="1">
              <a:spcBef>
                <a:spcPct val="0"/>
              </a:spcBef>
            </a:pPr>
            <a:endParaRPr lang="en-US" smtClean="0"/>
          </a:p>
          <a:p>
            <a:pPr eaLnBrk="1" hangingPunct="1">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9DCB230D-12C3-4BC9-B62D-AED5335B2588}" type="slidenum">
              <a:rPr lang="en-US"/>
              <a:pPr/>
              <a:t>18</a:t>
            </a:fld>
            <a:endParaRPr lang="en-US"/>
          </a:p>
        </p:txBody>
      </p:sp>
      <p:sp>
        <p:nvSpPr>
          <p:cNvPr id="120834" name="Rectangle 2"/>
          <p:cNvSpPr>
            <a:spLocks noRot="1" noChangeArrowheads="1" noTextEdit="1"/>
          </p:cNvSpPr>
          <p:nvPr>
            <p:ph type="sldImg"/>
          </p:nvPr>
        </p:nvSpPr>
        <p:spPr>
          <a:ln/>
        </p:spPr>
      </p:sp>
      <p:sp>
        <p:nvSpPr>
          <p:cNvPr id="120835" name="Rectangle 3"/>
          <p:cNvSpPr>
            <a:spLocks noGrp="1" noChangeArrowheads="1"/>
          </p:cNvSpPr>
          <p:nvPr>
            <p:ph type="body" idx="1"/>
          </p:nvPr>
        </p:nvSpPr>
        <p:spPr/>
        <p:txBody>
          <a:bodyPr/>
          <a:lstStyle/>
          <a:p>
            <a:r>
              <a:rPr lang="en-US" smtClean="0"/>
              <a:t>Next I’ll talk about how to use multiyear estimates to make comparisons.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FB99426C-F4CD-45C9-B8CA-820BECFC798A}" type="slidenum">
              <a:rPr lang="en-US"/>
              <a:pPr/>
              <a:t>19</a:t>
            </a:fld>
            <a:endParaRPr lang="en-US"/>
          </a:p>
        </p:txBody>
      </p:sp>
      <p:sp>
        <p:nvSpPr>
          <p:cNvPr id="71682"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5B2854ED-88A3-4060-BEAF-DF15C3DB8DE8}" type="slidenum">
              <a:rPr lang="en-US" sz="1300"/>
              <a:pPr algn="r" defTabSz="922338"/>
              <a:t>19</a:t>
            </a:fld>
            <a:endParaRPr lang="en-US" sz="1300"/>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p:txBody>
          <a:bodyPr/>
          <a:lstStyle/>
          <a:p>
            <a:pPr eaLnBrk="1" hangingPunct="1">
              <a:spcBef>
                <a:spcPct val="0"/>
              </a:spcBef>
            </a:pPr>
            <a:r>
              <a:rPr lang="en-US" smtClean="0"/>
              <a:t>We’ll start with making comparisons across geographies.  </a:t>
            </a:r>
          </a:p>
          <a:p>
            <a:pPr eaLnBrk="1" hangingPunct="1">
              <a:spcBef>
                <a:spcPct val="0"/>
              </a:spcBef>
            </a:pPr>
            <a:endParaRPr lang="en-US" smtClean="0"/>
          </a:p>
          <a:p>
            <a:pPr eaLnBrk="1" hangingPunct="1">
              <a:spcBef>
                <a:spcPct val="0"/>
              </a:spcBef>
            </a:pPr>
            <a:r>
              <a:rPr lang="en-US" smtClean="0"/>
              <a:t>A challenge for data users is how to compare geographic areas with different population sizes.</a:t>
            </a:r>
          </a:p>
          <a:p>
            <a:pPr eaLnBrk="1" hangingPunct="1">
              <a:spcBef>
                <a:spcPct val="0"/>
              </a:spcBef>
            </a:pPr>
            <a:endParaRPr lang="en-US" smtClean="0"/>
          </a:p>
          <a:p>
            <a:pPr eaLnBrk="1" hangingPunct="1">
              <a:spcBef>
                <a:spcPct val="0"/>
              </a:spcBef>
            </a:pPr>
            <a:r>
              <a:rPr lang="en-US" smtClean="0"/>
              <a:t>Comparisons across different geographies should be made with estimates of comparable period length and of the same time period.  For example, to make comparisons of educational attainment across several geographies use the same period for each geography, such as 2005-2007. </a:t>
            </a:r>
          </a:p>
          <a:p>
            <a:pPr eaLnBrk="1" hangingPunct="1">
              <a:spcBef>
                <a:spcPct val="0"/>
              </a:spcBef>
            </a:pPr>
            <a:endParaRPr lang="en-US" smtClean="0"/>
          </a:p>
          <a:p>
            <a:pPr eaLnBrk="1" hangingPunct="1">
              <a:spcBef>
                <a:spcPct val="0"/>
              </a:spcBef>
            </a:pPr>
            <a:r>
              <a:rPr lang="en-US" smtClean="0"/>
              <a:t>Users shouldn’t compare one-year estimates with multiyear estimates. Likewise, they shouldn’t compare three-year estimates to five-year estimates. For example, you should not compare the 2005-2007 estimate of educational attainment for an area to the 2007 estimate of educational attainment for another area. </a:t>
            </a:r>
          </a:p>
          <a:p>
            <a:pPr eaLnBrk="1" hangingPunct="1">
              <a:spcBef>
                <a:spcPct val="0"/>
              </a:spcBef>
            </a:pPr>
            <a:endParaRPr lang="en-US" smtClean="0"/>
          </a:p>
          <a:p>
            <a:pPr>
              <a:spcBef>
                <a:spcPct val="0"/>
              </a:spcBef>
            </a:pPr>
            <a:endParaRPr lang="en-US" smtClean="0"/>
          </a:p>
          <a:p>
            <a:pPr>
              <a:spcBef>
                <a:spcPct val="0"/>
              </a:spcBef>
            </a:pPr>
            <a:endParaRPr lang="en-US" smtClean="0"/>
          </a:p>
          <a:p>
            <a:pPr eaLnBrk="1" hangingPunct="1">
              <a:spcBef>
                <a:spcPct val="0"/>
              </a:spcBef>
            </a:pPr>
            <a:endParaRPr lang="en-US" smtClean="0"/>
          </a:p>
          <a:p>
            <a:pPr eaLnBrk="1" hangingPunct="1">
              <a:spcBef>
                <a:spcPct val="0"/>
              </a:spcBef>
              <a:buFontTx/>
              <a:buChar char="•"/>
            </a:pPr>
            <a:endParaRPr lang="en-US" smtClean="0"/>
          </a:p>
          <a:p>
            <a:pPr eaLnBrk="1" hangingPunct="1">
              <a:spcBef>
                <a:spcPct val="0"/>
              </a:spcBef>
              <a:buFontTx/>
              <a:buChar char="•"/>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4A98AAB9-25BA-4077-A147-48FA9BE6FCC6}" type="slidenum">
              <a:rPr lang="en-US"/>
              <a:pPr/>
              <a:t>2</a:t>
            </a:fld>
            <a:endParaRPr lang="en-US"/>
          </a:p>
        </p:txBody>
      </p:sp>
      <p:sp>
        <p:nvSpPr>
          <p:cNvPr id="118786" name="Rectangle 2"/>
          <p:cNvSpPr>
            <a:spLocks noRot="1" noChangeArrowheads="1" noTextEdit="1"/>
          </p:cNvSpPr>
          <p:nvPr>
            <p:ph type="sldImg"/>
          </p:nvPr>
        </p:nvSpPr>
        <p:spPr>
          <a:ln/>
        </p:spPr>
      </p:sp>
      <p:sp>
        <p:nvSpPr>
          <p:cNvPr id="118787" name="Rectangle 3"/>
          <p:cNvSpPr>
            <a:spLocks noGrp="1" noChangeArrowheads="1"/>
          </p:cNvSpPr>
          <p:nvPr>
            <p:ph type="body" idx="1"/>
          </p:nvPr>
        </p:nvSpPr>
        <p:spPr/>
        <p:txBody>
          <a:bodyPr/>
          <a:lstStyle/>
          <a:p>
            <a:pPr>
              <a:spcBef>
                <a:spcPct val="0"/>
              </a:spcBef>
            </a:pPr>
            <a:r>
              <a:rPr lang="en-US" smtClean="0"/>
              <a:t>This presentation will attempt to address the following basic questions:</a:t>
            </a:r>
          </a:p>
          <a:p>
            <a:pPr>
              <a:spcBef>
                <a:spcPct val="0"/>
              </a:spcBef>
            </a:pPr>
            <a:endParaRPr lang="en-US" smtClean="0"/>
          </a:p>
          <a:p>
            <a:pPr marL="685800" lvl="1" indent="-228600">
              <a:spcBef>
                <a:spcPct val="0"/>
              </a:spcBef>
              <a:buFontTx/>
              <a:buAutoNum type="arabicPeriod"/>
            </a:pPr>
            <a:r>
              <a:rPr lang="en-US" smtClean="0"/>
              <a:t>What are the multiyear estimates?</a:t>
            </a:r>
          </a:p>
          <a:p>
            <a:pPr marL="685800" lvl="1" indent="-228600">
              <a:spcBef>
                <a:spcPct val="0"/>
              </a:spcBef>
              <a:buFontTx/>
              <a:buAutoNum type="arabicPeriod"/>
            </a:pPr>
            <a:r>
              <a:rPr lang="en-US" smtClean="0"/>
              <a:t>When should you use them?</a:t>
            </a:r>
          </a:p>
          <a:p>
            <a:pPr marL="685800" lvl="1" indent="-228600">
              <a:spcBef>
                <a:spcPct val="0"/>
              </a:spcBef>
              <a:buFontTx/>
              <a:buAutoNum type="arabicPeriod"/>
            </a:pPr>
            <a:r>
              <a:rPr lang="en-US" smtClean="0"/>
              <a:t>What do you need to be aware of when using them?</a:t>
            </a:r>
          </a:p>
          <a:p>
            <a:pPr marL="685800" lvl="1" indent="-228600">
              <a:spcBef>
                <a:spcPct val="0"/>
              </a:spcBef>
              <a:buFontTx/>
              <a:buAutoNum type="arabicPeriod"/>
            </a:pPr>
            <a:r>
              <a:rPr lang="en-US" smtClean="0"/>
              <a:t>How can you use the multiyear estimates when making comparisons?</a:t>
            </a:r>
          </a:p>
          <a:p>
            <a:pPr>
              <a:spcBef>
                <a:spcPct val="0"/>
              </a:spcBef>
            </a:pPr>
            <a:endParaRPr lang="en-US" smtClean="0"/>
          </a:p>
          <a:p>
            <a:pPr>
              <a:spcBef>
                <a:spcPct val="0"/>
              </a:spcBef>
            </a:pPr>
            <a:r>
              <a:rPr lang="en-US" smtClean="0"/>
              <a:t>We’ll finish with an example that applies some of what we’ll learn from answering these questions.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D8B4E637-449F-4014-9A1F-684CCB78755F}" type="slidenum">
              <a:rPr lang="en-US"/>
              <a:pPr/>
              <a:t>20</a:t>
            </a:fld>
            <a:endParaRPr lang="en-US"/>
          </a:p>
        </p:txBody>
      </p:sp>
      <p:sp>
        <p:nvSpPr>
          <p:cNvPr id="72706"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16F9093B-454F-4BE5-94E1-DA0FCE5C81C4}" type="slidenum">
              <a:rPr lang="en-US" sz="1300"/>
              <a:pPr algn="r" defTabSz="922338"/>
              <a:t>20</a:t>
            </a:fld>
            <a:endParaRPr lang="en-US" sz="1300"/>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p:txBody>
          <a:bodyPr/>
          <a:lstStyle/>
          <a:p>
            <a:pPr eaLnBrk="1" hangingPunct="1">
              <a:spcBef>
                <a:spcPct val="0"/>
              </a:spcBef>
            </a:pPr>
            <a:r>
              <a:rPr lang="en-US" smtClean="0"/>
              <a:t>Let</a:t>
            </a:r>
            <a:r>
              <a:rPr lang="en-US" smtClean="0">
                <a:latin typeface="Verdana" pitchFamily="34" charset="0"/>
              </a:rPr>
              <a:t>’</a:t>
            </a:r>
            <a:r>
              <a:rPr lang="en-US" smtClean="0"/>
              <a:t>s use Kentucky as an example. This map shows the population sizes for the counties in Kentucky based on the Census Bureau’s 2007 population estimates. As discussed in the presentation titled “An Overview of the American Community Survey,” population sizes such as these are used to determine which ACS estimate is published for each type of estimate.  </a:t>
            </a:r>
          </a:p>
          <a:p>
            <a:pPr eaLnBrk="1" hangingPunct="1">
              <a:spcBef>
                <a:spcPct val="0"/>
              </a:spcBef>
            </a:pPr>
            <a:endParaRPr lang="en-US" smtClean="0"/>
          </a:p>
          <a:p>
            <a:pPr eaLnBrk="1" hangingPunct="1">
              <a:spcBef>
                <a:spcPct val="0"/>
              </a:spcBef>
            </a:pPr>
            <a:r>
              <a:rPr lang="en-US" smtClean="0"/>
              <a:t>There are 12 large counties, shaded in dark blue, that are receiving one year ACS data every year, starting in 2005. These 12 counties also receive three-year estimates starting in December 2008 and five-year estimates starting in 2010. There are also 43 counties that receive three-year estimates starting in December 2008, which are shaded in a lighter blue, and five-year estimates starting in 2010. Lastly, there are 65 counties that receive five-year estimates starting in 2010, which are lightly shaded.</a:t>
            </a:r>
          </a:p>
          <a:p>
            <a:pPr eaLnBrk="1" hangingPunct="1">
              <a:spcBef>
                <a:spcPct val="0"/>
              </a:spcBef>
            </a:pPr>
            <a:endParaRPr lang="en-US" smtClean="0"/>
          </a:p>
          <a:p>
            <a:pPr eaLnBrk="1" hangingPunct="1">
              <a:spcBef>
                <a:spcPct val="0"/>
              </a:spcBef>
            </a:pPr>
            <a:r>
              <a:rPr lang="en-US" smtClean="0"/>
              <a:t>Suppose a user in Kentucky wants to compare three counties: Fulton County, which is a small county in the southwest corner of the state; Franklin County, home to the state capital; and Fayette County, home to the city of Lexington. These counties vary widely in their population sizes.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682D07EC-C7B1-477F-B763-984498C1C286}" type="slidenum">
              <a:rPr lang="en-US"/>
              <a:pPr/>
              <a:t>21</a:t>
            </a:fld>
            <a:endParaRPr lang="en-US"/>
          </a:p>
        </p:txBody>
      </p:sp>
      <p:sp>
        <p:nvSpPr>
          <p:cNvPr id="73730"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6B037030-A9F4-4B5E-B9F5-D5C8B93C1506}" type="slidenum">
              <a:rPr lang="en-US" sz="1300"/>
              <a:pPr algn="r" defTabSz="922338"/>
              <a:t>21</a:t>
            </a:fld>
            <a:endParaRPr lang="en-US" sz="1300"/>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p:txBody>
          <a:bodyPr/>
          <a:lstStyle/>
          <a:p>
            <a:pPr eaLnBrk="1" hangingPunct="1">
              <a:spcBef>
                <a:spcPct val="0"/>
              </a:spcBef>
            </a:pPr>
            <a:r>
              <a:rPr lang="en-US" smtClean="0"/>
              <a:t>This slide shows which estimates are published for each of the three counties of interest.</a:t>
            </a:r>
          </a:p>
          <a:p>
            <a:pPr eaLnBrk="1" hangingPunct="1">
              <a:spcBef>
                <a:spcPct val="0"/>
              </a:spcBef>
            </a:pPr>
            <a:endParaRPr lang="en-US" smtClean="0"/>
          </a:p>
          <a:p>
            <a:pPr eaLnBrk="1" hangingPunct="1">
              <a:spcBef>
                <a:spcPct val="0"/>
              </a:spcBef>
            </a:pPr>
            <a:r>
              <a:rPr lang="en-US" smtClean="0"/>
              <a:t>The ACS publishes annual estimates for Fayette County and three-year estimates for Franklin County. However, only five-year estimates will be available for Fulton County.  </a:t>
            </a:r>
          </a:p>
          <a:p>
            <a:pPr eaLnBrk="1" hangingPunct="1">
              <a:spcBef>
                <a:spcPct val="0"/>
              </a:spcBef>
            </a:pPr>
            <a:endParaRPr lang="en-US" smtClean="0"/>
          </a:p>
          <a:p>
            <a:pPr eaLnBrk="1" hangingPunct="1">
              <a:spcBef>
                <a:spcPct val="0"/>
              </a:spcBef>
            </a:pPr>
            <a:r>
              <a:rPr lang="en-US" smtClean="0"/>
              <a:t>Therefore, in 2010, when five-year estimates for smaller geographic areas become available, the data user should compare 2005-2009 estimates for Fulton with 2005-2009 estimates for Fayette and the 2005-2009 estimates for Franklin.  This is despite the fact that more recent, one-year data are available for Fayette. In the meantime, this user can compare Franklin County to Fayette County, as both will receive three-year estimates in 2008.</a:t>
            </a:r>
          </a:p>
          <a:p>
            <a:pPr eaLnBrk="1" hangingPunct="1">
              <a:spcBef>
                <a:spcPct val="0"/>
              </a:spcBef>
            </a:pPr>
            <a:endParaRPr lang="en-US" smtClean="0"/>
          </a:p>
          <a:p>
            <a:pPr eaLnBrk="1" hangingPunct="1">
              <a:spcBef>
                <a:spcPct val="0"/>
              </a:spcBef>
            </a:pPr>
            <a:r>
              <a:rPr lang="en-US" smtClean="0"/>
              <a:t>To summarize, when making comparisons across geographic areas do not cross-compare one-year, three-year, and five-year estimates. </a:t>
            </a:r>
          </a:p>
          <a:p>
            <a:pPr eaLnBrk="1" hangingPunct="1">
              <a:spcBef>
                <a:spcPct val="0"/>
              </a:spcBef>
              <a:buFontTx/>
              <a:buChar char="•"/>
            </a:pPr>
            <a:endParaRPr lang="en-US" smtClean="0"/>
          </a:p>
          <a:p>
            <a:pPr eaLnBrk="1" hangingPunct="1">
              <a:spcBef>
                <a:spcPct val="0"/>
              </a:spcBef>
            </a:pP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1DC92D65-1D01-4634-AC48-B1415C5012B1}" type="slidenum">
              <a:rPr lang="en-US"/>
              <a:pPr/>
              <a:t>22</a:t>
            </a:fld>
            <a:endParaRPr lang="en-US"/>
          </a:p>
        </p:txBody>
      </p:sp>
      <p:sp>
        <p:nvSpPr>
          <p:cNvPr id="111618" name="Rectangle 2"/>
          <p:cNvSpPr>
            <a:spLocks noRot="1" noChangeArrowheads="1" noTextEdit="1"/>
          </p:cNvSpPr>
          <p:nvPr>
            <p:ph type="sldImg"/>
          </p:nvPr>
        </p:nvSpPr>
        <p:spPr>
          <a:ln/>
        </p:spPr>
      </p:sp>
      <p:sp>
        <p:nvSpPr>
          <p:cNvPr id="111619" name="Rectangle 3"/>
          <p:cNvSpPr>
            <a:spLocks noGrp="1" noChangeArrowheads="1"/>
          </p:cNvSpPr>
          <p:nvPr>
            <p:ph type="body" idx="1"/>
          </p:nvPr>
        </p:nvSpPr>
        <p:spPr/>
        <p:txBody>
          <a:bodyPr/>
          <a:lstStyle/>
          <a:p>
            <a:pPr>
              <a:spcBef>
                <a:spcPct val="0"/>
              </a:spcBef>
            </a:pPr>
            <a:r>
              <a:rPr lang="en-US" smtClean="0"/>
              <a:t>Next we’ll discuss making comparisons across time periods in the same geography.</a:t>
            </a:r>
          </a:p>
          <a:p>
            <a:pPr>
              <a:spcBef>
                <a:spcPct val="0"/>
              </a:spcBef>
            </a:pPr>
            <a:endParaRPr lang="en-US" smtClean="0"/>
          </a:p>
          <a:p>
            <a:pPr>
              <a:spcBef>
                <a:spcPct val="0"/>
              </a:spcBef>
            </a:pPr>
            <a:r>
              <a:rPr lang="en-US" smtClean="0"/>
              <a:t>Data users should be cautious when looking at changes for a geographic area over time.  They should be aware that boundary changes may have occurred, as we’ve just discussed with the Amarillo, Texas example.</a:t>
            </a:r>
          </a:p>
          <a:p>
            <a:pPr>
              <a:spcBef>
                <a:spcPct val="0"/>
              </a:spcBef>
            </a:pPr>
            <a:endParaRPr lang="en-US" smtClean="0"/>
          </a:p>
          <a:p>
            <a:pPr>
              <a:spcBef>
                <a:spcPct val="0"/>
              </a:spcBef>
            </a:pPr>
            <a:r>
              <a:rPr lang="en-US" smtClean="0"/>
              <a:t>An important point: it is easier to compare non-overlapping time periods.  They are easier to interpret and it’s easier to perform statistical testing on them.  Now we’ll discuss the comparison of non-overlapping time periods in more detail.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32A0B36F-3E74-42FE-8480-F8F622599C61}" type="slidenum">
              <a:rPr lang="en-US"/>
              <a:pPr/>
              <a:t>23</a:t>
            </a:fld>
            <a:endParaRPr lang="en-US"/>
          </a:p>
        </p:txBody>
      </p:sp>
      <p:sp>
        <p:nvSpPr>
          <p:cNvPr id="112642" name="Rectangle 2"/>
          <p:cNvSpPr>
            <a:spLocks noRot="1" noChangeArrowheads="1" noTextEdit="1"/>
          </p:cNvSpPr>
          <p:nvPr>
            <p:ph type="sldImg"/>
          </p:nvPr>
        </p:nvSpPr>
        <p:spPr>
          <a:ln/>
        </p:spPr>
      </p:sp>
      <p:sp>
        <p:nvSpPr>
          <p:cNvPr id="112643" name="Rectangle 3"/>
          <p:cNvSpPr>
            <a:spLocks noGrp="1" noChangeArrowheads="1"/>
          </p:cNvSpPr>
          <p:nvPr>
            <p:ph type="body" idx="1"/>
          </p:nvPr>
        </p:nvSpPr>
        <p:spPr/>
        <p:txBody>
          <a:bodyPr/>
          <a:lstStyle/>
          <a:p>
            <a:pPr>
              <a:spcBef>
                <a:spcPct val="0"/>
              </a:spcBef>
            </a:pPr>
            <a:r>
              <a:rPr lang="en-US" smtClean="0"/>
              <a:t>This slide shows the overlapping periods for the three-year estimates from 2005 through 2010.</a:t>
            </a:r>
          </a:p>
          <a:p>
            <a:pPr>
              <a:spcBef>
                <a:spcPct val="0"/>
              </a:spcBef>
            </a:pPr>
            <a:endParaRPr lang="en-US" smtClean="0"/>
          </a:p>
          <a:p>
            <a:pPr>
              <a:spcBef>
                <a:spcPct val="0"/>
              </a:spcBef>
            </a:pPr>
            <a:r>
              <a:rPr lang="en-US" smtClean="0"/>
              <a:t>When comparing estimates from two multiyear periods, it is easier to make comparisons between non-overlapping periods.  This is because the difference between two estimates of overlapping periods is driven by the non-overlapping years. To illustrate what we mean, consider the 2005-2007 and the 2007-2009 period estimates.  Both contain the year 2007.  Thus, the difference between the 2005-2007 and 2007-2009 estimates is determined by the difference between the 2005 and 2006 estimates versus the 2008 and 2009 estimates.     </a:t>
            </a:r>
          </a:p>
          <a:p>
            <a:pPr>
              <a:spcBef>
                <a:spcPct val="0"/>
              </a:spcBef>
            </a:pPr>
            <a:endParaRPr lang="en-US" smtClean="0"/>
          </a:p>
          <a:p>
            <a:pPr>
              <a:spcBef>
                <a:spcPct val="0"/>
              </a:spcBef>
            </a:pPr>
            <a:r>
              <a:rPr lang="en-US" smtClean="0"/>
              <a:t>In this example, the simplest comparison is between the 2005-2007 estimate and the 2008-2010 estimate, which do not include any overlapping years.  Statistical testing is straightforward for nonoverlapping periods. You can use the formulas discussed in the presentation titled “Things that May Affect Estimates from the American Community Survey.”</a:t>
            </a:r>
          </a:p>
          <a:p>
            <a:pPr>
              <a:spcBef>
                <a:spcPct val="0"/>
              </a:spcBef>
            </a:pPr>
            <a:endParaRPr lang="en-US" smtClean="0"/>
          </a:p>
          <a:p>
            <a:pPr>
              <a:spcBef>
                <a:spcPct val="0"/>
              </a:spcBef>
            </a:pPr>
            <a:r>
              <a:rPr lang="en-US" smtClean="0"/>
              <a:t>You can make comparisons using overlapping periods, however it is more difficult and the statistical testing is more complicated.</a:t>
            </a:r>
          </a:p>
          <a:p>
            <a:pPr>
              <a:spcBef>
                <a:spcPct val="0"/>
              </a:spcBef>
            </a:pP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ABE080ED-17DB-454A-B038-E30E02931239}" type="slidenum">
              <a:rPr lang="en-US"/>
              <a:pPr/>
              <a:t>24</a:t>
            </a:fld>
            <a:endParaRPr lang="en-US"/>
          </a:p>
        </p:txBody>
      </p:sp>
      <p:sp>
        <p:nvSpPr>
          <p:cNvPr id="108546" name="Rectangle 2"/>
          <p:cNvSpPr>
            <a:spLocks noRot="1" noChangeArrowheads="1" noTextEdit="1"/>
          </p:cNvSpPr>
          <p:nvPr>
            <p:ph type="sldImg"/>
          </p:nvPr>
        </p:nvSpPr>
        <p:spPr>
          <a:ln/>
        </p:spPr>
      </p:sp>
      <p:sp>
        <p:nvSpPr>
          <p:cNvPr id="108547" name="Rectangle 3"/>
          <p:cNvSpPr>
            <a:spLocks noGrp="1" noChangeArrowheads="1"/>
          </p:cNvSpPr>
          <p:nvPr>
            <p:ph type="body" idx="1"/>
          </p:nvPr>
        </p:nvSpPr>
        <p:spPr/>
        <p:txBody>
          <a:bodyPr/>
          <a:lstStyle/>
          <a:p>
            <a:pPr>
              <a:spcBef>
                <a:spcPct val="0"/>
              </a:spcBef>
            </a:pPr>
            <a:r>
              <a:rPr lang="en-US" smtClean="0"/>
              <a:t>The last comparisons we’ll talk about are those between ACS data and the Census 2000.  </a:t>
            </a:r>
          </a:p>
          <a:p>
            <a:pPr>
              <a:spcBef>
                <a:spcPct val="0"/>
              </a:spcBef>
            </a:pPr>
            <a:endParaRPr lang="en-US" smtClean="0"/>
          </a:p>
          <a:p>
            <a:pPr>
              <a:spcBef>
                <a:spcPct val="0"/>
              </a:spcBef>
            </a:pPr>
            <a:r>
              <a:rPr lang="en-US" smtClean="0"/>
              <a:t>There are global differences that exist between the ACS and Census 2000. These include differences in residence rules, universes, and reference periods. For example, the ACS uses a "two-month" residence rule - defined as anyone living for more than two months in the sample unit when the unit is interviewed.  On the other hand, Census 2000 used a "usual residence" rule - defined as the place where a person lives or stays most of the time.</a:t>
            </a:r>
          </a:p>
          <a:p>
            <a:pPr>
              <a:spcBef>
                <a:spcPct val="0"/>
              </a:spcBef>
            </a:pPr>
            <a:endParaRPr lang="en-US" smtClean="0"/>
          </a:p>
          <a:p>
            <a:pPr>
              <a:spcBef>
                <a:spcPct val="0"/>
              </a:spcBef>
            </a:pPr>
            <a:r>
              <a:rPr lang="en-US" smtClean="0"/>
              <a:t>The reference periods for the ACS and Census 2000 also differ.  For example, the ACS asks respondents to report their income for the 12 months preceding the interview date, while Census 2000 asked for a respondent’s income in calendar year 1999.</a:t>
            </a:r>
          </a:p>
          <a:p>
            <a:pPr>
              <a:spcBef>
                <a:spcPct val="0"/>
              </a:spcBef>
            </a:pPr>
            <a:endParaRPr lang="en-US" smtClean="0"/>
          </a:p>
          <a:p>
            <a:pPr>
              <a:spcBef>
                <a:spcPct val="0"/>
              </a:spcBef>
            </a:pPr>
            <a:r>
              <a:rPr lang="en-US" smtClean="0"/>
              <a:t>Also, as we discussed earlier, the ACS produces period estimates whereas Census 2000 data are interpreted to be a snapshot of April 1, 2000.</a:t>
            </a:r>
          </a:p>
          <a:p>
            <a:pPr>
              <a:spcBef>
                <a:spcPct val="0"/>
              </a:spcBef>
            </a:pPr>
            <a:endParaRPr lang="en-US" smtClean="0"/>
          </a:p>
          <a:p>
            <a:pPr>
              <a:spcBef>
                <a:spcPct val="0"/>
              </a:spcBef>
            </a:pPr>
            <a:r>
              <a:rPr lang="en-US" smtClean="0"/>
              <a:t>The Census Bureau subject matter specialists have considered these differences and have determined that for most population and housing subjects, comparisons can be made. Further information about comparing measures from the ACS and Census 2000 can be found at </a:t>
            </a:r>
            <a:r>
              <a:rPr lang="en-US" smtClean="0">
                <a:solidFill>
                  <a:schemeClr val="bg1"/>
                </a:solidFill>
              </a:rPr>
              <a:t>the website shown on the slide.</a:t>
            </a:r>
            <a:endParaRPr lang="en-US" smtClean="0"/>
          </a:p>
          <a:p>
            <a:pPr>
              <a:spcBef>
                <a:spcPct val="0"/>
              </a:spcBef>
            </a:pPr>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150BC7B2-F6AB-42AA-82F8-66B7D1CD09B9}" type="slidenum">
              <a:rPr lang="en-US"/>
              <a:pPr/>
              <a:t>25</a:t>
            </a:fld>
            <a:endParaRPr lang="en-US"/>
          </a:p>
        </p:txBody>
      </p:sp>
      <p:sp>
        <p:nvSpPr>
          <p:cNvPr id="121858" name="Rectangle 1026"/>
          <p:cNvSpPr>
            <a:spLocks noRot="1" noChangeArrowheads="1" noTextEdit="1"/>
          </p:cNvSpPr>
          <p:nvPr>
            <p:ph type="sldImg"/>
          </p:nvPr>
        </p:nvSpPr>
        <p:spPr>
          <a:ln/>
        </p:spPr>
      </p:sp>
      <p:sp>
        <p:nvSpPr>
          <p:cNvPr id="121859" name="Rectangle 1027"/>
          <p:cNvSpPr>
            <a:spLocks noGrp="1" noChangeArrowheads="1"/>
          </p:cNvSpPr>
          <p:nvPr>
            <p:ph type="body" idx="1"/>
          </p:nvPr>
        </p:nvSpPr>
        <p:spPr/>
        <p:txBody>
          <a:bodyPr/>
          <a:lstStyle/>
          <a:p>
            <a:r>
              <a:rPr lang="en-US" smtClean="0"/>
              <a:t>Now we’ll give an example of using multiyear estimates.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77FD91FA-9B37-44DD-B82C-E1B05CAC3B99}" type="slidenum">
              <a:rPr lang="en-US"/>
              <a:pPr/>
              <a:t>26</a:t>
            </a:fld>
            <a:endParaRPr lang="en-US"/>
          </a:p>
        </p:txBody>
      </p:sp>
      <p:sp>
        <p:nvSpPr>
          <p:cNvPr id="125954"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993B0CA0-CA87-4CE4-A240-BF7CDE1F5AF5}" type="slidenum">
              <a:rPr lang="en-US" sz="1300"/>
              <a:pPr algn="r" defTabSz="922338"/>
              <a:t>26</a:t>
            </a:fld>
            <a:endParaRPr lang="en-US" sz="1300"/>
          </a:p>
        </p:txBody>
      </p:sp>
      <p:sp>
        <p:nvSpPr>
          <p:cNvPr id="125955" name="Rectangle 2"/>
          <p:cNvSpPr>
            <a:spLocks noRot="1" noChangeArrowheads="1" noTextEdit="1"/>
          </p:cNvSpPr>
          <p:nvPr>
            <p:ph type="sldImg"/>
          </p:nvPr>
        </p:nvSpPr>
        <p:spPr>
          <a:ln/>
        </p:spPr>
      </p:sp>
      <p:sp>
        <p:nvSpPr>
          <p:cNvPr id="125956" name="Rectangle 3"/>
          <p:cNvSpPr>
            <a:spLocks noGrp="1" noChangeArrowheads="1"/>
          </p:cNvSpPr>
          <p:nvPr>
            <p:ph type="body" idx="1"/>
          </p:nvPr>
        </p:nvSpPr>
        <p:spPr/>
        <p:txBody>
          <a:bodyPr/>
          <a:lstStyle/>
          <a:p>
            <a:pPr eaLnBrk="1" hangingPunct="1">
              <a:spcBef>
                <a:spcPct val="0"/>
              </a:spcBef>
            </a:pPr>
            <a:r>
              <a:rPr lang="en-US" smtClean="0"/>
              <a:t>This is an example of tracking social change in a hypothetical county called Centerville.  It walks you through some of the issues in working with multiyear estimates. The data used in this example come from research data produced by the Census Bureau. </a:t>
            </a:r>
          </a:p>
          <a:p>
            <a:pPr eaLnBrk="1" hangingPunct="1">
              <a:spcBef>
                <a:spcPct val="0"/>
              </a:spcBef>
            </a:pPr>
            <a:r>
              <a:rPr lang="en-US" smtClean="0"/>
              <a:t> </a:t>
            </a:r>
          </a:p>
          <a:p>
            <a:pPr eaLnBrk="1" hangingPunct="1">
              <a:spcBef>
                <a:spcPct val="0"/>
              </a:spcBef>
            </a:pPr>
            <a:r>
              <a:rPr lang="en-US" smtClean="0"/>
              <a:t>Suppose community leaders in 7 of the 10 school districts that comprise the county of Centerville are interested in measuring change in the population with a high school diploma. They have anecdotal evidence that the number of people with a high school diploma has increased.  But they want to use the ACS to see if this is actually the case.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CD788EAE-897D-4DF6-8E97-1188FECD6D5D}" type="slidenum">
              <a:rPr lang="en-US"/>
              <a:pPr/>
              <a:t>27</a:t>
            </a:fld>
            <a:endParaRPr lang="en-US"/>
          </a:p>
        </p:txBody>
      </p:sp>
      <p:sp>
        <p:nvSpPr>
          <p:cNvPr id="128002"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2B5969DF-6F10-45D8-AF56-18501E13E660}" type="slidenum">
              <a:rPr lang="en-US" sz="1300"/>
              <a:pPr algn="r" defTabSz="922338"/>
              <a:t>27</a:t>
            </a:fld>
            <a:endParaRPr lang="en-US" sz="1300"/>
          </a:p>
        </p:txBody>
      </p:sp>
      <p:sp>
        <p:nvSpPr>
          <p:cNvPr id="128003" name="Rectangle 2"/>
          <p:cNvSpPr>
            <a:spLocks noRot="1" noChangeArrowheads="1" noTextEdit="1"/>
          </p:cNvSpPr>
          <p:nvPr>
            <p:ph type="sldImg"/>
          </p:nvPr>
        </p:nvSpPr>
        <p:spPr>
          <a:ln/>
        </p:spPr>
      </p:sp>
      <p:sp>
        <p:nvSpPr>
          <p:cNvPr id="128004" name="Rectangle 3"/>
          <p:cNvSpPr>
            <a:spLocks noGrp="1" noChangeArrowheads="1"/>
          </p:cNvSpPr>
          <p:nvPr>
            <p:ph type="body" idx="1"/>
          </p:nvPr>
        </p:nvSpPr>
        <p:spPr/>
        <p:txBody>
          <a:bodyPr/>
          <a:lstStyle/>
          <a:p>
            <a:pPr eaLnBrk="1" hangingPunct="1">
              <a:spcBef>
                <a:spcPct val="0"/>
              </a:spcBef>
            </a:pPr>
            <a:r>
              <a:rPr lang="en-US" smtClean="0"/>
              <a:t>The question is, which data do they use?</a:t>
            </a:r>
          </a:p>
          <a:p>
            <a:pPr eaLnBrk="1" hangingPunct="1">
              <a:spcBef>
                <a:spcPct val="0"/>
              </a:spcBef>
            </a:pPr>
            <a:endParaRPr lang="en-US" smtClean="0"/>
          </a:p>
          <a:p>
            <a:pPr eaLnBrk="1" hangingPunct="1">
              <a:spcBef>
                <a:spcPct val="0"/>
              </a:spcBef>
            </a:pPr>
            <a:r>
              <a:rPr lang="en-US" smtClean="0"/>
              <a:t>The community leaders want the data to be “current.”  Therefore decennial census long form data from 1990 or 2000 are not useful for this analysis. </a:t>
            </a:r>
          </a:p>
          <a:p>
            <a:pPr eaLnBrk="1" hangingPunct="1">
              <a:spcBef>
                <a:spcPct val="0"/>
              </a:spcBef>
              <a:buFontTx/>
              <a:buChar char="•"/>
            </a:pPr>
            <a:endParaRPr lang="en-US" smtClean="0"/>
          </a:p>
          <a:p>
            <a:pPr eaLnBrk="1" hangingPunct="1">
              <a:spcBef>
                <a:spcPct val="0"/>
              </a:spcBef>
            </a:pPr>
            <a:r>
              <a:rPr lang="en-US" smtClean="0"/>
              <a:t>Instead, the community leaders hire a data analyst to use the ACS to investigate trends since 2000.</a:t>
            </a:r>
          </a:p>
          <a:p>
            <a:pPr eaLnBrk="1" hangingPunct="1">
              <a:spcBef>
                <a:spcPct val="0"/>
              </a:spcBef>
              <a:buFontTx/>
              <a:buChar char="•"/>
            </a:pPr>
            <a:endParaRPr lang="en-US" smtClean="0"/>
          </a:p>
          <a:p>
            <a:pPr eaLnBrk="1" hangingPunct="1">
              <a:spcBef>
                <a:spcPct val="0"/>
              </a:spcBef>
            </a:pPr>
            <a:r>
              <a:rPr lang="en-US" smtClean="0"/>
              <a:t>Since the population in each of these school districts is over 20,000, the data analyst can choose between three-year and five-year data.  However, because currency is very important to them they choose to use the three-year data. </a:t>
            </a:r>
          </a:p>
          <a:p>
            <a:pPr eaLnBrk="1" hangingPunct="1">
              <a:spcBef>
                <a:spcPct val="0"/>
              </a:spcBef>
              <a:buFontTx/>
              <a:buChar char="•"/>
            </a:pPr>
            <a:endParaRPr lang="en-US" smtClean="0"/>
          </a:p>
          <a:p>
            <a:pPr eaLnBrk="1" hangingPunct="1">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47B6022A-54E2-4475-A068-1EB296079AC8}" type="slidenum">
              <a:rPr lang="en-US"/>
              <a:pPr/>
              <a:t>28</a:t>
            </a:fld>
            <a:endParaRPr lang="en-US"/>
          </a:p>
        </p:txBody>
      </p:sp>
      <p:sp>
        <p:nvSpPr>
          <p:cNvPr id="130050"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08A40B67-0D38-4AD6-82FA-5A24B19777C8}" type="slidenum">
              <a:rPr lang="en-US" sz="1300"/>
              <a:pPr algn="r" defTabSz="922338"/>
              <a:t>28</a:t>
            </a:fld>
            <a:endParaRPr lang="en-US" sz="1300"/>
          </a:p>
        </p:txBody>
      </p:sp>
      <p:sp>
        <p:nvSpPr>
          <p:cNvPr id="130051" name="Rectangle 2"/>
          <p:cNvSpPr>
            <a:spLocks noRot="1" noChangeArrowheads="1" noTextEdit="1"/>
          </p:cNvSpPr>
          <p:nvPr>
            <p:ph type="sldImg"/>
          </p:nvPr>
        </p:nvSpPr>
        <p:spPr>
          <a:ln/>
        </p:spPr>
      </p:sp>
      <p:sp>
        <p:nvSpPr>
          <p:cNvPr id="130052" name="Rectangle 3"/>
          <p:cNvSpPr>
            <a:spLocks noGrp="1" noChangeArrowheads="1"/>
          </p:cNvSpPr>
          <p:nvPr>
            <p:ph type="body" idx="1"/>
          </p:nvPr>
        </p:nvSpPr>
        <p:spPr/>
        <p:txBody>
          <a:bodyPr/>
          <a:lstStyle/>
          <a:p>
            <a:pPr eaLnBrk="1" hangingPunct="1"/>
            <a:r>
              <a:rPr lang="en-US" smtClean="0"/>
              <a:t>This map shows the collection of school districts that make up the hypothetical county of Centerville. The seven school districts in the study are shaded tan and are labeled A through G.</a:t>
            </a:r>
          </a:p>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7209F46D-1859-45F4-8B3C-450114A99C57}" type="slidenum">
              <a:rPr lang="en-US"/>
              <a:pPr/>
              <a:t>29</a:t>
            </a:fld>
            <a:endParaRPr lang="en-US"/>
          </a:p>
        </p:txBody>
      </p:sp>
      <p:sp>
        <p:nvSpPr>
          <p:cNvPr id="132098"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A230FAC9-08D9-4CE0-9FE6-DED66AD7CE97}" type="slidenum">
              <a:rPr lang="en-US" sz="1300"/>
              <a:pPr algn="r" defTabSz="922338"/>
              <a:t>29</a:t>
            </a:fld>
            <a:endParaRPr lang="en-US" sz="1300"/>
          </a:p>
        </p:txBody>
      </p:sp>
      <p:sp>
        <p:nvSpPr>
          <p:cNvPr id="132099" name="Rectangle 2"/>
          <p:cNvSpPr>
            <a:spLocks noRot="1" noChangeArrowheads="1" noTextEdit="1"/>
          </p:cNvSpPr>
          <p:nvPr>
            <p:ph type="sldImg"/>
          </p:nvPr>
        </p:nvSpPr>
        <p:spPr>
          <a:ln/>
        </p:spPr>
      </p:sp>
      <p:sp>
        <p:nvSpPr>
          <p:cNvPr id="132100" name="Rectangle 3"/>
          <p:cNvSpPr>
            <a:spLocks noGrp="1" noChangeArrowheads="1"/>
          </p:cNvSpPr>
          <p:nvPr>
            <p:ph type="body" idx="1"/>
          </p:nvPr>
        </p:nvSpPr>
        <p:spPr/>
        <p:txBody>
          <a:bodyPr/>
          <a:lstStyle/>
          <a:p>
            <a:pPr eaLnBrk="1" hangingPunct="1"/>
            <a:r>
              <a:rPr lang="en-US" smtClean="0"/>
              <a:t>This chart shows the periods for the available estimates.  </a:t>
            </a:r>
          </a:p>
          <a:p>
            <a:pPr eaLnBrk="1" hangingPunct="1"/>
            <a:endParaRPr lang="en-US" smtClean="0"/>
          </a:p>
          <a:p>
            <a:pPr eaLnBrk="1" hangingPunct="1"/>
            <a:r>
              <a:rPr lang="en-US" smtClean="0"/>
              <a:t>As shown in the chart, the five three-year estimates available for the 7 school districts are: 1999-2001, 2000-2002, 2001-2003, 2002-2004, and 2003-2005.</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C604712E-662F-4F03-8229-A60E44461F51}" type="slidenum">
              <a:rPr lang="en-US"/>
              <a:pPr/>
              <a:t>3</a:t>
            </a:fld>
            <a:endParaRPr lang="en-US"/>
          </a:p>
        </p:txBody>
      </p:sp>
      <p:sp>
        <p:nvSpPr>
          <p:cNvPr id="117762" name="Rectangle 2"/>
          <p:cNvSpPr>
            <a:spLocks noRo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7F296BC7-7AA4-43FD-8D30-93211A4431CD}" type="slidenum">
              <a:rPr lang="en-US"/>
              <a:pPr/>
              <a:t>30</a:t>
            </a:fld>
            <a:endParaRPr lang="en-US"/>
          </a:p>
        </p:txBody>
      </p:sp>
      <p:sp>
        <p:nvSpPr>
          <p:cNvPr id="134146"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615B78B6-BEBB-4F08-80D5-5E888062BDE8}" type="slidenum">
              <a:rPr lang="en-US" sz="1300"/>
              <a:pPr algn="r" defTabSz="922338"/>
              <a:t>30</a:t>
            </a:fld>
            <a:endParaRPr lang="en-US" sz="1300"/>
          </a:p>
        </p:txBody>
      </p:sp>
      <p:sp>
        <p:nvSpPr>
          <p:cNvPr id="134147" name="Rectangle 2"/>
          <p:cNvSpPr>
            <a:spLocks noRot="1" noChangeArrowheads="1" noTextEdit="1"/>
          </p:cNvSpPr>
          <p:nvPr>
            <p:ph type="sldImg"/>
          </p:nvPr>
        </p:nvSpPr>
        <p:spPr>
          <a:ln/>
        </p:spPr>
      </p:sp>
      <p:sp>
        <p:nvSpPr>
          <p:cNvPr id="134148" name="Rectangle 3"/>
          <p:cNvSpPr>
            <a:spLocks noGrp="1" noChangeArrowheads="1"/>
          </p:cNvSpPr>
          <p:nvPr>
            <p:ph type="body" idx="1"/>
          </p:nvPr>
        </p:nvSpPr>
        <p:spPr/>
        <p:txBody>
          <a:bodyPr/>
          <a:lstStyle/>
          <a:p>
            <a:pPr eaLnBrk="1" hangingPunct="1">
              <a:spcBef>
                <a:spcPct val="0"/>
              </a:spcBef>
            </a:pPr>
            <a:r>
              <a:rPr lang="en-US" smtClean="0"/>
              <a:t>Next, one must decide which estimates to use in making the comparison.</a:t>
            </a:r>
          </a:p>
          <a:p>
            <a:pPr eaLnBrk="1" hangingPunct="1">
              <a:spcBef>
                <a:spcPct val="0"/>
              </a:spcBef>
            </a:pPr>
            <a:endParaRPr lang="en-US" smtClean="0"/>
          </a:p>
          <a:p>
            <a:pPr eaLnBrk="1" hangingPunct="1">
              <a:spcBef>
                <a:spcPct val="0"/>
              </a:spcBef>
            </a:pPr>
            <a:r>
              <a:rPr lang="en-US" smtClean="0"/>
              <a:t>This slide shows the ten separate comparisons that can be made.  </a:t>
            </a:r>
          </a:p>
          <a:p>
            <a:pPr eaLnBrk="1" hangingPunct="1">
              <a:spcBef>
                <a:spcPct val="0"/>
              </a:spcBef>
            </a:pPr>
            <a:endParaRPr lang="en-US" smtClean="0"/>
          </a:p>
          <a:p>
            <a:pPr eaLnBrk="1" hangingPunct="1">
              <a:spcBef>
                <a:spcPct val="0"/>
              </a:spcBef>
            </a:pPr>
            <a:r>
              <a:rPr lang="en-US" smtClean="0"/>
              <a:t>The data analyst has to decide which comparison best establishes whether there has been an increase in residents with a high school diploma.</a:t>
            </a:r>
          </a:p>
          <a:p>
            <a:pPr eaLnBrk="1" hangingPunct="1">
              <a:spcBef>
                <a:spcPct val="0"/>
              </a:spcBef>
            </a:pPr>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C4B6DE88-4076-4B74-9870-FFD19AB45EEE}" type="slidenum">
              <a:rPr lang="en-US"/>
              <a:pPr/>
              <a:t>31</a:t>
            </a:fld>
            <a:endParaRPr lang="en-US"/>
          </a:p>
        </p:txBody>
      </p:sp>
      <p:sp>
        <p:nvSpPr>
          <p:cNvPr id="136194"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1200C125-916C-47FC-A79E-E392BE205DEE}" type="slidenum">
              <a:rPr lang="en-US" sz="1300"/>
              <a:pPr algn="r" defTabSz="922338"/>
              <a:t>31</a:t>
            </a:fld>
            <a:endParaRPr lang="en-US" sz="1300"/>
          </a:p>
        </p:txBody>
      </p:sp>
      <p:sp>
        <p:nvSpPr>
          <p:cNvPr id="136195" name="Rectangle 2"/>
          <p:cNvSpPr>
            <a:spLocks noRot="1" noChangeArrowheads="1" noTextEdit="1"/>
          </p:cNvSpPr>
          <p:nvPr>
            <p:ph type="sldImg"/>
          </p:nvPr>
        </p:nvSpPr>
        <p:spPr>
          <a:ln/>
        </p:spPr>
      </p:sp>
      <p:sp>
        <p:nvSpPr>
          <p:cNvPr id="136196" name="Rectangle 3"/>
          <p:cNvSpPr>
            <a:spLocks noGrp="1" noChangeArrowheads="1"/>
          </p:cNvSpPr>
          <p:nvPr>
            <p:ph type="body" idx="1"/>
          </p:nvPr>
        </p:nvSpPr>
        <p:spPr/>
        <p:txBody>
          <a:bodyPr/>
          <a:lstStyle/>
          <a:p>
            <a:pPr eaLnBrk="1" hangingPunct="1">
              <a:spcBef>
                <a:spcPct val="0"/>
              </a:spcBef>
            </a:pPr>
            <a:r>
              <a:rPr lang="en-US" smtClean="0"/>
              <a:t>This chart shows the overlapping and non-overlapping years in the five sets of three-year estimates.  The best comparisons between three-year estimates are for periods that do not overlap.</a:t>
            </a:r>
          </a:p>
          <a:p>
            <a:pPr eaLnBrk="1" hangingPunct="1">
              <a:spcBef>
                <a:spcPct val="0"/>
              </a:spcBef>
            </a:pPr>
            <a:endParaRPr lang="en-US" smtClean="0"/>
          </a:p>
          <a:p>
            <a:pPr eaLnBrk="1" hangingPunct="1">
              <a:spcBef>
                <a:spcPct val="0"/>
              </a:spcBef>
            </a:pPr>
            <a:r>
              <a:rPr lang="en-US" smtClean="0"/>
              <a:t>For this example, the 1999–2001 and 2002-2004 estimates, both in red, do not overlap.  Therefore these estimates would make a good choice to compare.</a:t>
            </a:r>
          </a:p>
          <a:p>
            <a:pPr eaLnBrk="1" hangingPunct="1">
              <a:spcBef>
                <a:spcPct val="0"/>
              </a:spcBef>
            </a:pPr>
            <a:endParaRPr lang="en-US" smtClean="0"/>
          </a:p>
          <a:p>
            <a:pPr eaLnBrk="1" hangingPunct="1">
              <a:spcBef>
                <a:spcPct val="0"/>
              </a:spcBef>
            </a:pPr>
            <a:r>
              <a:rPr lang="en-US" smtClean="0"/>
              <a:t>The 2000-2002 and 2003-2005 estimates, in purple, also do not overlap and make a good choice to compare.  </a:t>
            </a:r>
          </a:p>
          <a:p>
            <a:pPr eaLnBrk="1" hangingPunct="1">
              <a:spcBef>
                <a:spcPct val="0"/>
              </a:spcBef>
            </a:pPr>
            <a:endParaRPr lang="en-US" smtClean="0"/>
          </a:p>
          <a:p>
            <a:pPr eaLnBrk="1" hangingPunct="1">
              <a:spcBef>
                <a:spcPct val="0"/>
              </a:spcBef>
            </a:pPr>
            <a:r>
              <a:rPr lang="en-US" smtClean="0"/>
              <a:t>The data analyst chooses to compare estimates from 2000-2002 and 2003-2005 since this will be the most current data available.  The analyst will use the formal test of statistical significance covered in the presentation titled “Things that May Affect Estimates from the American Community Survey.”</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71B646D7-F8BD-4A23-B1AF-C3935E9A83B6}" type="slidenum">
              <a:rPr lang="en-US"/>
              <a:pPr/>
              <a:t>32</a:t>
            </a:fld>
            <a:endParaRPr lang="en-US"/>
          </a:p>
        </p:txBody>
      </p:sp>
      <p:sp>
        <p:nvSpPr>
          <p:cNvPr id="89090"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52ED0761-6FDF-4625-8AD9-DFFB8569A8CE}" type="slidenum">
              <a:rPr lang="en-US" sz="1300"/>
              <a:pPr algn="r" defTabSz="922338"/>
              <a:t>32</a:t>
            </a:fld>
            <a:endParaRPr lang="en-US" sz="1300"/>
          </a:p>
        </p:txBody>
      </p:sp>
      <p:sp>
        <p:nvSpPr>
          <p:cNvPr id="89091" name="Rectangle 2"/>
          <p:cNvSpPr>
            <a:spLocks noRot="1" noChangeArrowheads="1" noTextEdit="1"/>
          </p:cNvSpPr>
          <p:nvPr>
            <p:ph type="sldImg"/>
          </p:nvPr>
        </p:nvSpPr>
        <p:spPr>
          <a:ln/>
        </p:spPr>
      </p:sp>
      <p:sp>
        <p:nvSpPr>
          <p:cNvPr id="89092" name="Rectangle 3"/>
          <p:cNvSpPr>
            <a:spLocks noGrp="1" noChangeArrowheads="1"/>
          </p:cNvSpPr>
          <p:nvPr>
            <p:ph type="body" idx="1"/>
          </p:nvPr>
        </p:nvSpPr>
        <p:spPr/>
        <p:txBody>
          <a:bodyPr/>
          <a:lstStyle/>
          <a:p>
            <a:pPr eaLnBrk="1" hangingPunct="1">
              <a:spcBef>
                <a:spcPct val="0"/>
              </a:spcBef>
            </a:pPr>
            <a:r>
              <a:rPr lang="en-US" smtClean="0"/>
              <a:t>Let</a:t>
            </a:r>
            <a:r>
              <a:rPr lang="en-US" smtClean="0">
                <a:latin typeface="Verdana" pitchFamily="34" charset="0"/>
              </a:rPr>
              <a:t>’</a:t>
            </a:r>
            <a:r>
              <a:rPr lang="en-US" smtClean="0"/>
              <a:t>s summarize what we</a:t>
            </a:r>
            <a:r>
              <a:rPr lang="en-US" smtClean="0">
                <a:latin typeface="Verdana" pitchFamily="34" charset="0"/>
              </a:rPr>
              <a:t>’</a:t>
            </a:r>
            <a:r>
              <a:rPr lang="en-US" smtClean="0"/>
              <a:t>ve learned.  </a:t>
            </a:r>
          </a:p>
          <a:p>
            <a:pPr eaLnBrk="1" hangingPunct="1">
              <a:spcBef>
                <a:spcPct val="0"/>
              </a:spcBef>
            </a:pPr>
            <a:endParaRPr lang="en-US" smtClean="0"/>
          </a:p>
          <a:p>
            <a:pPr eaLnBrk="1" hangingPunct="1">
              <a:spcBef>
                <a:spcPct val="0"/>
              </a:spcBef>
            </a:pPr>
            <a:r>
              <a:rPr lang="en-US" smtClean="0"/>
              <a:t>Multiyear estimates are period estimates and should not be interpreted as estimates for any particular year in the period.</a:t>
            </a:r>
          </a:p>
          <a:p>
            <a:pPr eaLnBrk="1" hangingPunct="1">
              <a:spcBef>
                <a:spcPct val="0"/>
              </a:spcBef>
            </a:pPr>
            <a:endParaRPr lang="en-US" smtClean="0"/>
          </a:p>
          <a:p>
            <a:pPr eaLnBrk="1" hangingPunct="1">
              <a:spcBef>
                <a:spcPct val="0"/>
              </a:spcBef>
            </a:pPr>
            <a:r>
              <a:rPr lang="en-US" smtClean="0"/>
              <a:t>When you refer to multiyear estimates, the labels for multiyear estimates should reflect the entire period that they cover.</a:t>
            </a:r>
          </a:p>
          <a:p>
            <a:pPr eaLnBrk="1" hangingPunct="1">
              <a:spcBef>
                <a:spcPct val="0"/>
              </a:spcBef>
            </a:pPr>
            <a:endParaRPr lang="en-US" smtClean="0"/>
          </a:p>
          <a:p>
            <a:pPr eaLnBrk="1" hangingPunct="1">
              <a:spcBef>
                <a:spcPct val="0"/>
              </a:spcBef>
            </a:pPr>
            <a:r>
              <a:rPr lang="en-US" smtClean="0"/>
              <a:t>Data users must consider the tradeoffs between using the one-year estimates, which are more current, versus multiyear estimates, which are more reliable. </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A8E5F160-4328-4338-9AC6-48BE6A8AF004}" type="slidenum">
              <a:rPr lang="en-US"/>
              <a:pPr/>
              <a:t>33</a:t>
            </a:fld>
            <a:endParaRPr lang="en-US"/>
          </a:p>
        </p:txBody>
      </p:sp>
      <p:sp>
        <p:nvSpPr>
          <p:cNvPr id="144386"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92E55114-181B-4322-91B3-DDA87323F839}" type="slidenum">
              <a:rPr lang="en-US" sz="1300"/>
              <a:pPr algn="r" defTabSz="922338"/>
              <a:t>33</a:t>
            </a:fld>
            <a:endParaRPr lang="en-US" sz="1300"/>
          </a:p>
        </p:txBody>
      </p:sp>
      <p:sp>
        <p:nvSpPr>
          <p:cNvPr id="144387" name="Rectangle 2"/>
          <p:cNvSpPr>
            <a:spLocks noRot="1" noChangeArrowheads="1" noTextEdit="1"/>
          </p:cNvSpPr>
          <p:nvPr>
            <p:ph type="sldImg"/>
          </p:nvPr>
        </p:nvSpPr>
        <p:spPr>
          <a:ln/>
        </p:spPr>
      </p:sp>
      <p:sp>
        <p:nvSpPr>
          <p:cNvPr id="144388" name="Rectangle 3"/>
          <p:cNvSpPr>
            <a:spLocks noGrp="1" noChangeArrowheads="1"/>
          </p:cNvSpPr>
          <p:nvPr>
            <p:ph type="body" idx="1"/>
          </p:nvPr>
        </p:nvSpPr>
        <p:spPr/>
        <p:txBody>
          <a:bodyPr/>
          <a:lstStyle/>
          <a:p>
            <a:pPr eaLnBrk="1" hangingPunct="1">
              <a:spcBef>
                <a:spcPct val="0"/>
              </a:spcBef>
            </a:pPr>
            <a:r>
              <a:rPr lang="en-US" smtClean="0"/>
              <a:t>Make comparisons between estimates of different geographies based on ACS data from the same time periods.  </a:t>
            </a:r>
          </a:p>
          <a:p>
            <a:pPr eaLnBrk="1" hangingPunct="1">
              <a:spcBef>
                <a:spcPct val="0"/>
              </a:spcBef>
            </a:pPr>
            <a:endParaRPr lang="en-US" smtClean="0"/>
          </a:p>
          <a:p>
            <a:pPr eaLnBrk="1" hangingPunct="1">
              <a:spcBef>
                <a:spcPct val="0"/>
              </a:spcBef>
            </a:pPr>
            <a:r>
              <a:rPr lang="en-US" smtClean="0"/>
              <a:t>It is easier to compare estimates from non-overlapping time periods because they are more straightforward to interpret and it’s easier to perform statistical testing on them.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904CFE16-68BD-4166-B354-4A6EAF11B7E3}" type="slidenum">
              <a:rPr lang="en-US"/>
              <a:pPr/>
              <a:t>34</a:t>
            </a:fld>
            <a:endParaRPr lang="en-US"/>
          </a:p>
        </p:txBody>
      </p:sp>
      <p:sp>
        <p:nvSpPr>
          <p:cNvPr id="165892" name="Rectangle 2"/>
          <p:cNvSpPr>
            <a:spLocks noChangeArrowheads="1" noTextEdit="1"/>
          </p:cNvSpPr>
          <p:nvPr>
            <p:ph type="sldImg"/>
          </p:nvPr>
        </p:nvSpPr>
        <p:spPr>
          <a:xfrm>
            <a:off x="1108075" y="685800"/>
            <a:ext cx="4673600" cy="3505200"/>
          </a:xfrm>
          <a:ln/>
        </p:spPr>
      </p:sp>
      <p:sp>
        <p:nvSpPr>
          <p:cNvPr id="165893" name="Rectangle 3"/>
          <p:cNvSpPr>
            <a:spLocks noGrp="1" noChangeArrowheads="1"/>
          </p:cNvSpPr>
          <p:nvPr>
            <p:ph type="body" idx="1"/>
          </p:nvPr>
        </p:nvSpPr>
        <p:spPr>
          <a:xfrm>
            <a:off x="917575" y="4419600"/>
            <a:ext cx="5046663" cy="4191000"/>
          </a:xfrm>
        </p:spPr>
        <p:txBody>
          <a:bodyPr lIns="91549" tIns="45774" rIns="91549" bIns="45774"/>
          <a:lstStyle/>
          <a:p>
            <a:pPr eaLnBrk="1" hangingPunct="1"/>
            <a:r>
              <a:rPr lang="en-US" smtClean="0">
                <a:cs typeface="Arial" charset="0"/>
              </a:rPr>
              <a:t>This presentation gave you information on the definition, use, and interpretation of multiyear estimates from the American Community Survey.</a:t>
            </a:r>
          </a:p>
          <a:p>
            <a:pPr eaLnBrk="1" hangingPunct="1"/>
            <a:endParaRPr lang="en-US" smtClean="0">
              <a:cs typeface="Arial" charset="0"/>
            </a:endParaRPr>
          </a:p>
          <a:p>
            <a:pPr eaLnBrk="1" hangingPunct="1"/>
            <a:r>
              <a:rPr lang="en-US" smtClean="0">
                <a:cs typeface="Arial" charset="0"/>
              </a:rPr>
              <a:t>The </a:t>
            </a:r>
            <a:r>
              <a:rPr lang="en-US" smtClean="0"/>
              <a:t>American Community Survey</a:t>
            </a:r>
            <a:r>
              <a:rPr lang="en-US" smtClean="0">
                <a:cs typeface="Arial" charset="0"/>
              </a:rPr>
              <a:t> staff has developed the ACS Alert, which is an e-mail newsletter giving data users the latest news about the survey.  You can subscribe to the newsletter by contacting the </a:t>
            </a:r>
            <a:r>
              <a:rPr lang="en-US" smtClean="0"/>
              <a:t>American Community Survey</a:t>
            </a:r>
            <a:r>
              <a:rPr lang="en-US" smtClean="0">
                <a:cs typeface="Arial" charset="0"/>
              </a:rPr>
              <a:t> staff on the Internet at: http://www.census.gov/acs/www/Special/Alerts.htm.  You can also read past editions of the “ACS Alert” at this site.</a:t>
            </a:r>
            <a:endParaRPr lang="en-US" smtClean="0">
              <a:ea typeface="Arial Unicode MS" pitchFamily="34" charset="-128"/>
              <a:cs typeface="Arial Unicode MS" pitchFamily="34" charset="-128"/>
            </a:endParaRPr>
          </a:p>
          <a:p>
            <a:pPr eaLnBrk="1" hangingPunct="1"/>
            <a:r>
              <a:rPr lang="en-US" smtClean="0">
                <a:cs typeface="Arial" charset="0"/>
              </a:rPr>
              <a:t> </a:t>
            </a:r>
            <a:endParaRPr lang="en-US" smtClean="0">
              <a:ea typeface="Arial Unicode MS" pitchFamily="34" charset="-128"/>
              <a:cs typeface="Arial Unicode MS" pitchFamily="34" charset="-128"/>
            </a:endParaRPr>
          </a:p>
          <a:p>
            <a:pPr eaLnBrk="1" hangingPunct="1"/>
            <a:r>
              <a:rPr lang="en-US" smtClean="0">
                <a:cs typeface="Times New Roman" pitchFamily="18" charset="0"/>
              </a:rPr>
              <a:t>Please feel free to contact the Census Bureau if you have questions or need further information. If you have questions that are not answered by the Web site, please call 1-800-923-8282 or email acso.users.support@census.gov.</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81C72F61-BBDB-4C7D-A38A-8575919AA5E3}" type="slidenum">
              <a:rPr lang="en-US"/>
              <a:pPr/>
              <a:t>4</a:t>
            </a:fld>
            <a:endParaRPr lang="en-US"/>
          </a:p>
        </p:txBody>
      </p:sp>
      <p:sp>
        <p:nvSpPr>
          <p:cNvPr id="53250"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08AECDAB-F881-431A-8938-B5C183910732}" type="slidenum">
              <a:rPr lang="en-US" sz="1300"/>
              <a:pPr algn="r" defTabSz="922338"/>
              <a:t>4</a:t>
            </a:fld>
            <a:endParaRPr lang="en-US" sz="1300"/>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p:txBody>
          <a:bodyPr/>
          <a:lstStyle/>
          <a:p>
            <a:pPr eaLnBrk="1" hangingPunct="1">
              <a:spcBef>
                <a:spcPct val="0"/>
              </a:spcBef>
            </a:pPr>
            <a:r>
              <a:rPr lang="en-US" smtClean="0"/>
              <a:t>Before we talk about multiyear estimates, it’s important to understand the concept of a period estimate because all ACS estimates are period estimates.</a:t>
            </a:r>
          </a:p>
          <a:p>
            <a:pPr eaLnBrk="1" hangingPunct="1">
              <a:spcBef>
                <a:spcPct val="0"/>
              </a:spcBef>
            </a:pPr>
            <a:endParaRPr lang="en-US" smtClean="0"/>
          </a:p>
          <a:p>
            <a:pPr eaLnBrk="1" hangingPunct="1">
              <a:spcBef>
                <a:spcPct val="0"/>
              </a:spcBef>
            </a:pPr>
            <a:r>
              <a:rPr lang="en-US" smtClean="0"/>
              <a:t>The ACS produces period estimates of socioeconomic and housing characteristics. It is designed to provide estimates that describe the average characteristics of an area over a specific time period. In the case of ACS one-year estimates, the period is the calendar year. For example, the 2007 ACS data describe the population and housing characteristics of an area for the period January 1, 2007 through December 31, 2007, not for any specific day or month within the year. </a:t>
            </a:r>
          </a:p>
          <a:p>
            <a:pPr eaLnBrk="1" hangingPunct="1">
              <a:spcBef>
                <a:spcPct val="0"/>
              </a:spcBef>
            </a:pPr>
            <a:endParaRPr lang="en-US" smtClean="0"/>
          </a:p>
          <a:p>
            <a:pPr eaLnBrk="1" hangingPunct="1">
              <a:spcBef>
                <a:spcPct val="0"/>
              </a:spcBef>
            </a:pPr>
            <a:r>
              <a:rPr lang="en-US" smtClean="0"/>
              <a:t>A period estimate is different from a point-in-time estimate. A point-in-time estimate is designed to measure characteristics as of a certain date or narrow time period. For example, the purpose of the decennial census is to count the population living in the United States on a specific date, which is traditionally April 1. Although decennial census data are actually collected over several months, they are designed to provide a snapshot of the U.S. population as of April 1.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9DF9A2A1-DCFF-4D5E-A691-418674276017}" type="slidenum">
              <a:rPr lang="en-US"/>
              <a:pPr/>
              <a:t>5</a:t>
            </a:fld>
            <a:endParaRPr lang="en-US"/>
          </a:p>
        </p:txBody>
      </p:sp>
      <p:sp>
        <p:nvSpPr>
          <p:cNvPr id="54274"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40D5F692-DB8E-45DB-84B2-3A8B0D6C68D0}" type="slidenum">
              <a:rPr lang="en-US" sz="1300"/>
              <a:pPr algn="r" defTabSz="922338"/>
              <a:t>5</a:t>
            </a:fld>
            <a:endParaRPr lang="en-US" sz="1300"/>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p:txBody>
          <a:bodyPr/>
          <a:lstStyle/>
          <a:p>
            <a:pPr eaLnBrk="1" hangingPunct="1">
              <a:spcBef>
                <a:spcPct val="0"/>
              </a:spcBef>
            </a:pPr>
            <a:r>
              <a:rPr lang="en-US" smtClean="0"/>
              <a:t>A multiyear estimate is simply a period estimate that encompasses more than one calendar year.  In the case of ACS multiyear estimates, the period is either three or five calendar years. </a:t>
            </a:r>
          </a:p>
          <a:p>
            <a:pPr eaLnBrk="1" hangingPunct="1">
              <a:spcBef>
                <a:spcPct val="0"/>
              </a:spcBef>
            </a:pPr>
            <a:endParaRPr lang="en-US" smtClean="0"/>
          </a:p>
          <a:p>
            <a:pPr eaLnBrk="1" hangingPunct="1">
              <a:spcBef>
                <a:spcPct val="0"/>
              </a:spcBef>
            </a:pPr>
            <a:r>
              <a:rPr lang="en-US" smtClean="0"/>
              <a:t>While a one-year estimate includes information collected from independent monthly samples over a 12-month period, a three-year estimate represents data collected from independent samples over a 36-month period, and a five-year estimate includes data collected over a 60-month period. For example, the 2005-2007 ACS three-year estimates describe the population and housing characteristics of an area for the period January 1, 2005 through December 31, 2007.  They do not describe any specific day, month, or year within that time period.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82BDAA84-CC11-469C-967A-406DB358AF84}" type="slidenum">
              <a:rPr lang="en-US"/>
              <a:pPr/>
              <a:t>6</a:t>
            </a:fld>
            <a:endParaRPr lang="en-US"/>
          </a:p>
        </p:txBody>
      </p:sp>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p:txBody>
          <a:bodyPr/>
          <a:lstStyle/>
          <a:p>
            <a:pPr eaLnBrk="1" hangingPunct="1">
              <a:spcBef>
                <a:spcPct val="0"/>
              </a:spcBef>
            </a:pPr>
            <a:r>
              <a:rPr lang="en-US" smtClean="0"/>
              <a:t>The types of ACS estimates published for a particular area are based on established population thresholds. </a:t>
            </a:r>
          </a:p>
          <a:p>
            <a:pPr eaLnBrk="1" hangingPunct="1">
              <a:spcBef>
                <a:spcPct val="0"/>
              </a:spcBef>
            </a:pPr>
            <a:endParaRPr lang="en-US" smtClean="0"/>
          </a:p>
          <a:p>
            <a:pPr eaLnBrk="1" hangingPunct="1">
              <a:spcBef>
                <a:spcPct val="0"/>
              </a:spcBef>
            </a:pPr>
            <a:r>
              <a:rPr lang="en-US" smtClean="0"/>
              <a:t>Geographic areas with at least 65,000 people will receive one-year, three-year, and five-year ACS estimates.</a:t>
            </a:r>
          </a:p>
          <a:p>
            <a:pPr eaLnBrk="1" hangingPunct="1">
              <a:spcBef>
                <a:spcPct val="0"/>
              </a:spcBef>
            </a:pPr>
            <a:endParaRPr lang="en-US" smtClean="0"/>
          </a:p>
          <a:p>
            <a:pPr eaLnBrk="1" hangingPunct="1">
              <a:spcBef>
                <a:spcPct val="0"/>
              </a:spcBef>
            </a:pPr>
            <a:r>
              <a:rPr lang="en-US" smtClean="0"/>
              <a:t>Areas with 20,000 or more people will receive three-year and five-year estimates. There are a few exceptions to this rule, however. Zip code tabulation areas, census tracts, and block groups, regardless of their population size, will only receive five-year estimates.  </a:t>
            </a:r>
          </a:p>
          <a:p>
            <a:pPr eaLnBrk="1" hangingPunct="1">
              <a:spcBef>
                <a:spcPct val="0"/>
              </a:spcBef>
            </a:pPr>
            <a:endParaRPr lang="en-US" smtClean="0"/>
          </a:p>
          <a:p>
            <a:pPr eaLnBrk="1" hangingPunct="1">
              <a:spcBef>
                <a:spcPct val="0"/>
              </a:spcBef>
            </a:pPr>
            <a:r>
              <a:rPr lang="en-US" smtClean="0"/>
              <a:t>Areas with less than 20,000 people, down to the block group level, will only receive five-year estimates. </a:t>
            </a:r>
          </a:p>
        </p:txBody>
      </p:sp>
      <p:sp>
        <p:nvSpPr>
          <p:cNvPr id="55300" name="Slide Number Placeholder 3"/>
          <p:cNvSpPr txBox="1">
            <a:spLocks noGrp="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204EBF44-1DA0-4C89-A8E9-C6C138B176E1}" type="slidenum">
              <a:rPr lang="en-US" sz="1300"/>
              <a:pPr algn="r" defTabSz="922338"/>
              <a:t>6</a:t>
            </a:fld>
            <a:endParaRPr 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655C3285-DCB1-4136-BBC9-442F3D54EDB6}" type="slidenum">
              <a:rPr lang="en-US"/>
              <a:pPr/>
              <a:t>7</a:t>
            </a:fld>
            <a:endParaRPr lang="en-US"/>
          </a:p>
        </p:txBody>
      </p:sp>
      <p:sp>
        <p:nvSpPr>
          <p:cNvPr id="58370" name="Rectangle 7"/>
          <p:cNvSpPr txBox="1">
            <a:spLocks noGrp="1" noChangeArrowheads="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AF427371-2AB3-420D-A184-7F38ADE33051}" type="slidenum">
              <a:rPr lang="en-US" sz="1300"/>
              <a:pPr algn="r" defTabSz="922338"/>
              <a:t>7</a:t>
            </a:fld>
            <a:endParaRPr lang="en-US" sz="1300"/>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p:txBody>
          <a:bodyPr/>
          <a:lstStyle/>
          <a:p>
            <a:pPr eaLnBrk="1" hangingPunct="1">
              <a:spcBef>
                <a:spcPct val="0"/>
              </a:spcBef>
            </a:pPr>
            <a:r>
              <a:rPr lang="en-US" smtClean="0"/>
              <a:t>Because multiyear estimates are period estimates, they must be labeled to indicate the full period of time that they reflect. </a:t>
            </a:r>
          </a:p>
          <a:p>
            <a:pPr eaLnBrk="1" hangingPunct="1">
              <a:spcBef>
                <a:spcPct val="0"/>
              </a:spcBef>
            </a:pPr>
            <a:endParaRPr lang="en-US" smtClean="0"/>
          </a:p>
          <a:p>
            <a:pPr eaLnBrk="1" hangingPunct="1">
              <a:spcBef>
                <a:spcPct val="0"/>
              </a:spcBef>
            </a:pPr>
            <a:r>
              <a:rPr lang="en-US" smtClean="0"/>
              <a:t>ACS estimates based on data collected from 2005 through 2007 should not be referred to as “2006” or “2007” estimates. Some might also be tempted to refer to a 2005-2007 estimate as a “2006 average.” However, ACS three-year estimates are not produced by averaging each of the three one-year estimates included in the time period, so that could be misleading. </a:t>
            </a:r>
          </a:p>
          <a:p>
            <a:pPr eaLnBrk="1" hangingPunct="1">
              <a:spcBef>
                <a:spcPct val="0"/>
              </a:spcBef>
            </a:pPr>
            <a:endParaRPr lang="en-US" smtClean="0"/>
          </a:p>
          <a:p>
            <a:pPr eaLnBrk="1" hangingPunct="1">
              <a:spcBef>
                <a:spcPct val="0"/>
              </a:spcBef>
            </a:pPr>
            <a:r>
              <a:rPr lang="en-US" smtClean="0"/>
              <a:t>Multiyear estimates do not represent any one year or the midpoint of a period; they represent the entire period over which the data were collected.</a:t>
            </a:r>
          </a:p>
          <a:p>
            <a:pPr eaLnBrk="1" hangingPunct="1">
              <a:spcBef>
                <a:spcPct val="0"/>
              </a:spcBef>
            </a:pPr>
            <a:endParaRPr lang="en-US" smtClean="0"/>
          </a:p>
          <a:p>
            <a:pPr eaLnBrk="1" hangingPunct="1">
              <a:spcBef>
                <a:spcPct val="0"/>
              </a:spcBef>
            </a:pPr>
            <a:r>
              <a:rPr lang="en-US" smtClean="0"/>
              <a:t>Therefore, multiyear estimates should be labeled to indicate the full period of time. For example, “The child poverty rate for the 2005-2007 period was X percent.”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5FCE67B5-3BD8-4014-8CCB-409E6022CBE7}" type="slidenum">
              <a:rPr lang="en-US"/>
              <a:pPr/>
              <a:t>8</a:t>
            </a:fld>
            <a:endParaRPr lang="en-US"/>
          </a:p>
        </p:txBody>
      </p:sp>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p:txBody>
          <a:bodyPr/>
          <a:lstStyle/>
          <a:p>
            <a:pPr eaLnBrk="1" hangingPunct="1">
              <a:spcBef>
                <a:spcPct val="0"/>
              </a:spcBef>
            </a:pPr>
            <a:r>
              <a:rPr lang="en-US" smtClean="0"/>
              <a:t>Next we’ll discuss how multiyear estimates are constructed.</a:t>
            </a:r>
          </a:p>
          <a:p>
            <a:pPr eaLnBrk="1" hangingPunct="1">
              <a:spcBef>
                <a:spcPct val="0"/>
              </a:spcBef>
            </a:pPr>
            <a:endParaRPr lang="en-US" smtClean="0"/>
          </a:p>
          <a:p>
            <a:pPr eaLnBrk="1" hangingPunct="1">
              <a:spcBef>
                <a:spcPct val="0"/>
              </a:spcBef>
            </a:pPr>
            <a:r>
              <a:rPr lang="en-US" smtClean="0"/>
              <a:t>The methods used by the Census Bureau to produce multiyear estimates are generally the same as the methods for producing one-year estimates. </a:t>
            </a:r>
          </a:p>
          <a:p>
            <a:pPr eaLnBrk="1" hangingPunct="1">
              <a:spcBef>
                <a:spcPct val="0"/>
              </a:spcBef>
            </a:pPr>
            <a:endParaRPr lang="en-US" smtClean="0"/>
          </a:p>
          <a:p>
            <a:pPr eaLnBrk="1" hangingPunct="1">
              <a:spcBef>
                <a:spcPct val="0"/>
              </a:spcBef>
            </a:pPr>
            <a:r>
              <a:rPr lang="en-US" smtClean="0"/>
              <a:t>First, the ACS survey data are pooled together across 36 or 60 months. </a:t>
            </a:r>
          </a:p>
          <a:p>
            <a:pPr eaLnBrk="1" hangingPunct="1">
              <a:spcBef>
                <a:spcPct val="0"/>
              </a:spcBef>
            </a:pPr>
            <a:endParaRPr lang="en-US" smtClean="0"/>
          </a:p>
          <a:p>
            <a:pPr eaLnBrk="1" hangingPunct="1">
              <a:spcBef>
                <a:spcPct val="0"/>
              </a:spcBef>
            </a:pPr>
            <a:r>
              <a:rPr lang="en-US" smtClean="0"/>
              <a:t>After the data are pooled together, they are updated with the geographic boundaries of the last year of the period and then assigned the appropriate weights to produce population and housing estimates. Weights are adjusted using the population and housing totals derived from the Census Bureau’s Population Estimates Program.</a:t>
            </a:r>
          </a:p>
          <a:p>
            <a:pPr eaLnBrk="1" hangingPunct="1">
              <a:spcBef>
                <a:spcPct val="0"/>
              </a:spcBef>
            </a:pPr>
            <a:endParaRPr lang="en-US" smtClean="0"/>
          </a:p>
          <a:p>
            <a:pPr eaLnBrk="1" hangingPunct="1">
              <a:spcBef>
                <a:spcPct val="0"/>
              </a:spcBef>
            </a:pPr>
            <a:r>
              <a:rPr lang="en-US" smtClean="0"/>
              <a:t>Income and dollar valued data are then adjusted for inflation. We will discuss this more in a few minutes.</a:t>
            </a:r>
          </a:p>
          <a:p>
            <a:pPr eaLnBrk="1" hangingPunct="1">
              <a:spcBef>
                <a:spcPct val="0"/>
              </a:spcBef>
            </a:pPr>
            <a:endParaRPr lang="en-US" smtClean="0"/>
          </a:p>
          <a:p>
            <a:pPr eaLnBrk="1" hangingPunct="1">
              <a:spcBef>
                <a:spcPct val="0"/>
              </a:spcBef>
            </a:pPr>
            <a:r>
              <a:rPr lang="en-US" smtClean="0"/>
              <a:t>It is important to remember that the estimates are </a:t>
            </a:r>
            <a:r>
              <a:rPr lang="en-US" i="1" smtClean="0"/>
              <a:t>not</a:t>
            </a:r>
            <a:r>
              <a:rPr lang="en-US" smtClean="0"/>
              <a:t> calculated as a simple average of monthly or annual estimates.</a:t>
            </a:r>
          </a:p>
          <a:p>
            <a:pPr eaLnBrk="1" hangingPunct="1">
              <a:spcBef>
                <a:spcPct val="0"/>
              </a:spcBef>
            </a:pPr>
            <a:endParaRPr lang="en-US" smtClean="0"/>
          </a:p>
          <a:p>
            <a:pPr eaLnBrk="1" hangingPunct="1">
              <a:spcBef>
                <a:spcPct val="0"/>
              </a:spcBef>
            </a:pPr>
            <a:r>
              <a:rPr lang="en-US" smtClean="0"/>
              <a:t>Now that we’ve discussed what multiyear estimates are and how they are created, the next important topic is how data users should decide between using one-year or multiyear estimates.</a:t>
            </a:r>
          </a:p>
          <a:p>
            <a:pPr eaLnBrk="1" hangingPunct="1">
              <a:spcBef>
                <a:spcPct val="0"/>
              </a:spcBef>
            </a:pPr>
            <a:endParaRPr lang="en-US" smtClean="0"/>
          </a:p>
        </p:txBody>
      </p:sp>
      <p:sp>
        <p:nvSpPr>
          <p:cNvPr id="56324" name="Slide Number Placeholder 3"/>
          <p:cNvSpPr txBox="1">
            <a:spLocks noGrp="1"/>
          </p:cNvSpPr>
          <p:nvPr/>
        </p:nvSpPr>
        <p:spPr bwMode="auto">
          <a:xfrm>
            <a:off x="3897313" y="8829675"/>
            <a:ext cx="2982912" cy="465138"/>
          </a:xfrm>
          <a:prstGeom prst="rect">
            <a:avLst/>
          </a:prstGeom>
          <a:noFill/>
          <a:ln w="9525">
            <a:noFill/>
            <a:miter lim="800000"/>
            <a:headEnd/>
            <a:tailEnd/>
          </a:ln>
        </p:spPr>
        <p:txBody>
          <a:bodyPr lIns="92291" tIns="46145" rIns="92291" bIns="46145" anchor="b"/>
          <a:lstStyle/>
          <a:p>
            <a:pPr algn="r" defTabSz="922338"/>
            <a:fld id="{DEDE4F2F-D3E0-4EB1-AB60-DD112C335FAB}" type="slidenum">
              <a:rPr lang="en-US" sz="1300"/>
              <a:pPr algn="r" defTabSz="922338"/>
              <a:t>8</a:t>
            </a:fld>
            <a:endParaRPr 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CD5FDEDF-F486-4B52-8563-9B9A6CC2E530}" type="slidenum">
              <a:rPr lang="en-US"/>
              <a:pPr/>
              <a:t>9</a:t>
            </a:fld>
            <a:endParaRPr lang="en-US"/>
          </a:p>
        </p:txBody>
      </p:sp>
      <p:sp>
        <p:nvSpPr>
          <p:cNvPr id="116738" name="Rectangle 2"/>
          <p:cNvSpPr>
            <a:spLocks noRot="1" noChangeArrowheads="1" noTextEdit="1"/>
          </p:cNvSpPr>
          <p:nvPr>
            <p:ph type="sldImg"/>
          </p:nvPr>
        </p:nvSpPr>
        <p:spPr>
          <a:ln/>
        </p:spPr>
      </p:sp>
      <p:sp>
        <p:nvSpPr>
          <p:cNvPr id="116739" name="Rectangle 3"/>
          <p:cNvSpPr>
            <a:spLocks noGrp="1" noChangeArrowheads="1"/>
          </p:cNvSpPr>
          <p:nvPr>
            <p:ph type="body" idx="1"/>
          </p:nvPr>
        </p:nvSpPr>
        <p:spPr/>
        <p:txBody>
          <a:bodyPr/>
          <a:lstStyle/>
          <a:p>
            <a:r>
              <a:rPr lang="en-US" smtClean="0"/>
              <a:t>Now that we have a better understanding of what multiyear estimates are, let’s discuss when multiyear estimates should be used.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7BEBCA1F-537F-46B8-826C-44681ABC094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05550" y="609600"/>
            <a:ext cx="19240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609600"/>
            <a:ext cx="56197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77D38503-9279-4257-872A-6D488E8F54F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6962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33400" y="1981200"/>
            <a:ext cx="7696200" cy="3962400"/>
          </a:xfrm>
        </p:spPr>
        <p:txBody>
          <a:bodyPr/>
          <a:lstStyle/>
          <a:p>
            <a:pPr lvl="0"/>
            <a:endParaRPr lang="en-US" noProof="0" smtClean="0"/>
          </a:p>
        </p:txBody>
      </p:sp>
      <p:sp>
        <p:nvSpPr>
          <p:cNvPr id="4" name="Rectangle 4"/>
          <p:cNvSpPr>
            <a:spLocks noGrp="1" noChangeArrowheads="1"/>
          </p:cNvSpPr>
          <p:nvPr>
            <p:ph type="sldNum" sz="quarter" idx="10"/>
          </p:nvPr>
        </p:nvSpPr>
        <p:spPr>
          <a:ln/>
        </p:spPr>
        <p:txBody>
          <a:bodyPr/>
          <a:lstStyle>
            <a:lvl1pPr>
              <a:defRPr/>
            </a:lvl1pPr>
          </a:lstStyle>
          <a:p>
            <a:pPr>
              <a:defRPr/>
            </a:pPr>
            <a:fld id="{CEECF3DE-67B0-4251-849C-8921E1B292B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FC3A2FE9-75AC-402F-B243-49DB227605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981200"/>
            <a:ext cx="37719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57700" y="1981200"/>
            <a:ext cx="37719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75373307-E24A-4C4D-B425-9A4247A4FBA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82FB6625-D974-49BC-994A-1F79D03510A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2103C7F4-4EE3-4481-910D-171DD1D2460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8D890856-36DD-4296-BE77-23B6CF2C1CF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E64A3A5A-CDDA-4192-839B-0B059DFB4AD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F395550C-9B12-42C3-A5B3-6E7E57C046A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A995DEFB-7C0D-4B32-BEED-8816D93EF92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E4"/>
            </a:gs>
            <a:gs pos="100000">
              <a:srgbClr val="00009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3400" y="609600"/>
            <a:ext cx="7696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33400" y="1981200"/>
            <a:ext cx="76962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6" name="Rectangle 4"/>
          <p:cNvSpPr>
            <a:spLocks noGrp="1" noChangeArrowheads="1"/>
          </p:cNvSpPr>
          <p:nvPr>
            <p:ph type="sldNum" sz="quarter" idx="4"/>
          </p:nvPr>
        </p:nvSpPr>
        <p:spPr bwMode="auto">
          <a:xfrm>
            <a:off x="7086600" y="60960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solidFill>
                  <a:schemeClr val="bg1"/>
                </a:solidFill>
              </a:defRPr>
            </a:lvl1pPr>
          </a:lstStyle>
          <a:p>
            <a:pPr>
              <a:defRPr/>
            </a:pPr>
            <a:fld id="{378CD012-DFB6-409B-82BB-8682E3ADE086}" type="slidenum">
              <a:rPr lang="en-US"/>
              <a:pPr>
                <a:defRPr/>
              </a:pPr>
              <a:t>‹#›</a:t>
            </a:fld>
            <a:endParaRPr lang="en-US"/>
          </a:p>
        </p:txBody>
      </p:sp>
      <p:pic>
        <p:nvPicPr>
          <p:cNvPr id="1029" name="Picture 5" descr="wordCyan"/>
          <p:cNvPicPr>
            <a:picLocks noChangeAspect="1" noChangeArrowheads="1"/>
          </p:cNvPicPr>
          <p:nvPr/>
        </p:nvPicPr>
        <p:blipFill>
          <a:blip r:embed="rId13" cstate="print"/>
          <a:srcRect/>
          <a:stretch>
            <a:fillRect/>
          </a:stretch>
        </p:blipFill>
        <p:spPr bwMode="auto">
          <a:xfrm>
            <a:off x="457200" y="6326188"/>
            <a:ext cx="3276600" cy="227012"/>
          </a:xfrm>
          <a:prstGeom prst="rect">
            <a:avLst/>
          </a:prstGeom>
          <a:noFill/>
          <a:ln w="9525">
            <a:noFill/>
            <a:miter lim="800000"/>
            <a:headEnd/>
            <a:tailEnd/>
          </a:ln>
        </p:spPr>
      </p:pic>
      <p:sp>
        <p:nvSpPr>
          <p:cNvPr id="54278" name="Rectangle 6"/>
          <p:cNvSpPr>
            <a:spLocks noChangeArrowheads="1"/>
          </p:cNvSpPr>
          <p:nvPr/>
        </p:nvSpPr>
        <p:spPr bwMode="auto">
          <a:xfrm>
            <a:off x="3810000" y="6402388"/>
            <a:ext cx="5334000" cy="7461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54279" name="Rectangle 7"/>
          <p:cNvSpPr>
            <a:spLocks noChangeArrowheads="1"/>
          </p:cNvSpPr>
          <p:nvPr/>
        </p:nvSpPr>
        <p:spPr bwMode="auto">
          <a:xfrm rot="5400000">
            <a:off x="5143500" y="3390900"/>
            <a:ext cx="6858000" cy="76200"/>
          </a:xfrm>
          <a:prstGeom prst="rect">
            <a:avLst/>
          </a:prstGeom>
          <a:solidFill>
            <a:schemeClr val="accent2"/>
          </a:soli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hf hdr="0" ftr="0" dt="0"/>
  <p:txStyles>
    <p:titleStyle>
      <a:lvl1pPr algn="l" rtl="0" eaLnBrk="0" fontAlgn="base" hangingPunct="0">
        <a:spcBef>
          <a:spcPct val="0"/>
        </a:spcBef>
        <a:spcAft>
          <a:spcPct val="0"/>
        </a:spcAft>
        <a:defRPr sz="3200">
          <a:solidFill>
            <a:srgbClr val="FFFF99"/>
          </a:solidFill>
          <a:latin typeface="Arial" charset="0"/>
          <a:ea typeface="+mj-ea"/>
          <a:cs typeface="+mj-cs"/>
        </a:defRPr>
      </a:lvl1pPr>
      <a:lvl2pPr algn="l" rtl="0" eaLnBrk="0" fontAlgn="base" hangingPunct="0">
        <a:spcBef>
          <a:spcPct val="0"/>
        </a:spcBef>
        <a:spcAft>
          <a:spcPct val="0"/>
        </a:spcAft>
        <a:defRPr sz="3200">
          <a:solidFill>
            <a:srgbClr val="FFFF99"/>
          </a:solidFill>
          <a:latin typeface="Arial" charset="0"/>
        </a:defRPr>
      </a:lvl2pPr>
      <a:lvl3pPr algn="l" rtl="0" eaLnBrk="0" fontAlgn="base" hangingPunct="0">
        <a:spcBef>
          <a:spcPct val="0"/>
        </a:spcBef>
        <a:spcAft>
          <a:spcPct val="0"/>
        </a:spcAft>
        <a:defRPr sz="3200">
          <a:solidFill>
            <a:srgbClr val="FFFF99"/>
          </a:solidFill>
          <a:latin typeface="Arial" charset="0"/>
        </a:defRPr>
      </a:lvl3pPr>
      <a:lvl4pPr algn="l" rtl="0" eaLnBrk="0" fontAlgn="base" hangingPunct="0">
        <a:spcBef>
          <a:spcPct val="0"/>
        </a:spcBef>
        <a:spcAft>
          <a:spcPct val="0"/>
        </a:spcAft>
        <a:defRPr sz="3200">
          <a:solidFill>
            <a:srgbClr val="FFFF99"/>
          </a:solidFill>
          <a:latin typeface="Arial" charset="0"/>
        </a:defRPr>
      </a:lvl4pPr>
      <a:lvl5pPr algn="l" rtl="0" eaLnBrk="0" fontAlgn="base" hangingPunct="0">
        <a:spcBef>
          <a:spcPct val="0"/>
        </a:spcBef>
        <a:spcAft>
          <a:spcPct val="0"/>
        </a:spcAft>
        <a:defRPr sz="3200">
          <a:solidFill>
            <a:srgbClr val="FFFF99"/>
          </a:solidFill>
          <a:latin typeface="Arial" charset="0"/>
        </a:defRPr>
      </a:lvl5pPr>
      <a:lvl6pPr marL="457200" algn="l" rtl="0" fontAlgn="base">
        <a:spcBef>
          <a:spcPct val="0"/>
        </a:spcBef>
        <a:spcAft>
          <a:spcPct val="0"/>
        </a:spcAft>
        <a:defRPr sz="2800">
          <a:solidFill>
            <a:srgbClr val="FFFF99"/>
          </a:solidFill>
          <a:latin typeface="Verdana" pitchFamily="34" charset="0"/>
        </a:defRPr>
      </a:lvl6pPr>
      <a:lvl7pPr marL="914400" algn="l" rtl="0" fontAlgn="base">
        <a:spcBef>
          <a:spcPct val="0"/>
        </a:spcBef>
        <a:spcAft>
          <a:spcPct val="0"/>
        </a:spcAft>
        <a:defRPr sz="2800">
          <a:solidFill>
            <a:srgbClr val="FFFF99"/>
          </a:solidFill>
          <a:latin typeface="Verdana" pitchFamily="34" charset="0"/>
        </a:defRPr>
      </a:lvl7pPr>
      <a:lvl8pPr marL="1371600" algn="l" rtl="0" fontAlgn="base">
        <a:spcBef>
          <a:spcPct val="0"/>
        </a:spcBef>
        <a:spcAft>
          <a:spcPct val="0"/>
        </a:spcAft>
        <a:defRPr sz="2800">
          <a:solidFill>
            <a:srgbClr val="FFFF99"/>
          </a:solidFill>
          <a:latin typeface="Verdana" pitchFamily="34" charset="0"/>
        </a:defRPr>
      </a:lvl8pPr>
      <a:lvl9pPr marL="1828800" algn="l" rtl="0" fontAlgn="base">
        <a:spcBef>
          <a:spcPct val="0"/>
        </a:spcBef>
        <a:spcAft>
          <a:spcPct val="0"/>
        </a:spcAft>
        <a:defRPr sz="2800">
          <a:solidFill>
            <a:srgbClr val="FFFF99"/>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a:solidFill>
            <a:schemeClr val="bg1"/>
          </a:solidFill>
          <a:latin typeface="Arial" charset="0"/>
          <a:ea typeface="+mn-ea"/>
          <a:cs typeface="+mn-cs"/>
        </a:defRPr>
      </a:lvl1pPr>
      <a:lvl2pPr marL="742950" indent="-285750" algn="l" rtl="0" eaLnBrk="0" fontAlgn="base" hangingPunct="0">
        <a:spcBef>
          <a:spcPct val="20000"/>
        </a:spcBef>
        <a:spcAft>
          <a:spcPct val="0"/>
        </a:spcAft>
        <a:buClr>
          <a:schemeClr val="bg1"/>
        </a:buClr>
        <a:buChar char="–"/>
        <a:defRPr sz="2000">
          <a:solidFill>
            <a:schemeClr val="bg1"/>
          </a:solidFill>
          <a:latin typeface="Arial" charset="0"/>
        </a:defRPr>
      </a:lvl2pPr>
      <a:lvl3pPr marL="1143000" indent="-228600" algn="l" rtl="0" eaLnBrk="0" fontAlgn="base" hangingPunct="0">
        <a:spcBef>
          <a:spcPct val="20000"/>
        </a:spcBef>
        <a:spcAft>
          <a:spcPct val="0"/>
        </a:spcAft>
        <a:buClr>
          <a:schemeClr val="bg1"/>
        </a:buClr>
        <a:buChar char="•"/>
        <a:defRPr>
          <a:solidFill>
            <a:schemeClr val="bg1"/>
          </a:solidFill>
          <a:latin typeface="Arial" charset="0"/>
        </a:defRPr>
      </a:lvl3pPr>
      <a:lvl4pPr marL="1600200" indent="-228600" algn="l" rtl="0" eaLnBrk="0" fontAlgn="base" hangingPunct="0">
        <a:spcBef>
          <a:spcPct val="20000"/>
        </a:spcBef>
        <a:spcAft>
          <a:spcPct val="0"/>
        </a:spcAft>
        <a:buClr>
          <a:schemeClr val="bg1"/>
        </a:buClr>
        <a:buChar char="–"/>
        <a:defRPr sz="1600">
          <a:solidFill>
            <a:schemeClr val="bg1"/>
          </a:solidFill>
          <a:latin typeface="Arial" charset="0"/>
        </a:defRPr>
      </a:lvl4pPr>
      <a:lvl5pPr marL="2057400" indent="-228600" algn="l" rtl="0" eaLnBrk="0" fontAlgn="base" hangingPunct="0">
        <a:spcBef>
          <a:spcPct val="20000"/>
        </a:spcBef>
        <a:spcAft>
          <a:spcPct val="0"/>
        </a:spcAft>
        <a:buClr>
          <a:schemeClr val="bg1"/>
        </a:buClr>
        <a:buChar char="»"/>
        <a:defRPr sz="1400">
          <a:solidFill>
            <a:schemeClr val="bg1"/>
          </a:solidFill>
          <a:latin typeface="Arial" charset="0"/>
        </a:defRPr>
      </a:lvl5pPr>
      <a:lvl6pPr marL="2514600" indent="-228600" algn="l" rtl="0" fontAlgn="base">
        <a:spcBef>
          <a:spcPct val="20000"/>
        </a:spcBef>
        <a:spcAft>
          <a:spcPct val="0"/>
        </a:spcAft>
        <a:buClr>
          <a:schemeClr val="bg1"/>
        </a:buClr>
        <a:buChar char="»"/>
        <a:defRPr sz="1400">
          <a:solidFill>
            <a:schemeClr val="bg1"/>
          </a:solidFill>
          <a:latin typeface="+mn-lt"/>
        </a:defRPr>
      </a:lvl6pPr>
      <a:lvl7pPr marL="2971800" indent="-228600" algn="l" rtl="0" fontAlgn="base">
        <a:spcBef>
          <a:spcPct val="20000"/>
        </a:spcBef>
        <a:spcAft>
          <a:spcPct val="0"/>
        </a:spcAft>
        <a:buClr>
          <a:schemeClr val="bg1"/>
        </a:buClr>
        <a:buChar char="»"/>
        <a:defRPr sz="1400">
          <a:solidFill>
            <a:schemeClr val="bg1"/>
          </a:solidFill>
          <a:latin typeface="+mn-lt"/>
        </a:defRPr>
      </a:lvl7pPr>
      <a:lvl8pPr marL="3429000" indent="-228600" algn="l" rtl="0" fontAlgn="base">
        <a:spcBef>
          <a:spcPct val="20000"/>
        </a:spcBef>
        <a:spcAft>
          <a:spcPct val="0"/>
        </a:spcAft>
        <a:buClr>
          <a:schemeClr val="bg1"/>
        </a:buClr>
        <a:buChar char="»"/>
        <a:defRPr sz="1400">
          <a:solidFill>
            <a:schemeClr val="bg1"/>
          </a:solidFill>
          <a:latin typeface="+mn-lt"/>
        </a:defRPr>
      </a:lvl8pPr>
      <a:lvl9pPr marL="3886200" indent="-228600" algn="l" rtl="0" fontAlgn="base">
        <a:spcBef>
          <a:spcPct val="20000"/>
        </a:spcBef>
        <a:spcAft>
          <a:spcPct val="0"/>
        </a:spcAft>
        <a:buClr>
          <a:schemeClr val="bg1"/>
        </a:buClr>
        <a:buChar char="»"/>
        <a:defRPr sz="1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www.census.gov/acs/www/UseData/compACS.htm" TargetMode="External"/><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oleObject" Target="../embeddings/Microsoft_Office_Excel_Chart1.xls"/></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oleObject" Target="../embeddings/Microsoft_Office_Excel_Chart2.xls"/></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www.census.gov/acs/www/Special/Alerts.htm" TargetMode="External"/><Relationship Id="rId2" Type="http://schemas.openxmlformats.org/officeDocument/2006/relationships/notesSlide" Target="../notesSlides/notesSlide34.xml"/><Relationship Id="rId1" Type="http://schemas.openxmlformats.org/officeDocument/2006/relationships/slideLayout" Target="../slideLayouts/slideLayout6.xml"/><Relationship Id="rId5" Type="http://schemas.openxmlformats.org/officeDocument/2006/relationships/hyperlink" Target="mailto:acso.users.support@census.gov" TargetMode="External"/><Relationship Id="rId4" Type="http://schemas.openxmlformats.org/officeDocument/2006/relationships/hyperlink" Target="http://www.census.gov/acs/www"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Grp="1" noChangeArrowheads="1"/>
          </p:cNvSpPr>
          <p:nvPr>
            <p:ph type="sldNum" sz="quarter" idx="10"/>
          </p:nvPr>
        </p:nvSpPr>
        <p:spPr>
          <a:ln/>
        </p:spPr>
        <p:txBody>
          <a:bodyPr/>
          <a:lstStyle/>
          <a:p>
            <a:pPr>
              <a:defRPr/>
            </a:pPr>
            <a:fld id="{21820635-4007-41DF-8BA3-E5C20A918752}" type="slidenum">
              <a:rPr lang="en-US"/>
              <a:pPr>
                <a:defRPr/>
              </a:pPr>
              <a:t>1</a:t>
            </a:fld>
            <a:endParaRPr lang="en-US"/>
          </a:p>
        </p:txBody>
      </p:sp>
      <p:sp>
        <p:nvSpPr>
          <p:cNvPr id="3074" name="Rectangle 2"/>
          <p:cNvSpPr>
            <a:spLocks noGrp="1" noChangeArrowheads="1"/>
          </p:cNvSpPr>
          <p:nvPr>
            <p:ph type="title"/>
          </p:nvPr>
        </p:nvSpPr>
        <p:spPr>
          <a:xfrm>
            <a:off x="228600" y="1905000"/>
            <a:ext cx="8229600" cy="1143000"/>
          </a:xfrm>
        </p:spPr>
        <p:txBody>
          <a:bodyPr/>
          <a:lstStyle/>
          <a:p>
            <a:pPr algn="ctr" eaLnBrk="1" hangingPunct="1">
              <a:spcBef>
                <a:spcPct val="75000"/>
              </a:spcBef>
            </a:pPr>
            <a:r>
              <a:rPr lang="en-US" sz="3600" smtClean="0"/>
              <a:t>Understanding Multiyear Estimates from the American Community Survey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26D3936D-6BD5-4283-8467-3999702882EE}" type="slidenum">
              <a:rPr lang="en-US"/>
              <a:pPr>
                <a:defRPr/>
              </a:pPr>
              <a:t>10</a:t>
            </a:fld>
            <a:endParaRPr lang="en-US"/>
          </a:p>
        </p:txBody>
      </p:sp>
      <p:sp>
        <p:nvSpPr>
          <p:cNvPr id="15362" name="Title 1"/>
          <p:cNvSpPr>
            <a:spLocks noGrp="1"/>
          </p:cNvSpPr>
          <p:nvPr>
            <p:ph type="title"/>
          </p:nvPr>
        </p:nvSpPr>
        <p:spPr/>
        <p:txBody>
          <a:bodyPr/>
          <a:lstStyle/>
          <a:p>
            <a:pPr eaLnBrk="1" hangingPunct="1"/>
            <a:r>
              <a:rPr lang="en-US" smtClean="0"/>
              <a:t>Use Multiyear Estimates When …</a:t>
            </a:r>
          </a:p>
        </p:txBody>
      </p:sp>
      <p:sp>
        <p:nvSpPr>
          <p:cNvPr id="15363" name="Content Placeholder 2"/>
          <p:cNvSpPr>
            <a:spLocks noGrp="1"/>
          </p:cNvSpPr>
          <p:nvPr>
            <p:ph type="body" idx="1"/>
          </p:nvPr>
        </p:nvSpPr>
        <p:spPr/>
        <p:txBody>
          <a:bodyPr/>
          <a:lstStyle/>
          <a:p>
            <a:pPr eaLnBrk="1" hangingPunct="1">
              <a:spcAft>
                <a:spcPts val="1800"/>
              </a:spcAft>
            </a:pPr>
            <a:r>
              <a:rPr lang="en-US" smtClean="0"/>
              <a:t>No 1-year estimate is available</a:t>
            </a:r>
          </a:p>
          <a:p>
            <a:pPr eaLnBrk="1" hangingPunct="1">
              <a:spcAft>
                <a:spcPts val="1800"/>
              </a:spcAft>
            </a:pPr>
            <a:r>
              <a:rPr lang="en-US" smtClean="0"/>
              <a:t>Margins of error for 1-year estimates are larger than required</a:t>
            </a:r>
          </a:p>
          <a:p>
            <a:pPr eaLnBrk="1" hangingPunct="1">
              <a:spcAft>
                <a:spcPts val="1800"/>
              </a:spcAft>
            </a:pPr>
            <a:r>
              <a:rPr lang="en-US" smtClean="0"/>
              <a:t>Analyzing data for small population groups</a:t>
            </a:r>
          </a:p>
          <a:p>
            <a:pPr eaLnBrk="1" hangingPunct="1">
              <a:spcAft>
                <a:spcPts val="1800"/>
              </a:spcAft>
            </a:pPr>
            <a:endParaRPr lang="en-US" smtClean="0"/>
          </a:p>
          <a:p>
            <a:pPr eaLnBrk="1" hangingPunct="1">
              <a:spcAft>
                <a:spcPts val="1800"/>
              </a:spcAft>
            </a:pPr>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sldNum" sz="quarter" idx="10"/>
          </p:nvPr>
        </p:nvSpPr>
        <p:spPr>
          <a:ln/>
        </p:spPr>
        <p:txBody>
          <a:bodyPr/>
          <a:lstStyle/>
          <a:p>
            <a:pPr>
              <a:defRPr/>
            </a:pPr>
            <a:fld id="{854A4E44-B99F-4C97-9319-443D4FC9742A}" type="slidenum">
              <a:rPr lang="en-US"/>
              <a:pPr>
                <a:defRPr/>
              </a:pPr>
              <a:t>11</a:t>
            </a:fld>
            <a:endParaRPr lang="en-US"/>
          </a:p>
        </p:txBody>
      </p:sp>
      <p:sp>
        <p:nvSpPr>
          <p:cNvPr id="13314" name="Title 1"/>
          <p:cNvSpPr>
            <a:spLocks noGrp="1"/>
          </p:cNvSpPr>
          <p:nvPr>
            <p:ph type="title"/>
          </p:nvPr>
        </p:nvSpPr>
        <p:spPr/>
        <p:txBody>
          <a:bodyPr/>
          <a:lstStyle/>
          <a:p>
            <a:pPr eaLnBrk="1" hangingPunct="1"/>
            <a:r>
              <a:rPr lang="en-US" smtClean="0"/>
              <a:t>Currency vs. Reliability</a:t>
            </a:r>
          </a:p>
        </p:txBody>
      </p:sp>
      <p:graphicFrame>
        <p:nvGraphicFramePr>
          <p:cNvPr id="4" name="Content Placeholder 3"/>
          <p:cNvGraphicFramePr>
            <a:graphicFrameLocks noGrp="1"/>
          </p:cNvGraphicFramePr>
          <p:nvPr>
            <p:ph type="body" idx="4294967295"/>
          </p:nvPr>
        </p:nvGraphicFramePr>
        <p:xfrm>
          <a:off x="533400" y="1981200"/>
          <a:ext cx="7696200" cy="3962400"/>
        </p:xfrm>
        <a:graphic>
          <a:graphicData uri="http://schemas.openxmlformats.org/drawingml/2006/table">
            <a:tbl>
              <a:tblPr/>
              <a:tblGrid>
                <a:gridCol w="4038600"/>
                <a:gridCol w="3657600"/>
              </a:tblGrid>
              <a:tr h="4730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Currency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Reliability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1162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1-year estimates provide information based on the last year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Larger sample sizes produce estimates that are more statistically reliable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1163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3-year estimates provide information based on the last year and the 2 years before that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3-year estimates are based on 3 times as many sample cases as 1-year estimates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1163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5-year estimates provide information based on the last year and the 4 years before that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5-year estimates are based on 5 times as many sample cases as 1-year estimates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sldNum" sz="quarter" idx="10"/>
          </p:nvPr>
        </p:nvSpPr>
        <p:spPr>
          <a:ln/>
        </p:spPr>
        <p:txBody>
          <a:bodyPr/>
          <a:lstStyle/>
          <a:p>
            <a:pPr>
              <a:defRPr/>
            </a:pPr>
            <a:fld id="{CE38DA9D-5679-4465-BBD2-80D78183F56F}" type="slidenum">
              <a:rPr lang="en-US"/>
              <a:pPr>
                <a:defRPr/>
              </a:pPr>
              <a:t>12</a:t>
            </a:fld>
            <a:endParaRPr lang="en-US"/>
          </a:p>
        </p:txBody>
      </p:sp>
      <p:pic>
        <p:nvPicPr>
          <p:cNvPr id="14360" name="Picture 24" descr="S:\ACSAS\SDC CIC Training Workshop\Presentations\Untitled-1.png"/>
          <p:cNvPicPr>
            <a:picLocks noChangeAspect="1" noChangeArrowheads="1"/>
          </p:cNvPicPr>
          <p:nvPr>
            <p:ph idx="4294967295"/>
          </p:nvPr>
        </p:nvPicPr>
        <p:blipFill>
          <a:blip r:embed="rId3" cstate="print"/>
          <a:srcRect/>
          <a:stretch>
            <a:fillRect/>
          </a:stretch>
        </p:blipFill>
        <p:spPr>
          <a:xfrm>
            <a:off x="533400" y="2003425"/>
            <a:ext cx="7696200" cy="3917950"/>
          </a:xfrm>
        </p:spPr>
      </p:pic>
      <p:sp>
        <p:nvSpPr>
          <p:cNvPr id="14338" name="Rectangle 2"/>
          <p:cNvSpPr>
            <a:spLocks noGrp="1" noChangeArrowheads="1"/>
          </p:cNvSpPr>
          <p:nvPr>
            <p:ph type="title"/>
          </p:nvPr>
        </p:nvSpPr>
        <p:spPr/>
        <p:txBody>
          <a:bodyPr/>
          <a:lstStyle/>
          <a:p>
            <a:pPr eaLnBrk="1" hangingPunct="1">
              <a:spcBef>
                <a:spcPct val="75000"/>
              </a:spcBef>
              <a:spcAft>
                <a:spcPts val="1200"/>
              </a:spcAft>
            </a:pPr>
            <a:r>
              <a:rPr lang="en-US" smtClean="0"/>
              <a:t>Reliability</a:t>
            </a:r>
          </a:p>
        </p:txBody>
      </p:sp>
      <p:sp>
        <p:nvSpPr>
          <p:cNvPr id="5" name="Right Bracket 4"/>
          <p:cNvSpPr/>
          <p:nvPr/>
        </p:nvSpPr>
        <p:spPr>
          <a:xfrm>
            <a:off x="2438400" y="3305175"/>
            <a:ext cx="228600" cy="609600"/>
          </a:xfrm>
          <a:prstGeom prst="rightBracket">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ln w="28575">
                <a:solidFill>
                  <a:schemeClr val="tx1"/>
                </a:solidFill>
              </a:ln>
              <a:solidFill>
                <a:srgbClr val="000000"/>
              </a:solidFill>
            </a:endParaRPr>
          </a:p>
        </p:txBody>
      </p:sp>
      <p:sp>
        <p:nvSpPr>
          <p:cNvPr id="14359" name="Text Box 23"/>
          <p:cNvSpPr txBox="1">
            <a:spLocks noChangeArrowheads="1"/>
          </p:cNvSpPr>
          <p:nvPr/>
        </p:nvSpPr>
        <p:spPr bwMode="auto">
          <a:xfrm>
            <a:off x="685800" y="5562600"/>
            <a:ext cx="1711325" cy="304800"/>
          </a:xfrm>
          <a:prstGeom prst="rect">
            <a:avLst/>
          </a:prstGeom>
          <a:noFill/>
          <a:ln w="9525">
            <a:noFill/>
            <a:miter lim="800000"/>
            <a:headEnd/>
            <a:tailEnd/>
          </a:ln>
          <a:effectLst/>
        </p:spPr>
        <p:txBody>
          <a:bodyPr wrap="none">
            <a:spAutoFit/>
          </a:bodyPr>
          <a:lstStyle/>
          <a:p>
            <a:r>
              <a:rPr lang="en-US" sz="1400"/>
              <a:t>Note: Fictional data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Grp="1" noChangeArrowheads="1"/>
          </p:cNvSpPr>
          <p:nvPr>
            <p:ph type="sldNum" sz="quarter" idx="10"/>
          </p:nvPr>
        </p:nvSpPr>
        <p:spPr>
          <a:ln/>
        </p:spPr>
        <p:txBody>
          <a:bodyPr/>
          <a:lstStyle/>
          <a:p>
            <a:pPr>
              <a:defRPr/>
            </a:pPr>
            <a:fld id="{F8FE1AEB-EF95-4057-97A0-81CAB7582365}" type="slidenum">
              <a:rPr lang="en-US"/>
              <a:pPr>
                <a:defRPr/>
              </a:pPr>
              <a:t>13</a:t>
            </a:fld>
            <a:endParaRPr lang="en-US"/>
          </a:p>
        </p:txBody>
      </p:sp>
      <p:sp>
        <p:nvSpPr>
          <p:cNvPr id="17410" name="Rectangle 2"/>
          <p:cNvSpPr>
            <a:spLocks noGrp="1" noChangeArrowheads="1"/>
          </p:cNvSpPr>
          <p:nvPr>
            <p:ph type="title"/>
          </p:nvPr>
        </p:nvSpPr>
        <p:spPr>
          <a:xfrm>
            <a:off x="533400" y="2209800"/>
            <a:ext cx="7696200" cy="1143000"/>
          </a:xfrm>
        </p:spPr>
        <p:txBody>
          <a:bodyPr/>
          <a:lstStyle/>
          <a:p>
            <a:pPr algn="ctr" eaLnBrk="1" hangingPunct="1"/>
            <a:r>
              <a:rPr lang="en-US" smtClean="0"/>
              <a:t>What should I be aware of when </a:t>
            </a:r>
            <a:br>
              <a:rPr lang="en-US" smtClean="0"/>
            </a:br>
            <a:r>
              <a:rPr lang="en-US" smtClean="0"/>
              <a:t>using multiyear estimates?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E0825185-4AA0-464E-8419-7BB6762576A5}" type="slidenum">
              <a:rPr lang="en-US"/>
              <a:pPr>
                <a:defRPr/>
              </a:pPr>
              <a:t>14</a:t>
            </a:fld>
            <a:endParaRPr lang="en-US"/>
          </a:p>
        </p:txBody>
      </p:sp>
      <p:sp>
        <p:nvSpPr>
          <p:cNvPr id="18434" name="Rectangle 2"/>
          <p:cNvSpPr>
            <a:spLocks noGrp="1" noChangeArrowheads="1"/>
          </p:cNvSpPr>
          <p:nvPr>
            <p:ph type="title"/>
          </p:nvPr>
        </p:nvSpPr>
        <p:spPr/>
        <p:txBody>
          <a:bodyPr/>
          <a:lstStyle/>
          <a:p>
            <a:pPr eaLnBrk="1" hangingPunct="1"/>
            <a:r>
              <a:rPr lang="en-US" smtClean="0"/>
              <a:t>Inflation Adjustment</a:t>
            </a:r>
          </a:p>
        </p:txBody>
      </p:sp>
      <p:sp>
        <p:nvSpPr>
          <p:cNvPr id="18435" name="Rectangle 3"/>
          <p:cNvSpPr>
            <a:spLocks noGrp="1" noChangeArrowheads="1"/>
          </p:cNvSpPr>
          <p:nvPr>
            <p:ph type="body" idx="1"/>
          </p:nvPr>
        </p:nvSpPr>
        <p:spPr/>
        <p:txBody>
          <a:bodyPr/>
          <a:lstStyle/>
          <a:p>
            <a:pPr eaLnBrk="1" hangingPunct="1">
              <a:spcBef>
                <a:spcPts val="600"/>
              </a:spcBef>
              <a:spcAft>
                <a:spcPts val="1800"/>
              </a:spcAft>
            </a:pPr>
            <a:r>
              <a:rPr lang="en-US" smtClean="0"/>
              <a:t>Dollar-valued data items are inflation adjusted to the most recent year for the period </a:t>
            </a:r>
          </a:p>
          <a:p>
            <a:pPr eaLnBrk="1" hangingPunct="1">
              <a:spcBef>
                <a:spcPts val="600"/>
              </a:spcBef>
              <a:spcAft>
                <a:spcPts val="1800"/>
              </a:spcAft>
            </a:pPr>
            <a:r>
              <a:rPr lang="en-US" smtClean="0"/>
              <a:t>Income, rent, home value, and energy costs</a:t>
            </a:r>
          </a:p>
          <a:p>
            <a:pPr eaLnBrk="1" hangingPunct="1">
              <a:spcBef>
                <a:spcPts val="600"/>
              </a:spcBef>
              <a:spcAft>
                <a:spcPts val="1800"/>
              </a:spcAft>
            </a:pPr>
            <a:r>
              <a:rPr lang="en-US" smtClean="0"/>
              <a:t>Adjusted using inflation factors based on the Consumer Price Index (CPI)</a:t>
            </a:r>
          </a:p>
          <a:p>
            <a:pPr eaLnBrk="1" hangingPunct="1">
              <a:spcBef>
                <a:spcPts val="600"/>
              </a:spcBef>
              <a:spcAft>
                <a:spcPts val="1800"/>
              </a:spcAft>
            </a:pPr>
            <a:r>
              <a:rPr lang="en-US" smtClean="0"/>
              <a:t>Adjustment designed to put the data into dollars with equal purchasing power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D209CC47-044D-4CB5-80C5-0ECAB8BF963D}" type="slidenum">
              <a:rPr lang="en-US"/>
              <a:pPr>
                <a:defRPr/>
              </a:pPr>
              <a:t>15</a:t>
            </a:fld>
            <a:endParaRPr lang="en-US"/>
          </a:p>
        </p:txBody>
      </p:sp>
      <p:sp>
        <p:nvSpPr>
          <p:cNvPr id="19458" name="Rectangle 2"/>
          <p:cNvSpPr>
            <a:spLocks noGrp="1" noChangeArrowheads="1"/>
          </p:cNvSpPr>
          <p:nvPr>
            <p:ph type="title"/>
          </p:nvPr>
        </p:nvSpPr>
        <p:spPr/>
        <p:txBody>
          <a:bodyPr/>
          <a:lstStyle/>
          <a:p>
            <a:pPr eaLnBrk="1" hangingPunct="1"/>
            <a:r>
              <a:rPr lang="en-US" smtClean="0"/>
              <a:t>Geographic Boundaries </a:t>
            </a:r>
          </a:p>
        </p:txBody>
      </p:sp>
      <p:sp>
        <p:nvSpPr>
          <p:cNvPr id="19459" name="Rectangle 3"/>
          <p:cNvSpPr>
            <a:spLocks noGrp="1" noChangeArrowheads="1"/>
          </p:cNvSpPr>
          <p:nvPr>
            <p:ph type="body" idx="1"/>
          </p:nvPr>
        </p:nvSpPr>
        <p:spPr/>
        <p:txBody>
          <a:bodyPr/>
          <a:lstStyle/>
          <a:p>
            <a:pPr eaLnBrk="1" hangingPunct="1">
              <a:spcAft>
                <a:spcPts val="1800"/>
              </a:spcAft>
            </a:pPr>
            <a:r>
              <a:rPr lang="en-US" smtClean="0"/>
              <a:t>Multiyear estimates are based on geographic boundaries as of January 1 of the last year in the multiyear period</a:t>
            </a:r>
          </a:p>
          <a:p>
            <a:pPr eaLnBrk="1" hangingPunct="1">
              <a:spcAft>
                <a:spcPts val="1800"/>
              </a:spcAft>
            </a:pPr>
            <a:r>
              <a:rPr lang="en-US" smtClean="0"/>
              <a:t>Boundary Annexation Survey collects boundary changes</a:t>
            </a:r>
          </a:p>
          <a:p>
            <a:pPr eaLnBrk="1" hangingPunct="1">
              <a:spcAft>
                <a:spcPts val="1800"/>
              </a:spcAft>
            </a:pPr>
            <a:r>
              <a:rPr lang="en-US" smtClean="0"/>
              <a:t>Boundaries of other statistical areas will be updated every decade in conjunction with the decennial census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00F39F5B-EFD9-4FFB-9F6E-9C61C234DDC1}" type="slidenum">
              <a:rPr lang="en-US"/>
              <a:pPr>
                <a:defRPr/>
              </a:pPr>
              <a:t>16</a:t>
            </a:fld>
            <a:endParaRPr lang="en-US"/>
          </a:p>
        </p:txBody>
      </p:sp>
      <p:sp>
        <p:nvSpPr>
          <p:cNvPr id="105477" name="Rectangle 5"/>
          <p:cNvSpPr>
            <a:spLocks noGrp="1" noChangeArrowheads="1"/>
          </p:cNvSpPr>
          <p:nvPr>
            <p:ph type="title"/>
          </p:nvPr>
        </p:nvSpPr>
        <p:spPr/>
        <p:txBody>
          <a:bodyPr/>
          <a:lstStyle/>
          <a:p>
            <a:r>
              <a:rPr lang="en-US" smtClean="0"/>
              <a:t>Geographic Boundaries </a:t>
            </a:r>
            <a:br>
              <a:rPr lang="en-US" smtClean="0"/>
            </a:br>
            <a:r>
              <a:rPr lang="en-US" sz="2400" smtClean="0"/>
              <a:t>Amarillo city, Texas</a:t>
            </a:r>
          </a:p>
        </p:txBody>
      </p:sp>
      <p:graphicFrame>
        <p:nvGraphicFramePr>
          <p:cNvPr id="105478" name="Object 6"/>
          <p:cNvGraphicFramePr>
            <a:graphicFrameLocks noChangeAspect="1"/>
          </p:cNvGraphicFramePr>
          <p:nvPr>
            <p:ph idx="1"/>
          </p:nvPr>
        </p:nvGraphicFramePr>
        <p:xfrm>
          <a:off x="1600200" y="1754188"/>
          <a:ext cx="5715000" cy="4416425"/>
        </p:xfrm>
        <a:graphic>
          <a:graphicData uri="http://schemas.openxmlformats.org/presentationml/2006/ole">
            <p:oleObj spid="_x0000_s105478" name="Acrobat Document" r:id="rId4" imgW="7543979" imgH="5829479" progId="AcroExch.Document.7">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372650FF-DF92-416D-A9F6-3072569592F4}" type="slidenum">
              <a:rPr lang="en-US"/>
              <a:pPr>
                <a:defRPr/>
              </a:pPr>
              <a:t>17</a:t>
            </a:fld>
            <a:endParaRPr lang="en-US"/>
          </a:p>
        </p:txBody>
      </p:sp>
      <p:sp>
        <p:nvSpPr>
          <p:cNvPr id="137218" name="Rectangle 2"/>
          <p:cNvSpPr>
            <a:spLocks noGrp="1" noChangeArrowheads="1"/>
          </p:cNvSpPr>
          <p:nvPr>
            <p:ph type="title"/>
          </p:nvPr>
        </p:nvSpPr>
        <p:spPr/>
        <p:txBody>
          <a:bodyPr/>
          <a:lstStyle/>
          <a:p>
            <a:pPr eaLnBrk="1" hangingPunct="1"/>
            <a:r>
              <a:rPr lang="en-US" smtClean="0"/>
              <a:t>Population Controls</a:t>
            </a:r>
          </a:p>
        </p:txBody>
      </p:sp>
      <p:sp>
        <p:nvSpPr>
          <p:cNvPr id="137219" name="Rectangle 3"/>
          <p:cNvSpPr>
            <a:spLocks noGrp="1" noChangeArrowheads="1"/>
          </p:cNvSpPr>
          <p:nvPr>
            <p:ph type="body" idx="1"/>
          </p:nvPr>
        </p:nvSpPr>
        <p:spPr/>
        <p:txBody>
          <a:bodyPr/>
          <a:lstStyle/>
          <a:p>
            <a:pPr eaLnBrk="1" hangingPunct="1">
              <a:lnSpc>
                <a:spcPct val="90000"/>
              </a:lnSpc>
              <a:spcBef>
                <a:spcPts val="600"/>
              </a:spcBef>
              <a:spcAft>
                <a:spcPts val="1800"/>
              </a:spcAft>
            </a:pPr>
            <a:r>
              <a:rPr lang="en-US" smtClean="0"/>
              <a:t>Estimates of housing units and people are controlled to the population estimates derived from the Population Estimates Program </a:t>
            </a:r>
          </a:p>
          <a:p>
            <a:pPr eaLnBrk="1" hangingPunct="1">
              <a:lnSpc>
                <a:spcPct val="90000"/>
              </a:lnSpc>
              <a:spcBef>
                <a:spcPts val="600"/>
              </a:spcBef>
              <a:spcAft>
                <a:spcPts val="1800"/>
              </a:spcAft>
            </a:pPr>
            <a:r>
              <a:rPr lang="en-US" smtClean="0"/>
              <a:t>Multiyear estimates are controlled to the average of the individual year’s estimates for the period</a:t>
            </a:r>
          </a:p>
          <a:p>
            <a:pPr eaLnBrk="1" hangingPunct="1">
              <a:lnSpc>
                <a:spcPct val="90000"/>
              </a:lnSpc>
              <a:spcBef>
                <a:spcPts val="600"/>
              </a:spcBef>
              <a:spcAft>
                <a:spcPts val="1800"/>
              </a:spcAft>
            </a:pPr>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Grp="1" noChangeArrowheads="1"/>
          </p:cNvSpPr>
          <p:nvPr>
            <p:ph type="sldNum" sz="quarter" idx="10"/>
          </p:nvPr>
        </p:nvSpPr>
        <p:spPr>
          <a:ln/>
        </p:spPr>
        <p:txBody>
          <a:bodyPr/>
          <a:lstStyle/>
          <a:p>
            <a:pPr>
              <a:defRPr/>
            </a:pPr>
            <a:fld id="{65841B84-AFFD-432E-84CC-C678AEC72C28}" type="slidenum">
              <a:rPr lang="en-US"/>
              <a:pPr>
                <a:defRPr/>
              </a:pPr>
              <a:t>18</a:t>
            </a:fld>
            <a:endParaRPr lang="en-US"/>
          </a:p>
        </p:txBody>
      </p:sp>
      <p:sp>
        <p:nvSpPr>
          <p:cNvPr id="22530" name="Rectangle 2"/>
          <p:cNvSpPr>
            <a:spLocks noGrp="1" noChangeArrowheads="1"/>
          </p:cNvSpPr>
          <p:nvPr>
            <p:ph type="title"/>
          </p:nvPr>
        </p:nvSpPr>
        <p:spPr>
          <a:xfrm>
            <a:off x="533400" y="2286000"/>
            <a:ext cx="7696200" cy="1143000"/>
          </a:xfrm>
        </p:spPr>
        <p:txBody>
          <a:bodyPr/>
          <a:lstStyle/>
          <a:p>
            <a:pPr algn="ctr" eaLnBrk="1" hangingPunct="1"/>
            <a:r>
              <a:rPr lang="en-US" smtClean="0"/>
              <a:t>How can I use multiyear estimates </a:t>
            </a:r>
            <a:br>
              <a:rPr lang="en-US" smtClean="0"/>
            </a:br>
            <a:r>
              <a:rPr lang="en-US" smtClean="0"/>
              <a:t>to make comparisons?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B29B84EC-F365-4024-B357-8EA59A441AD7}" type="slidenum">
              <a:rPr lang="en-US"/>
              <a:pPr>
                <a:defRPr/>
              </a:pPr>
              <a:t>19</a:t>
            </a:fld>
            <a:endParaRPr lang="en-US"/>
          </a:p>
        </p:txBody>
      </p:sp>
      <p:sp>
        <p:nvSpPr>
          <p:cNvPr id="30722" name="Rectangle 2"/>
          <p:cNvSpPr>
            <a:spLocks noGrp="1" noChangeArrowheads="1"/>
          </p:cNvSpPr>
          <p:nvPr>
            <p:ph type="title"/>
          </p:nvPr>
        </p:nvSpPr>
        <p:spPr/>
        <p:txBody>
          <a:bodyPr/>
          <a:lstStyle/>
          <a:p>
            <a:pPr eaLnBrk="1" hangingPunct="1">
              <a:spcBef>
                <a:spcPct val="75000"/>
              </a:spcBef>
              <a:spcAft>
                <a:spcPts val="1200"/>
              </a:spcAft>
            </a:pPr>
            <a:r>
              <a:rPr lang="en-US" smtClean="0"/>
              <a:t>Comparing Across Geographies</a:t>
            </a:r>
          </a:p>
        </p:txBody>
      </p:sp>
      <p:sp>
        <p:nvSpPr>
          <p:cNvPr id="30723" name="Rectangle 3"/>
          <p:cNvSpPr>
            <a:spLocks noGrp="1" noChangeArrowheads="1"/>
          </p:cNvSpPr>
          <p:nvPr>
            <p:ph type="body" idx="1"/>
          </p:nvPr>
        </p:nvSpPr>
        <p:spPr/>
        <p:txBody>
          <a:bodyPr/>
          <a:lstStyle/>
          <a:p>
            <a:pPr>
              <a:spcBef>
                <a:spcPts val="600"/>
              </a:spcBef>
              <a:spcAft>
                <a:spcPts val="600"/>
              </a:spcAft>
            </a:pPr>
            <a:r>
              <a:rPr lang="en-US" smtClean="0"/>
              <a:t>Only compare the same type of estimate</a:t>
            </a:r>
          </a:p>
          <a:p>
            <a:pPr lvl="2">
              <a:spcBef>
                <a:spcPts val="600"/>
              </a:spcBef>
              <a:spcAft>
                <a:spcPts val="600"/>
              </a:spcAft>
            </a:pPr>
            <a:r>
              <a:rPr lang="en-US" sz="2000" smtClean="0"/>
              <a:t>1-year estimates to other 1-year estimates</a:t>
            </a:r>
          </a:p>
          <a:p>
            <a:pPr lvl="2">
              <a:spcBef>
                <a:spcPts val="600"/>
              </a:spcBef>
              <a:spcAft>
                <a:spcPts val="600"/>
              </a:spcAft>
            </a:pPr>
            <a:r>
              <a:rPr lang="en-US" sz="2000" smtClean="0"/>
              <a:t>3-year estimates to other 3-year estimates</a:t>
            </a:r>
          </a:p>
          <a:p>
            <a:pPr lvl="2">
              <a:spcBef>
                <a:spcPts val="600"/>
              </a:spcBef>
              <a:spcAft>
                <a:spcPts val="1800"/>
              </a:spcAft>
            </a:pPr>
            <a:r>
              <a:rPr lang="en-US" sz="2000" smtClean="0"/>
              <a:t>5-year estimates to other 5-year estimates</a:t>
            </a:r>
          </a:p>
          <a:p>
            <a:pPr>
              <a:spcBef>
                <a:spcPts val="600"/>
              </a:spcBef>
              <a:spcAft>
                <a:spcPts val="1800"/>
              </a:spcAft>
            </a:pPr>
            <a:r>
              <a:rPr lang="en-US" smtClean="0"/>
              <a:t>Same time period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6C5F9BBA-0158-4EAD-B0FD-6B29F0D2BB58}" type="slidenum">
              <a:rPr lang="en-US"/>
              <a:pPr>
                <a:defRPr/>
              </a:pPr>
              <a:t>2</a:t>
            </a:fld>
            <a:endParaRPr lang="en-US"/>
          </a:p>
        </p:txBody>
      </p:sp>
      <p:sp>
        <p:nvSpPr>
          <p:cNvPr id="4098" name="Rectangle 2"/>
          <p:cNvSpPr>
            <a:spLocks noGrp="1" noChangeArrowheads="1"/>
          </p:cNvSpPr>
          <p:nvPr>
            <p:ph type="title"/>
          </p:nvPr>
        </p:nvSpPr>
        <p:spPr/>
        <p:txBody>
          <a:bodyPr/>
          <a:lstStyle/>
          <a:p>
            <a:pPr eaLnBrk="1" hangingPunct="1"/>
            <a:r>
              <a:rPr lang="en-US" smtClean="0"/>
              <a:t>Overview</a:t>
            </a:r>
          </a:p>
        </p:txBody>
      </p:sp>
      <p:sp>
        <p:nvSpPr>
          <p:cNvPr id="4099" name="Rectangle 3"/>
          <p:cNvSpPr>
            <a:spLocks noGrp="1" noChangeArrowheads="1"/>
          </p:cNvSpPr>
          <p:nvPr>
            <p:ph type="body" idx="1"/>
          </p:nvPr>
        </p:nvSpPr>
        <p:spPr/>
        <p:txBody>
          <a:bodyPr/>
          <a:lstStyle/>
          <a:p>
            <a:pPr eaLnBrk="1" hangingPunct="1">
              <a:spcAft>
                <a:spcPts val="1800"/>
              </a:spcAft>
            </a:pPr>
            <a:r>
              <a:rPr lang="en-US" smtClean="0"/>
              <a:t>What are multiyear estimates?</a:t>
            </a:r>
          </a:p>
          <a:p>
            <a:pPr eaLnBrk="1" hangingPunct="1">
              <a:spcAft>
                <a:spcPts val="1800"/>
              </a:spcAft>
            </a:pPr>
            <a:r>
              <a:rPr lang="en-US" smtClean="0"/>
              <a:t>When should you use multiyear estimates?</a:t>
            </a:r>
          </a:p>
          <a:p>
            <a:pPr eaLnBrk="1" hangingPunct="1">
              <a:spcAft>
                <a:spcPts val="1800"/>
              </a:spcAft>
            </a:pPr>
            <a:r>
              <a:rPr lang="en-US" smtClean="0"/>
              <a:t>What should you be aware of when using multiyear estimates?</a:t>
            </a:r>
          </a:p>
          <a:p>
            <a:pPr eaLnBrk="1" hangingPunct="1">
              <a:spcAft>
                <a:spcPts val="1800"/>
              </a:spcAft>
            </a:pPr>
            <a:r>
              <a:rPr lang="en-US" smtClean="0"/>
              <a:t>How can you use multiyear estimates to make comparisons?</a:t>
            </a:r>
          </a:p>
          <a:p>
            <a:pPr eaLnBrk="1" hangingPunct="1">
              <a:spcAft>
                <a:spcPts val="1800"/>
              </a:spcAft>
            </a:pPr>
            <a:r>
              <a:rPr lang="en-US" smtClean="0"/>
              <a:t>Example of using multiyear estimates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4"/>
          <p:cNvSpPr>
            <a:spLocks noGrp="1" noChangeArrowheads="1"/>
          </p:cNvSpPr>
          <p:nvPr>
            <p:ph type="sldNum" sz="quarter" idx="10"/>
          </p:nvPr>
        </p:nvSpPr>
        <p:spPr>
          <a:ln/>
        </p:spPr>
        <p:txBody>
          <a:bodyPr/>
          <a:lstStyle/>
          <a:p>
            <a:pPr>
              <a:defRPr/>
            </a:pPr>
            <a:fld id="{C5B4C89A-4487-4961-8D39-84E8FDAD88EE}" type="slidenum">
              <a:rPr lang="en-US"/>
              <a:pPr>
                <a:defRPr/>
              </a:pPr>
              <a:t>20</a:t>
            </a:fld>
            <a:endParaRPr lang="en-US"/>
          </a:p>
        </p:txBody>
      </p:sp>
      <p:sp>
        <p:nvSpPr>
          <p:cNvPr id="31746" name="Rectangle 2"/>
          <p:cNvSpPr>
            <a:spLocks noGrp="1" noChangeArrowheads="1"/>
          </p:cNvSpPr>
          <p:nvPr>
            <p:ph type="title"/>
          </p:nvPr>
        </p:nvSpPr>
        <p:spPr/>
        <p:txBody>
          <a:bodyPr/>
          <a:lstStyle/>
          <a:p>
            <a:pPr eaLnBrk="1" hangingPunct="1"/>
            <a:r>
              <a:rPr lang="en-US" smtClean="0"/>
              <a:t>Counties in Kentucky, by Population Size</a:t>
            </a:r>
          </a:p>
        </p:txBody>
      </p:sp>
      <p:sp>
        <p:nvSpPr>
          <p:cNvPr id="31748" name="Text Box 7"/>
          <p:cNvSpPr txBox="1">
            <a:spLocks noChangeArrowheads="1"/>
          </p:cNvSpPr>
          <p:nvPr/>
        </p:nvSpPr>
        <p:spPr bwMode="auto">
          <a:xfrm>
            <a:off x="533400" y="5562600"/>
            <a:ext cx="5449888" cy="244475"/>
          </a:xfrm>
          <a:prstGeom prst="rect">
            <a:avLst/>
          </a:prstGeom>
          <a:noFill/>
          <a:ln w="9525">
            <a:noFill/>
            <a:miter lim="800000"/>
            <a:headEnd/>
            <a:tailEnd/>
          </a:ln>
        </p:spPr>
        <p:txBody>
          <a:bodyPr wrap="none">
            <a:spAutoFit/>
          </a:bodyPr>
          <a:lstStyle/>
          <a:p>
            <a:r>
              <a:rPr lang="en-US" sz="1000">
                <a:solidFill>
                  <a:schemeClr val="bg1"/>
                </a:solidFill>
              </a:rPr>
              <a:t>Source: U.S. Census Bureau, American Community Survey Handbook for General Audiences.</a:t>
            </a:r>
          </a:p>
        </p:txBody>
      </p:sp>
      <p:grpSp>
        <p:nvGrpSpPr>
          <p:cNvPr id="31752" name="Group 1032"/>
          <p:cNvGrpSpPr>
            <a:grpSpLocks/>
          </p:cNvGrpSpPr>
          <p:nvPr/>
        </p:nvGrpSpPr>
        <p:grpSpPr bwMode="auto">
          <a:xfrm>
            <a:off x="533400" y="1981200"/>
            <a:ext cx="7848600" cy="3581400"/>
            <a:chOff x="288" y="1248"/>
            <a:chExt cx="4944" cy="2256"/>
          </a:xfrm>
        </p:grpSpPr>
        <p:pic>
          <p:nvPicPr>
            <p:cNvPr id="31749" name="Picture 9"/>
            <p:cNvPicPr>
              <a:picLocks noChangeAspect="1" noChangeArrowheads="1"/>
            </p:cNvPicPr>
            <p:nvPr/>
          </p:nvPicPr>
          <p:blipFill>
            <a:blip r:embed="rId3" cstate="print"/>
            <a:srcRect l="-990" t="6960" r="-990" b="-3288"/>
            <a:stretch>
              <a:fillRect/>
            </a:stretch>
          </p:blipFill>
          <p:spPr bwMode="auto">
            <a:xfrm>
              <a:off x="288" y="1248"/>
              <a:ext cx="4944" cy="2256"/>
            </a:xfrm>
            <a:prstGeom prst="rect">
              <a:avLst/>
            </a:prstGeom>
            <a:solidFill>
              <a:schemeClr val="bg1"/>
            </a:solidFill>
          </p:spPr>
        </p:pic>
        <p:sp>
          <p:nvSpPr>
            <p:cNvPr id="31750" name="Line 1030"/>
            <p:cNvSpPr>
              <a:spLocks noChangeShapeType="1"/>
            </p:cNvSpPr>
            <p:nvPr/>
          </p:nvSpPr>
          <p:spPr bwMode="auto">
            <a:xfrm>
              <a:off x="1104" y="3423"/>
              <a:ext cx="192" cy="0"/>
            </a:xfrm>
            <a:prstGeom prst="line">
              <a:avLst/>
            </a:prstGeom>
            <a:noFill/>
            <a:ln w="9525">
              <a:solidFill>
                <a:schemeClr val="tx1"/>
              </a:solidFill>
              <a:round/>
              <a:headEnd/>
              <a:tailEnd/>
            </a:ln>
            <a:effectLst/>
          </p:spPr>
          <p:txBody>
            <a:bodyPr/>
            <a:lstStyle/>
            <a:p>
              <a:endParaRPr lang="en-US"/>
            </a:p>
          </p:txBody>
        </p:sp>
      </p:grpSp>
      <p:sp>
        <p:nvSpPr>
          <p:cNvPr id="31753" name="Oval 1033"/>
          <p:cNvSpPr>
            <a:spLocks noChangeArrowheads="1"/>
          </p:cNvSpPr>
          <p:nvPr/>
        </p:nvSpPr>
        <p:spPr bwMode="auto">
          <a:xfrm>
            <a:off x="5124450" y="3419475"/>
            <a:ext cx="457200" cy="457200"/>
          </a:xfrm>
          <a:prstGeom prst="ellipse">
            <a:avLst/>
          </a:prstGeom>
          <a:noFill/>
          <a:ln w="28575">
            <a:solidFill>
              <a:srgbClr val="FF0000"/>
            </a:solidFill>
            <a:round/>
            <a:headEnd/>
            <a:tailEnd/>
          </a:ln>
          <a:effectLst/>
        </p:spPr>
        <p:txBody>
          <a:bodyPr wrap="none" anchor="ctr"/>
          <a:lstStyle/>
          <a:p>
            <a:endParaRPr lang="en-US"/>
          </a:p>
        </p:txBody>
      </p:sp>
      <p:sp>
        <p:nvSpPr>
          <p:cNvPr id="31754" name="Oval 1034"/>
          <p:cNvSpPr>
            <a:spLocks noChangeArrowheads="1"/>
          </p:cNvSpPr>
          <p:nvPr/>
        </p:nvSpPr>
        <p:spPr bwMode="auto">
          <a:xfrm>
            <a:off x="5562600" y="3657600"/>
            <a:ext cx="457200" cy="457200"/>
          </a:xfrm>
          <a:prstGeom prst="ellipse">
            <a:avLst/>
          </a:prstGeom>
          <a:noFill/>
          <a:ln w="28575">
            <a:solidFill>
              <a:srgbClr val="FF0000"/>
            </a:solidFill>
            <a:round/>
            <a:headEnd/>
            <a:tailEnd/>
          </a:ln>
          <a:effectLst/>
        </p:spPr>
        <p:txBody>
          <a:bodyPr wrap="none" anchor="ctr"/>
          <a:lstStyle/>
          <a:p>
            <a:endParaRPr lang="en-US"/>
          </a:p>
        </p:txBody>
      </p:sp>
      <p:sp>
        <p:nvSpPr>
          <p:cNvPr id="31755" name="Oval 1035"/>
          <p:cNvSpPr>
            <a:spLocks noChangeArrowheads="1"/>
          </p:cNvSpPr>
          <p:nvPr/>
        </p:nvSpPr>
        <p:spPr bwMode="auto">
          <a:xfrm>
            <a:off x="609600" y="5105400"/>
            <a:ext cx="762000" cy="457200"/>
          </a:xfrm>
          <a:prstGeom prst="ellipse">
            <a:avLst/>
          </a:prstGeom>
          <a:noFill/>
          <a:ln w="28575">
            <a:solidFill>
              <a:srgbClr val="FF0000"/>
            </a:solidFill>
            <a:round/>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
          <p:cNvSpPr>
            <a:spLocks noGrp="1" noChangeArrowheads="1"/>
          </p:cNvSpPr>
          <p:nvPr>
            <p:ph type="sldNum" sz="quarter" idx="10"/>
          </p:nvPr>
        </p:nvSpPr>
        <p:spPr>
          <a:ln/>
        </p:spPr>
        <p:txBody>
          <a:bodyPr/>
          <a:lstStyle/>
          <a:p>
            <a:pPr>
              <a:defRPr/>
            </a:pPr>
            <a:fld id="{C62BC115-DF72-454D-A0C3-B15B0A20DB27}" type="slidenum">
              <a:rPr lang="en-US"/>
              <a:pPr>
                <a:defRPr/>
              </a:pPr>
              <a:t>21</a:t>
            </a:fld>
            <a:endParaRPr lang="en-US"/>
          </a:p>
        </p:txBody>
      </p:sp>
      <p:sp>
        <p:nvSpPr>
          <p:cNvPr id="32770" name="Rectangle 2"/>
          <p:cNvSpPr>
            <a:spLocks noGrp="1" noChangeArrowheads="1"/>
          </p:cNvSpPr>
          <p:nvPr>
            <p:ph type="title"/>
          </p:nvPr>
        </p:nvSpPr>
        <p:spPr/>
        <p:txBody>
          <a:bodyPr/>
          <a:lstStyle/>
          <a:p>
            <a:pPr eaLnBrk="1" hangingPunct="1">
              <a:spcBef>
                <a:spcPct val="75000"/>
              </a:spcBef>
              <a:spcAft>
                <a:spcPts val="1200"/>
              </a:spcAft>
            </a:pPr>
            <a:r>
              <a:rPr lang="en-US" smtClean="0"/>
              <a:t>Comparing Data in 2010 </a:t>
            </a:r>
          </a:p>
        </p:txBody>
      </p:sp>
      <p:graphicFrame>
        <p:nvGraphicFramePr>
          <p:cNvPr id="32964" name="Group 196"/>
          <p:cNvGraphicFramePr>
            <a:graphicFrameLocks noGrp="1"/>
          </p:cNvGraphicFramePr>
          <p:nvPr>
            <p:ph type="body" idx="4294967295"/>
          </p:nvPr>
        </p:nvGraphicFramePr>
        <p:xfrm>
          <a:off x="533400" y="1981200"/>
          <a:ext cx="7696200" cy="3200400"/>
        </p:xfrm>
        <a:graphic>
          <a:graphicData uri="http://schemas.openxmlformats.org/drawingml/2006/table">
            <a:tbl>
              <a:tblPr/>
              <a:tblGrid>
                <a:gridCol w="2232025"/>
                <a:gridCol w="1846263"/>
                <a:gridCol w="1847850"/>
                <a:gridCol w="1770062"/>
              </a:tblGrid>
              <a:tr h="8842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smtClean="0">
                        <a:ln>
                          <a:noFill/>
                        </a:ln>
                        <a:solidFill>
                          <a:srgbClr val="FFFFFF"/>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2009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2007-2009</a:t>
                      </a:r>
                    </a:p>
                  </a:txBody>
                  <a:tcPr anchor="ctr" horzOverflow="overflow">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2005-2009</a:t>
                      </a:r>
                    </a:p>
                  </a:txBody>
                  <a:tcPr anchor="ctr" horzOverflow="overflow">
                    <a:lnL w="57150" cap="flat" cmpd="sng" algn="ctr">
                      <a:solidFill>
                        <a:srgbClr val="FF0000"/>
                      </a:solidFill>
                      <a:prstDash val="solid"/>
                      <a:round/>
                      <a:headEnd type="none" w="med" len="med"/>
                      <a:tailEnd type="none" w="med" len="med"/>
                    </a:lnL>
                    <a:lnR w="57150" cap="flat" cmpd="sng" algn="ctr">
                      <a:solidFill>
                        <a:srgbClr val="FF0000"/>
                      </a:solidFill>
                      <a:prstDash val="solid"/>
                      <a:round/>
                      <a:headEnd type="none" w="med" len="med"/>
                      <a:tailEnd type="none" w="med" len="med"/>
                    </a:lnR>
                    <a:lnT w="5715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812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Arial" charset="0"/>
                        </a:rPr>
                        <a:t>Fayette County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Arial" charset="0"/>
                        </a:rPr>
                        <a:t>X</a:t>
                      </a:r>
                      <a:endParaRPr kumimoji="0" lang="en-US" sz="20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Arial" charset="0"/>
                        </a:rPr>
                        <a:t>X</a:t>
                      </a:r>
                      <a:endParaRPr kumimoji="0" lang="en-US" sz="20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Arial" charset="0"/>
                        </a:rPr>
                        <a:t>X</a:t>
                      </a:r>
                      <a:endParaRPr kumimoji="0" lang="en-US" sz="2000" b="1" i="0" u="none" strike="noStrike" cap="none" normalizeH="0" baseline="0" smtClean="0">
                        <a:ln>
                          <a:noFill/>
                        </a:ln>
                        <a:solidFill>
                          <a:srgbClr val="000000"/>
                        </a:solidFill>
                        <a:effectLst/>
                        <a:latin typeface="Arial" charset="0"/>
                      </a:endParaRPr>
                    </a:p>
                  </a:txBody>
                  <a:tcPr anchor="ctr" horzOverflow="overflow">
                    <a:lnL w="57150" cap="flat" cmpd="sng" algn="ctr">
                      <a:solidFill>
                        <a:srgbClr val="FF0000"/>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796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Arial" charset="0"/>
                        </a:rPr>
                        <a:t>Franklin County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Arial" charset="0"/>
                        </a:rPr>
                        <a:t>X</a:t>
                      </a:r>
                      <a:endParaRPr kumimoji="0" lang="en-US" sz="20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Arial" charset="0"/>
                        </a:rPr>
                        <a:t>X</a:t>
                      </a:r>
                      <a:endParaRPr kumimoji="0" lang="en-US" sz="2000" b="1" i="0" u="none" strike="noStrike" cap="none" normalizeH="0" baseline="0" smtClean="0">
                        <a:ln>
                          <a:noFill/>
                        </a:ln>
                        <a:solidFill>
                          <a:srgbClr val="000000"/>
                        </a:solidFill>
                        <a:effectLst/>
                        <a:latin typeface="Arial" charset="0"/>
                      </a:endParaRPr>
                    </a:p>
                  </a:txBody>
                  <a:tcPr anchor="ctr" horzOverflow="overflow">
                    <a:lnL w="57150" cap="flat" cmpd="sng" algn="ctr">
                      <a:solidFill>
                        <a:srgbClr val="FF0000"/>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706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Arial" charset="0"/>
                        </a:rPr>
                        <a:t>Fulton County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Arial" charset="0"/>
                        </a:rPr>
                        <a:t>X</a:t>
                      </a:r>
                      <a:endParaRPr kumimoji="0" lang="en-US" sz="2000" b="1" i="0" u="none" strike="noStrike" cap="none" normalizeH="0" baseline="0" smtClean="0">
                        <a:ln>
                          <a:noFill/>
                        </a:ln>
                        <a:solidFill>
                          <a:srgbClr val="000000"/>
                        </a:solidFill>
                        <a:effectLst/>
                        <a:latin typeface="Arial" charset="0"/>
                      </a:endParaRPr>
                    </a:p>
                  </a:txBody>
                  <a:tcPr anchor="ctr" horzOverflow="overflow">
                    <a:lnL w="57150" cap="flat" cmpd="sng" algn="ctr">
                      <a:solidFill>
                        <a:srgbClr val="FF0000"/>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lnTlToBr>
                      <a:noFill/>
                    </a:lnTlToBr>
                    <a:lnBlToTr>
                      <a:noFill/>
                    </a:lnBlToTr>
                    <a:solidFill>
                      <a:srgbClr val="FFFFFF"/>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ED176EFF-61CB-418B-956E-5ED4CDA9BA9E}" type="slidenum">
              <a:rPr lang="en-US"/>
              <a:pPr>
                <a:defRPr/>
              </a:pPr>
              <a:t>22</a:t>
            </a:fld>
            <a:endParaRPr lang="en-US"/>
          </a:p>
        </p:txBody>
      </p:sp>
      <p:sp>
        <p:nvSpPr>
          <p:cNvPr id="109572" name="Rectangle 4"/>
          <p:cNvSpPr>
            <a:spLocks noGrp="1" noChangeArrowheads="1"/>
          </p:cNvSpPr>
          <p:nvPr>
            <p:ph type="title"/>
          </p:nvPr>
        </p:nvSpPr>
        <p:spPr/>
        <p:txBody>
          <a:bodyPr/>
          <a:lstStyle/>
          <a:p>
            <a:r>
              <a:rPr lang="en-US" smtClean="0"/>
              <a:t>Comparing Across Time Periods</a:t>
            </a:r>
          </a:p>
        </p:txBody>
      </p:sp>
      <p:sp>
        <p:nvSpPr>
          <p:cNvPr id="109573" name="Rectangle 5"/>
          <p:cNvSpPr>
            <a:spLocks noGrp="1" noChangeArrowheads="1"/>
          </p:cNvSpPr>
          <p:nvPr>
            <p:ph type="body" idx="1"/>
          </p:nvPr>
        </p:nvSpPr>
        <p:spPr/>
        <p:txBody>
          <a:bodyPr/>
          <a:lstStyle/>
          <a:p>
            <a:r>
              <a:rPr lang="en-US" smtClean="0"/>
              <a:t>Same geographic area</a:t>
            </a:r>
          </a:p>
          <a:p>
            <a:pPr lvl="1"/>
            <a:r>
              <a:rPr lang="en-US" smtClean="0"/>
              <a:t>Use caution if geographic boundaries have changed over time</a:t>
            </a:r>
          </a:p>
          <a:p>
            <a:pPr lvl="1"/>
            <a:r>
              <a:rPr lang="en-US" smtClean="0"/>
              <a:t>Easier to compare non-overlapping periods</a:t>
            </a:r>
          </a:p>
          <a:p>
            <a:pPr lvl="1"/>
            <a:r>
              <a:rPr lang="en-US" smtClean="0"/>
              <a:t>Make comparisons using the same length time period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C21E8D99-9F43-4AFB-950F-2CF7F9F20EED}" type="slidenum">
              <a:rPr lang="en-US"/>
              <a:pPr>
                <a:defRPr/>
              </a:pPr>
              <a:t>23</a:t>
            </a:fld>
            <a:endParaRPr lang="en-US"/>
          </a:p>
        </p:txBody>
      </p:sp>
      <p:sp>
        <p:nvSpPr>
          <p:cNvPr id="110597" name="Rectangle 5"/>
          <p:cNvSpPr>
            <a:spLocks noGrp="1" noChangeArrowheads="1"/>
          </p:cNvSpPr>
          <p:nvPr>
            <p:ph type="title"/>
          </p:nvPr>
        </p:nvSpPr>
        <p:spPr/>
        <p:txBody>
          <a:bodyPr/>
          <a:lstStyle/>
          <a:p>
            <a:r>
              <a:rPr lang="en-US" smtClean="0"/>
              <a:t>Overlapping Periods</a:t>
            </a:r>
          </a:p>
        </p:txBody>
      </p:sp>
      <p:pic>
        <p:nvPicPr>
          <p:cNvPr id="110603" name="Picture 11"/>
          <p:cNvPicPr>
            <a:picLocks noChangeAspect="1" noChangeArrowheads="1"/>
          </p:cNvPicPr>
          <p:nvPr>
            <p:ph idx="1"/>
          </p:nvPr>
        </p:nvPicPr>
        <p:blipFill>
          <a:blip r:embed="rId3" cstate="print"/>
          <a:srcRect/>
          <a:stretch>
            <a:fillRect/>
          </a:stretch>
        </p:blipFill>
        <p:spPr>
          <a:xfrm>
            <a:off x="1158875" y="1690688"/>
            <a:ext cx="6918325" cy="4252912"/>
          </a:xfrm>
          <a:noFill/>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4625F560-F9F9-45FB-BDDA-75D925A0A033}" type="slidenum">
              <a:rPr lang="en-US"/>
              <a:pPr>
                <a:defRPr/>
              </a:pPr>
              <a:t>24</a:t>
            </a:fld>
            <a:endParaRPr lang="en-US"/>
          </a:p>
        </p:txBody>
      </p:sp>
      <p:sp>
        <p:nvSpPr>
          <p:cNvPr id="28676" name="Rectangle 4"/>
          <p:cNvSpPr>
            <a:spLocks noGrp="1" noChangeArrowheads="1"/>
          </p:cNvSpPr>
          <p:nvPr>
            <p:ph type="title" idx="4294967295"/>
          </p:nvPr>
        </p:nvSpPr>
        <p:spPr/>
        <p:txBody>
          <a:bodyPr/>
          <a:lstStyle/>
          <a:p>
            <a:r>
              <a:rPr lang="en-US" smtClean="0"/>
              <a:t>Comparing ACS Data with Census 2000</a:t>
            </a:r>
          </a:p>
        </p:txBody>
      </p:sp>
      <p:sp>
        <p:nvSpPr>
          <p:cNvPr id="28677" name="Rectangle 5"/>
          <p:cNvSpPr>
            <a:spLocks noGrp="1" noChangeArrowheads="1"/>
          </p:cNvSpPr>
          <p:nvPr>
            <p:ph type="body" idx="4294967295"/>
          </p:nvPr>
        </p:nvSpPr>
        <p:spPr/>
        <p:txBody>
          <a:bodyPr/>
          <a:lstStyle/>
          <a:p>
            <a:r>
              <a:rPr lang="en-US" smtClean="0"/>
              <a:t>Global differences exist between ACS and Census 2000</a:t>
            </a:r>
          </a:p>
          <a:p>
            <a:r>
              <a:rPr lang="en-US" smtClean="0"/>
              <a:t>Comparisons can be made for most population and housing subjects</a:t>
            </a:r>
          </a:p>
          <a:p>
            <a:pPr>
              <a:buFontTx/>
              <a:buNone/>
            </a:pPr>
            <a:r>
              <a:rPr lang="en-US" smtClean="0"/>
              <a:t>	</a:t>
            </a:r>
            <a:r>
              <a:rPr lang="en-US" sz="2200" smtClean="0">
                <a:hlinkClick r:id="rId3"/>
              </a:rPr>
              <a:t>http://www.census.gov/acs/www/UseData/compACS.htm</a:t>
            </a:r>
            <a:endParaRPr lang="en-US" sz="22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Grp="1" noChangeArrowheads="1"/>
          </p:cNvSpPr>
          <p:nvPr>
            <p:ph type="sldNum" sz="quarter" idx="10"/>
          </p:nvPr>
        </p:nvSpPr>
        <p:spPr>
          <a:ln/>
        </p:spPr>
        <p:txBody>
          <a:bodyPr/>
          <a:lstStyle/>
          <a:p>
            <a:pPr>
              <a:defRPr/>
            </a:pPr>
            <a:fld id="{E84B5773-2D49-42B3-8369-2BFBBEA49EEC}" type="slidenum">
              <a:rPr lang="en-US"/>
              <a:pPr>
                <a:defRPr/>
              </a:pPr>
              <a:t>25</a:t>
            </a:fld>
            <a:endParaRPr lang="en-US"/>
          </a:p>
        </p:txBody>
      </p:sp>
      <p:sp>
        <p:nvSpPr>
          <p:cNvPr id="37890" name="Rectangle 2"/>
          <p:cNvSpPr>
            <a:spLocks noGrp="1" noChangeArrowheads="1"/>
          </p:cNvSpPr>
          <p:nvPr>
            <p:ph type="title"/>
          </p:nvPr>
        </p:nvSpPr>
        <p:spPr>
          <a:xfrm>
            <a:off x="609600" y="2057400"/>
            <a:ext cx="7696200" cy="1143000"/>
          </a:xfrm>
        </p:spPr>
        <p:txBody>
          <a:bodyPr/>
          <a:lstStyle/>
          <a:p>
            <a:pPr algn="ctr" eaLnBrk="1" hangingPunct="1"/>
            <a:r>
              <a:rPr lang="en-US" smtClean="0"/>
              <a:t>Example of using multiyear estimates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4E246C43-5895-4E60-AEA4-D0B3A713E57D}" type="slidenum">
              <a:rPr lang="en-US"/>
              <a:pPr>
                <a:defRPr/>
              </a:pPr>
              <a:t>26</a:t>
            </a:fld>
            <a:endParaRPr lang="en-US"/>
          </a:p>
        </p:txBody>
      </p:sp>
      <p:sp>
        <p:nvSpPr>
          <p:cNvPr id="124930" name="Rectangle 2"/>
          <p:cNvSpPr>
            <a:spLocks noGrp="1" noChangeArrowheads="1"/>
          </p:cNvSpPr>
          <p:nvPr>
            <p:ph type="title"/>
          </p:nvPr>
        </p:nvSpPr>
        <p:spPr/>
        <p:txBody>
          <a:bodyPr/>
          <a:lstStyle/>
          <a:p>
            <a:pPr eaLnBrk="1" hangingPunct="1">
              <a:spcBef>
                <a:spcPct val="75000"/>
              </a:spcBef>
              <a:spcAft>
                <a:spcPts val="1200"/>
              </a:spcAft>
            </a:pPr>
            <a:r>
              <a:rPr lang="en-US" smtClean="0"/>
              <a:t>Tracking Social Change </a:t>
            </a:r>
            <a:endParaRPr lang="en-US" i="1" smtClean="0"/>
          </a:p>
        </p:txBody>
      </p:sp>
      <p:sp>
        <p:nvSpPr>
          <p:cNvPr id="124931" name="Rectangle 6"/>
          <p:cNvSpPr>
            <a:spLocks noGrp="1" noChangeArrowheads="1"/>
          </p:cNvSpPr>
          <p:nvPr>
            <p:ph type="body" idx="1"/>
          </p:nvPr>
        </p:nvSpPr>
        <p:spPr/>
        <p:txBody>
          <a:bodyPr/>
          <a:lstStyle/>
          <a:p>
            <a:pPr eaLnBrk="1" hangingPunct="1">
              <a:spcBef>
                <a:spcPts val="500"/>
              </a:spcBef>
              <a:spcAft>
                <a:spcPts val="1800"/>
              </a:spcAft>
            </a:pPr>
            <a:r>
              <a:rPr lang="en-US" smtClean="0"/>
              <a:t>7 school districts in the county of Centerville, USA</a:t>
            </a:r>
          </a:p>
          <a:p>
            <a:pPr eaLnBrk="1" hangingPunct="1">
              <a:spcBef>
                <a:spcPts val="500"/>
              </a:spcBef>
              <a:spcAft>
                <a:spcPts val="1800"/>
              </a:spcAft>
            </a:pPr>
            <a:r>
              <a:rPr lang="en-US" smtClean="0"/>
              <a:t>Question to be answered: </a:t>
            </a:r>
          </a:p>
          <a:p>
            <a:pPr lvl="1" eaLnBrk="1" hangingPunct="1">
              <a:spcBef>
                <a:spcPts val="500"/>
              </a:spcBef>
              <a:spcAft>
                <a:spcPts val="1800"/>
              </a:spcAft>
            </a:pPr>
            <a:r>
              <a:rPr lang="en-US" sz="2400" smtClean="0"/>
              <a:t>Has there been a change in the population with a high school diploma in these school districts?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0AA062EE-CC86-4F50-9138-031442971475}" type="slidenum">
              <a:rPr lang="en-US"/>
              <a:pPr>
                <a:defRPr/>
              </a:pPr>
              <a:t>27</a:t>
            </a:fld>
            <a:endParaRPr lang="en-US"/>
          </a:p>
        </p:txBody>
      </p:sp>
      <p:sp>
        <p:nvSpPr>
          <p:cNvPr id="126978" name="Rectangle 2"/>
          <p:cNvSpPr>
            <a:spLocks noGrp="1" noChangeArrowheads="1"/>
          </p:cNvSpPr>
          <p:nvPr>
            <p:ph type="title"/>
          </p:nvPr>
        </p:nvSpPr>
        <p:spPr/>
        <p:txBody>
          <a:bodyPr/>
          <a:lstStyle/>
          <a:p>
            <a:pPr eaLnBrk="1" hangingPunct="1"/>
            <a:r>
              <a:rPr lang="en-US" smtClean="0"/>
              <a:t>Determining Which Data To Use</a:t>
            </a:r>
          </a:p>
        </p:txBody>
      </p:sp>
      <p:sp>
        <p:nvSpPr>
          <p:cNvPr id="126979" name="Rectangle 3"/>
          <p:cNvSpPr>
            <a:spLocks noGrp="1" noChangeArrowheads="1"/>
          </p:cNvSpPr>
          <p:nvPr>
            <p:ph type="body" idx="1"/>
          </p:nvPr>
        </p:nvSpPr>
        <p:spPr/>
        <p:txBody>
          <a:bodyPr/>
          <a:lstStyle/>
          <a:p>
            <a:pPr eaLnBrk="1" hangingPunct="1"/>
            <a:r>
              <a:rPr lang="en-US" smtClean="0"/>
              <a:t>Since the data must be “current,” decennial census long form data for 1990 and 2000 are not adequate </a:t>
            </a:r>
          </a:p>
          <a:p>
            <a:pPr eaLnBrk="1" hangingPunct="1"/>
            <a:endParaRPr lang="en-US" smtClean="0"/>
          </a:p>
          <a:p>
            <a:pPr eaLnBrk="1" hangingPunct="1"/>
            <a:r>
              <a:rPr lang="en-US" smtClean="0"/>
              <a:t>A data analyst turns to the ACS data for a look at trends since 2000</a:t>
            </a:r>
          </a:p>
          <a:p>
            <a:pPr eaLnBrk="1" hangingPunct="1"/>
            <a:endParaRPr lang="en-US" smtClean="0"/>
          </a:p>
          <a:p>
            <a:pPr eaLnBrk="1" hangingPunct="1"/>
            <a:r>
              <a:rPr lang="en-US" smtClean="0"/>
              <a:t>Only data available are three-year ACS estimates for 7 school districts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4"/>
          <p:cNvSpPr>
            <a:spLocks noGrp="1" noChangeArrowheads="1"/>
          </p:cNvSpPr>
          <p:nvPr>
            <p:ph type="sldNum" sz="quarter" idx="10"/>
          </p:nvPr>
        </p:nvSpPr>
        <p:spPr>
          <a:ln/>
        </p:spPr>
        <p:txBody>
          <a:bodyPr/>
          <a:lstStyle/>
          <a:p>
            <a:pPr>
              <a:defRPr/>
            </a:pPr>
            <a:fld id="{74CD112E-B5C5-4939-B68F-91957B87D615}" type="slidenum">
              <a:rPr lang="en-US"/>
              <a:pPr>
                <a:defRPr/>
              </a:pPr>
              <a:t>28</a:t>
            </a:fld>
            <a:endParaRPr lang="en-US"/>
          </a:p>
        </p:txBody>
      </p:sp>
      <p:sp>
        <p:nvSpPr>
          <p:cNvPr id="129026" name="Rectangle 2"/>
          <p:cNvSpPr>
            <a:spLocks noGrp="1" noChangeArrowheads="1"/>
          </p:cNvSpPr>
          <p:nvPr>
            <p:ph type="title"/>
          </p:nvPr>
        </p:nvSpPr>
        <p:spPr/>
        <p:txBody>
          <a:bodyPr/>
          <a:lstStyle/>
          <a:p>
            <a:pPr eaLnBrk="1" hangingPunct="1"/>
            <a:r>
              <a:rPr lang="en-US" smtClean="0"/>
              <a:t>Centerville County, USA</a:t>
            </a:r>
          </a:p>
        </p:txBody>
      </p:sp>
      <p:grpSp>
        <p:nvGrpSpPr>
          <p:cNvPr id="129056" name="Group 32"/>
          <p:cNvGrpSpPr>
            <a:grpSpLocks/>
          </p:cNvGrpSpPr>
          <p:nvPr/>
        </p:nvGrpSpPr>
        <p:grpSpPr bwMode="auto">
          <a:xfrm>
            <a:off x="1219200" y="1752600"/>
            <a:ext cx="6381750" cy="4292600"/>
            <a:chOff x="444" y="1008"/>
            <a:chExt cx="4020" cy="2704"/>
          </a:xfrm>
        </p:grpSpPr>
        <p:sp>
          <p:nvSpPr>
            <p:cNvPr id="129057" name="Rectangle 33"/>
            <p:cNvSpPr>
              <a:spLocks noChangeArrowheads="1"/>
            </p:cNvSpPr>
            <p:nvPr/>
          </p:nvSpPr>
          <p:spPr bwMode="auto">
            <a:xfrm>
              <a:off x="444" y="1008"/>
              <a:ext cx="4020" cy="2704"/>
            </a:xfrm>
            <a:prstGeom prst="rect">
              <a:avLst/>
            </a:prstGeom>
            <a:solidFill>
              <a:srgbClr val="E8EFFF"/>
            </a:solidFill>
            <a:ln w="9525">
              <a:solidFill>
                <a:schemeClr val="tx1"/>
              </a:solidFill>
              <a:miter lim="800000"/>
              <a:headEnd/>
              <a:tailEnd/>
            </a:ln>
          </p:spPr>
          <p:txBody>
            <a:bodyPr/>
            <a:lstStyle/>
            <a:p>
              <a:endParaRPr lang="en-US"/>
            </a:p>
          </p:txBody>
        </p:sp>
        <p:sp>
          <p:nvSpPr>
            <p:cNvPr id="129058" name="Freeform 34"/>
            <p:cNvSpPr>
              <a:spLocks/>
            </p:cNvSpPr>
            <p:nvPr/>
          </p:nvSpPr>
          <p:spPr bwMode="auto">
            <a:xfrm>
              <a:off x="1738" y="2070"/>
              <a:ext cx="431" cy="899"/>
            </a:xfrm>
            <a:custGeom>
              <a:avLst/>
              <a:gdLst/>
              <a:ahLst/>
              <a:cxnLst>
                <a:cxn ang="0">
                  <a:pos x="392" y="0"/>
                </a:cxn>
                <a:cxn ang="0">
                  <a:pos x="414" y="40"/>
                </a:cxn>
                <a:cxn ang="0">
                  <a:pos x="431" y="81"/>
                </a:cxn>
                <a:cxn ang="0">
                  <a:pos x="406" y="197"/>
                </a:cxn>
                <a:cxn ang="0">
                  <a:pos x="389" y="234"/>
                </a:cxn>
                <a:cxn ang="0">
                  <a:pos x="333" y="406"/>
                </a:cxn>
                <a:cxn ang="0">
                  <a:pos x="306" y="486"/>
                </a:cxn>
                <a:cxn ang="0">
                  <a:pos x="277" y="573"/>
                </a:cxn>
                <a:cxn ang="0">
                  <a:pos x="248" y="659"/>
                </a:cxn>
                <a:cxn ang="0">
                  <a:pos x="219" y="739"/>
                </a:cxn>
                <a:cxn ang="0">
                  <a:pos x="192" y="822"/>
                </a:cxn>
                <a:cxn ang="0">
                  <a:pos x="146" y="899"/>
                </a:cxn>
                <a:cxn ang="0">
                  <a:pos x="71" y="817"/>
                </a:cxn>
                <a:cxn ang="0">
                  <a:pos x="0" y="739"/>
                </a:cxn>
                <a:cxn ang="0">
                  <a:pos x="78" y="510"/>
                </a:cxn>
                <a:cxn ang="0">
                  <a:pos x="108" y="421"/>
                </a:cxn>
                <a:cxn ang="0">
                  <a:pos x="124" y="374"/>
                </a:cxn>
                <a:cxn ang="0">
                  <a:pos x="156" y="277"/>
                </a:cxn>
                <a:cxn ang="0">
                  <a:pos x="355" y="44"/>
                </a:cxn>
                <a:cxn ang="0">
                  <a:pos x="380" y="15"/>
                </a:cxn>
                <a:cxn ang="0">
                  <a:pos x="392" y="0"/>
                </a:cxn>
              </a:cxnLst>
              <a:rect l="0" t="0" r="r" b="b"/>
              <a:pathLst>
                <a:path w="431" h="899">
                  <a:moveTo>
                    <a:pt x="392" y="0"/>
                  </a:moveTo>
                  <a:lnTo>
                    <a:pt x="414" y="40"/>
                  </a:lnTo>
                  <a:lnTo>
                    <a:pt x="431" y="81"/>
                  </a:lnTo>
                  <a:lnTo>
                    <a:pt x="406" y="197"/>
                  </a:lnTo>
                  <a:lnTo>
                    <a:pt x="389" y="234"/>
                  </a:lnTo>
                  <a:lnTo>
                    <a:pt x="333" y="406"/>
                  </a:lnTo>
                  <a:lnTo>
                    <a:pt x="306" y="486"/>
                  </a:lnTo>
                  <a:lnTo>
                    <a:pt x="277" y="573"/>
                  </a:lnTo>
                  <a:lnTo>
                    <a:pt x="248" y="659"/>
                  </a:lnTo>
                  <a:lnTo>
                    <a:pt x="219" y="739"/>
                  </a:lnTo>
                  <a:lnTo>
                    <a:pt x="192" y="822"/>
                  </a:lnTo>
                  <a:lnTo>
                    <a:pt x="146" y="899"/>
                  </a:lnTo>
                  <a:lnTo>
                    <a:pt x="71" y="817"/>
                  </a:lnTo>
                  <a:lnTo>
                    <a:pt x="0" y="739"/>
                  </a:lnTo>
                  <a:lnTo>
                    <a:pt x="78" y="510"/>
                  </a:lnTo>
                  <a:lnTo>
                    <a:pt x="108" y="421"/>
                  </a:lnTo>
                  <a:lnTo>
                    <a:pt x="124" y="374"/>
                  </a:lnTo>
                  <a:lnTo>
                    <a:pt x="156" y="277"/>
                  </a:lnTo>
                  <a:lnTo>
                    <a:pt x="355" y="44"/>
                  </a:lnTo>
                  <a:lnTo>
                    <a:pt x="380" y="15"/>
                  </a:lnTo>
                  <a:lnTo>
                    <a:pt x="392" y="0"/>
                  </a:lnTo>
                  <a:close/>
                </a:path>
              </a:pathLst>
            </a:custGeom>
            <a:solidFill>
              <a:srgbClr val="EAF2E9"/>
            </a:solidFill>
            <a:ln w="4763">
              <a:solidFill>
                <a:srgbClr val="CCCCCC"/>
              </a:solidFill>
              <a:prstDash val="solid"/>
              <a:round/>
              <a:headEnd/>
              <a:tailEnd/>
            </a:ln>
          </p:spPr>
          <p:txBody>
            <a:bodyPr/>
            <a:lstStyle/>
            <a:p>
              <a:endParaRPr lang="en-US"/>
            </a:p>
          </p:txBody>
        </p:sp>
        <p:sp>
          <p:nvSpPr>
            <p:cNvPr id="129059" name="Freeform 35"/>
            <p:cNvSpPr>
              <a:spLocks/>
            </p:cNvSpPr>
            <p:nvPr/>
          </p:nvSpPr>
          <p:spPr bwMode="auto">
            <a:xfrm>
              <a:off x="1884" y="2151"/>
              <a:ext cx="471" cy="988"/>
            </a:xfrm>
            <a:custGeom>
              <a:avLst/>
              <a:gdLst/>
              <a:ahLst/>
              <a:cxnLst>
                <a:cxn ang="0">
                  <a:pos x="426" y="345"/>
                </a:cxn>
                <a:cxn ang="0">
                  <a:pos x="425" y="359"/>
                </a:cxn>
                <a:cxn ang="0">
                  <a:pos x="425" y="405"/>
                </a:cxn>
                <a:cxn ang="0">
                  <a:pos x="423" y="480"/>
                </a:cxn>
                <a:cxn ang="0">
                  <a:pos x="428" y="587"/>
                </a:cxn>
                <a:cxn ang="0">
                  <a:pos x="433" y="611"/>
                </a:cxn>
                <a:cxn ang="0">
                  <a:pos x="440" y="633"/>
                </a:cxn>
                <a:cxn ang="0">
                  <a:pos x="449" y="656"/>
                </a:cxn>
                <a:cxn ang="0">
                  <a:pos x="449" y="656"/>
                </a:cxn>
                <a:cxn ang="0">
                  <a:pos x="449" y="656"/>
                </a:cxn>
                <a:cxn ang="0">
                  <a:pos x="459" y="679"/>
                </a:cxn>
                <a:cxn ang="0">
                  <a:pos x="459" y="679"/>
                </a:cxn>
                <a:cxn ang="0">
                  <a:pos x="459" y="679"/>
                </a:cxn>
                <a:cxn ang="0">
                  <a:pos x="471" y="699"/>
                </a:cxn>
                <a:cxn ang="0">
                  <a:pos x="401" y="764"/>
                </a:cxn>
                <a:cxn ang="0">
                  <a:pos x="323" y="835"/>
                </a:cxn>
                <a:cxn ang="0">
                  <a:pos x="156" y="988"/>
                </a:cxn>
                <a:cxn ang="0">
                  <a:pos x="90" y="917"/>
                </a:cxn>
                <a:cxn ang="0">
                  <a:pos x="0" y="818"/>
                </a:cxn>
                <a:cxn ang="0">
                  <a:pos x="46" y="741"/>
                </a:cxn>
                <a:cxn ang="0">
                  <a:pos x="73" y="658"/>
                </a:cxn>
                <a:cxn ang="0">
                  <a:pos x="102" y="578"/>
                </a:cxn>
                <a:cxn ang="0">
                  <a:pos x="131" y="492"/>
                </a:cxn>
                <a:cxn ang="0">
                  <a:pos x="160" y="405"/>
                </a:cxn>
                <a:cxn ang="0">
                  <a:pos x="187" y="325"/>
                </a:cxn>
                <a:cxn ang="0">
                  <a:pos x="243" y="153"/>
                </a:cxn>
                <a:cxn ang="0">
                  <a:pos x="260" y="116"/>
                </a:cxn>
                <a:cxn ang="0">
                  <a:pos x="285" y="0"/>
                </a:cxn>
                <a:cxn ang="0">
                  <a:pos x="296" y="22"/>
                </a:cxn>
                <a:cxn ang="0">
                  <a:pos x="386" y="226"/>
                </a:cxn>
                <a:cxn ang="0">
                  <a:pos x="413" y="294"/>
                </a:cxn>
                <a:cxn ang="0">
                  <a:pos x="418" y="306"/>
                </a:cxn>
                <a:cxn ang="0">
                  <a:pos x="421" y="320"/>
                </a:cxn>
                <a:cxn ang="0">
                  <a:pos x="421" y="320"/>
                </a:cxn>
                <a:cxn ang="0">
                  <a:pos x="421" y="320"/>
                </a:cxn>
                <a:cxn ang="0">
                  <a:pos x="425" y="332"/>
                </a:cxn>
                <a:cxn ang="0">
                  <a:pos x="426" y="345"/>
                </a:cxn>
              </a:cxnLst>
              <a:rect l="0" t="0" r="r" b="b"/>
              <a:pathLst>
                <a:path w="471" h="988">
                  <a:moveTo>
                    <a:pt x="426" y="345"/>
                  </a:moveTo>
                  <a:lnTo>
                    <a:pt x="425" y="359"/>
                  </a:lnTo>
                  <a:lnTo>
                    <a:pt x="425" y="405"/>
                  </a:lnTo>
                  <a:lnTo>
                    <a:pt x="423" y="480"/>
                  </a:lnTo>
                  <a:lnTo>
                    <a:pt x="428" y="587"/>
                  </a:lnTo>
                  <a:lnTo>
                    <a:pt x="433" y="611"/>
                  </a:lnTo>
                  <a:lnTo>
                    <a:pt x="440" y="633"/>
                  </a:lnTo>
                  <a:lnTo>
                    <a:pt x="449" y="656"/>
                  </a:lnTo>
                  <a:lnTo>
                    <a:pt x="449" y="656"/>
                  </a:lnTo>
                  <a:lnTo>
                    <a:pt x="449" y="656"/>
                  </a:lnTo>
                  <a:lnTo>
                    <a:pt x="459" y="679"/>
                  </a:lnTo>
                  <a:lnTo>
                    <a:pt x="459" y="679"/>
                  </a:lnTo>
                  <a:lnTo>
                    <a:pt x="459" y="679"/>
                  </a:lnTo>
                  <a:lnTo>
                    <a:pt x="471" y="699"/>
                  </a:lnTo>
                  <a:lnTo>
                    <a:pt x="401" y="764"/>
                  </a:lnTo>
                  <a:lnTo>
                    <a:pt x="323" y="835"/>
                  </a:lnTo>
                  <a:lnTo>
                    <a:pt x="156" y="988"/>
                  </a:lnTo>
                  <a:lnTo>
                    <a:pt x="90" y="917"/>
                  </a:lnTo>
                  <a:lnTo>
                    <a:pt x="0" y="818"/>
                  </a:lnTo>
                  <a:lnTo>
                    <a:pt x="46" y="741"/>
                  </a:lnTo>
                  <a:lnTo>
                    <a:pt x="73" y="658"/>
                  </a:lnTo>
                  <a:lnTo>
                    <a:pt x="102" y="578"/>
                  </a:lnTo>
                  <a:lnTo>
                    <a:pt x="131" y="492"/>
                  </a:lnTo>
                  <a:lnTo>
                    <a:pt x="160" y="405"/>
                  </a:lnTo>
                  <a:lnTo>
                    <a:pt x="187" y="325"/>
                  </a:lnTo>
                  <a:lnTo>
                    <a:pt x="243" y="153"/>
                  </a:lnTo>
                  <a:lnTo>
                    <a:pt x="260" y="116"/>
                  </a:lnTo>
                  <a:lnTo>
                    <a:pt x="285" y="0"/>
                  </a:lnTo>
                  <a:lnTo>
                    <a:pt x="296" y="22"/>
                  </a:lnTo>
                  <a:lnTo>
                    <a:pt x="386" y="226"/>
                  </a:lnTo>
                  <a:lnTo>
                    <a:pt x="413" y="294"/>
                  </a:lnTo>
                  <a:lnTo>
                    <a:pt x="418" y="306"/>
                  </a:lnTo>
                  <a:lnTo>
                    <a:pt x="421" y="320"/>
                  </a:lnTo>
                  <a:lnTo>
                    <a:pt x="421" y="320"/>
                  </a:lnTo>
                  <a:lnTo>
                    <a:pt x="421" y="320"/>
                  </a:lnTo>
                  <a:lnTo>
                    <a:pt x="425" y="332"/>
                  </a:lnTo>
                  <a:lnTo>
                    <a:pt x="426" y="345"/>
                  </a:lnTo>
                  <a:close/>
                </a:path>
              </a:pathLst>
            </a:custGeom>
            <a:solidFill>
              <a:srgbClr val="EAF2E9"/>
            </a:solidFill>
            <a:ln w="4763">
              <a:solidFill>
                <a:srgbClr val="CCCCCC"/>
              </a:solidFill>
              <a:prstDash val="solid"/>
              <a:round/>
              <a:headEnd/>
              <a:tailEnd/>
            </a:ln>
          </p:spPr>
          <p:txBody>
            <a:bodyPr/>
            <a:lstStyle/>
            <a:p>
              <a:endParaRPr lang="en-US"/>
            </a:p>
          </p:txBody>
        </p:sp>
        <p:sp>
          <p:nvSpPr>
            <p:cNvPr id="129060" name="Freeform 36"/>
            <p:cNvSpPr>
              <a:spLocks/>
            </p:cNvSpPr>
            <p:nvPr/>
          </p:nvSpPr>
          <p:spPr bwMode="auto">
            <a:xfrm>
              <a:off x="2040" y="2850"/>
              <a:ext cx="459" cy="734"/>
            </a:xfrm>
            <a:custGeom>
              <a:avLst/>
              <a:gdLst/>
              <a:ahLst/>
              <a:cxnLst>
                <a:cxn ang="0">
                  <a:pos x="459" y="568"/>
                </a:cxn>
                <a:cxn ang="0">
                  <a:pos x="418" y="600"/>
                </a:cxn>
                <a:cxn ang="0">
                  <a:pos x="327" y="673"/>
                </a:cxn>
                <a:cxn ang="0">
                  <a:pos x="252" y="734"/>
                </a:cxn>
                <a:cxn ang="0">
                  <a:pos x="192" y="639"/>
                </a:cxn>
                <a:cxn ang="0">
                  <a:pos x="146" y="551"/>
                </a:cxn>
                <a:cxn ang="0">
                  <a:pos x="123" y="445"/>
                </a:cxn>
                <a:cxn ang="0">
                  <a:pos x="68" y="364"/>
                </a:cxn>
                <a:cxn ang="0">
                  <a:pos x="0" y="289"/>
                </a:cxn>
                <a:cxn ang="0">
                  <a:pos x="167" y="136"/>
                </a:cxn>
                <a:cxn ang="0">
                  <a:pos x="245" y="65"/>
                </a:cxn>
                <a:cxn ang="0">
                  <a:pos x="315" y="0"/>
                </a:cxn>
                <a:cxn ang="0">
                  <a:pos x="327" y="17"/>
                </a:cxn>
                <a:cxn ang="0">
                  <a:pos x="327" y="17"/>
                </a:cxn>
                <a:cxn ang="0">
                  <a:pos x="327" y="17"/>
                </a:cxn>
                <a:cxn ang="0">
                  <a:pos x="337" y="36"/>
                </a:cxn>
                <a:cxn ang="0">
                  <a:pos x="347" y="56"/>
                </a:cxn>
                <a:cxn ang="0">
                  <a:pos x="347" y="56"/>
                </a:cxn>
                <a:cxn ang="0">
                  <a:pos x="347" y="56"/>
                </a:cxn>
                <a:cxn ang="0">
                  <a:pos x="354" y="76"/>
                </a:cxn>
                <a:cxn ang="0">
                  <a:pos x="354" y="76"/>
                </a:cxn>
                <a:cxn ang="0">
                  <a:pos x="354" y="76"/>
                </a:cxn>
                <a:cxn ang="0">
                  <a:pos x="359" y="97"/>
                </a:cxn>
                <a:cxn ang="0">
                  <a:pos x="359" y="97"/>
                </a:cxn>
                <a:cxn ang="0">
                  <a:pos x="359" y="97"/>
                </a:cxn>
                <a:cxn ang="0">
                  <a:pos x="362" y="117"/>
                </a:cxn>
                <a:cxn ang="0">
                  <a:pos x="386" y="231"/>
                </a:cxn>
                <a:cxn ang="0">
                  <a:pos x="410" y="338"/>
                </a:cxn>
                <a:cxn ang="0">
                  <a:pos x="432" y="444"/>
                </a:cxn>
                <a:cxn ang="0">
                  <a:pos x="459" y="568"/>
                </a:cxn>
              </a:cxnLst>
              <a:rect l="0" t="0" r="r" b="b"/>
              <a:pathLst>
                <a:path w="459" h="734">
                  <a:moveTo>
                    <a:pt x="459" y="568"/>
                  </a:moveTo>
                  <a:lnTo>
                    <a:pt x="418" y="600"/>
                  </a:lnTo>
                  <a:lnTo>
                    <a:pt x="327" y="673"/>
                  </a:lnTo>
                  <a:lnTo>
                    <a:pt x="252" y="734"/>
                  </a:lnTo>
                  <a:lnTo>
                    <a:pt x="192" y="639"/>
                  </a:lnTo>
                  <a:lnTo>
                    <a:pt x="146" y="551"/>
                  </a:lnTo>
                  <a:lnTo>
                    <a:pt x="123" y="445"/>
                  </a:lnTo>
                  <a:lnTo>
                    <a:pt x="68" y="364"/>
                  </a:lnTo>
                  <a:lnTo>
                    <a:pt x="0" y="289"/>
                  </a:lnTo>
                  <a:lnTo>
                    <a:pt x="167" y="136"/>
                  </a:lnTo>
                  <a:lnTo>
                    <a:pt x="245" y="65"/>
                  </a:lnTo>
                  <a:lnTo>
                    <a:pt x="315" y="0"/>
                  </a:lnTo>
                  <a:lnTo>
                    <a:pt x="327" y="17"/>
                  </a:lnTo>
                  <a:lnTo>
                    <a:pt x="327" y="17"/>
                  </a:lnTo>
                  <a:lnTo>
                    <a:pt x="327" y="17"/>
                  </a:lnTo>
                  <a:lnTo>
                    <a:pt x="337" y="36"/>
                  </a:lnTo>
                  <a:lnTo>
                    <a:pt x="347" y="56"/>
                  </a:lnTo>
                  <a:lnTo>
                    <a:pt x="347" y="56"/>
                  </a:lnTo>
                  <a:lnTo>
                    <a:pt x="347" y="56"/>
                  </a:lnTo>
                  <a:lnTo>
                    <a:pt x="354" y="76"/>
                  </a:lnTo>
                  <a:lnTo>
                    <a:pt x="354" y="76"/>
                  </a:lnTo>
                  <a:lnTo>
                    <a:pt x="354" y="76"/>
                  </a:lnTo>
                  <a:lnTo>
                    <a:pt x="359" y="97"/>
                  </a:lnTo>
                  <a:lnTo>
                    <a:pt x="359" y="97"/>
                  </a:lnTo>
                  <a:lnTo>
                    <a:pt x="359" y="97"/>
                  </a:lnTo>
                  <a:lnTo>
                    <a:pt x="362" y="117"/>
                  </a:lnTo>
                  <a:lnTo>
                    <a:pt x="386" y="231"/>
                  </a:lnTo>
                  <a:lnTo>
                    <a:pt x="410" y="338"/>
                  </a:lnTo>
                  <a:lnTo>
                    <a:pt x="432" y="444"/>
                  </a:lnTo>
                  <a:lnTo>
                    <a:pt x="459" y="568"/>
                  </a:lnTo>
                  <a:close/>
                </a:path>
              </a:pathLst>
            </a:custGeom>
            <a:solidFill>
              <a:srgbClr val="EAF2E9"/>
            </a:solidFill>
            <a:ln w="4763">
              <a:solidFill>
                <a:srgbClr val="CCCCCC"/>
              </a:solidFill>
              <a:prstDash val="solid"/>
              <a:round/>
              <a:headEnd/>
              <a:tailEnd/>
            </a:ln>
          </p:spPr>
          <p:txBody>
            <a:bodyPr/>
            <a:lstStyle/>
            <a:p>
              <a:endParaRPr lang="en-US"/>
            </a:p>
          </p:txBody>
        </p:sp>
        <p:sp>
          <p:nvSpPr>
            <p:cNvPr id="129061" name="Freeform 37"/>
            <p:cNvSpPr>
              <a:spLocks/>
            </p:cNvSpPr>
            <p:nvPr/>
          </p:nvSpPr>
          <p:spPr bwMode="auto">
            <a:xfrm>
              <a:off x="2130" y="1871"/>
              <a:ext cx="730" cy="1096"/>
            </a:xfrm>
            <a:custGeom>
              <a:avLst/>
              <a:gdLst/>
              <a:ahLst/>
              <a:cxnLst>
                <a:cxn ang="0">
                  <a:pos x="730" y="226"/>
                </a:cxn>
                <a:cxn ang="0">
                  <a:pos x="571" y="382"/>
                </a:cxn>
                <a:cxn ang="0">
                  <a:pos x="565" y="493"/>
                </a:cxn>
                <a:cxn ang="0">
                  <a:pos x="534" y="496"/>
                </a:cxn>
                <a:cxn ang="0">
                  <a:pos x="551" y="641"/>
                </a:cxn>
                <a:cxn ang="0">
                  <a:pos x="561" y="736"/>
                </a:cxn>
                <a:cxn ang="0">
                  <a:pos x="583" y="901"/>
                </a:cxn>
                <a:cxn ang="0">
                  <a:pos x="510" y="952"/>
                </a:cxn>
                <a:cxn ang="0">
                  <a:pos x="442" y="999"/>
                </a:cxn>
                <a:cxn ang="0">
                  <a:pos x="386" y="1038"/>
                </a:cxn>
                <a:cxn ang="0">
                  <a:pos x="340" y="1069"/>
                </a:cxn>
                <a:cxn ang="0">
                  <a:pos x="272" y="1096"/>
                </a:cxn>
                <a:cxn ang="0">
                  <a:pos x="269" y="1076"/>
                </a:cxn>
                <a:cxn ang="0">
                  <a:pos x="269" y="1076"/>
                </a:cxn>
                <a:cxn ang="0">
                  <a:pos x="269" y="1076"/>
                </a:cxn>
                <a:cxn ang="0">
                  <a:pos x="264" y="1055"/>
                </a:cxn>
                <a:cxn ang="0">
                  <a:pos x="264" y="1055"/>
                </a:cxn>
                <a:cxn ang="0">
                  <a:pos x="264" y="1055"/>
                </a:cxn>
                <a:cxn ang="0">
                  <a:pos x="257" y="1035"/>
                </a:cxn>
                <a:cxn ang="0">
                  <a:pos x="257" y="1035"/>
                </a:cxn>
                <a:cxn ang="0">
                  <a:pos x="257" y="1035"/>
                </a:cxn>
                <a:cxn ang="0">
                  <a:pos x="247" y="1015"/>
                </a:cxn>
                <a:cxn ang="0">
                  <a:pos x="237" y="996"/>
                </a:cxn>
                <a:cxn ang="0">
                  <a:pos x="237" y="996"/>
                </a:cxn>
                <a:cxn ang="0">
                  <a:pos x="237" y="996"/>
                </a:cxn>
                <a:cxn ang="0">
                  <a:pos x="225" y="979"/>
                </a:cxn>
                <a:cxn ang="0">
                  <a:pos x="213" y="959"/>
                </a:cxn>
                <a:cxn ang="0">
                  <a:pos x="213" y="959"/>
                </a:cxn>
                <a:cxn ang="0">
                  <a:pos x="213" y="959"/>
                </a:cxn>
                <a:cxn ang="0">
                  <a:pos x="203" y="936"/>
                </a:cxn>
                <a:cxn ang="0">
                  <a:pos x="203" y="936"/>
                </a:cxn>
                <a:cxn ang="0">
                  <a:pos x="203" y="936"/>
                </a:cxn>
                <a:cxn ang="0">
                  <a:pos x="194" y="913"/>
                </a:cxn>
                <a:cxn ang="0">
                  <a:pos x="187" y="891"/>
                </a:cxn>
                <a:cxn ang="0">
                  <a:pos x="182" y="867"/>
                </a:cxn>
                <a:cxn ang="0">
                  <a:pos x="177" y="760"/>
                </a:cxn>
                <a:cxn ang="0">
                  <a:pos x="179" y="685"/>
                </a:cxn>
                <a:cxn ang="0">
                  <a:pos x="179" y="639"/>
                </a:cxn>
                <a:cxn ang="0">
                  <a:pos x="180" y="625"/>
                </a:cxn>
                <a:cxn ang="0">
                  <a:pos x="179" y="612"/>
                </a:cxn>
                <a:cxn ang="0">
                  <a:pos x="175" y="600"/>
                </a:cxn>
                <a:cxn ang="0">
                  <a:pos x="175" y="600"/>
                </a:cxn>
                <a:cxn ang="0">
                  <a:pos x="175" y="600"/>
                </a:cxn>
                <a:cxn ang="0">
                  <a:pos x="172" y="586"/>
                </a:cxn>
                <a:cxn ang="0">
                  <a:pos x="167" y="574"/>
                </a:cxn>
                <a:cxn ang="0">
                  <a:pos x="140" y="506"/>
                </a:cxn>
                <a:cxn ang="0">
                  <a:pos x="50" y="302"/>
                </a:cxn>
                <a:cxn ang="0">
                  <a:pos x="39" y="280"/>
                </a:cxn>
                <a:cxn ang="0">
                  <a:pos x="22" y="239"/>
                </a:cxn>
                <a:cxn ang="0">
                  <a:pos x="0" y="199"/>
                </a:cxn>
                <a:cxn ang="0">
                  <a:pos x="60" y="131"/>
                </a:cxn>
                <a:cxn ang="0">
                  <a:pos x="140" y="41"/>
                </a:cxn>
                <a:cxn ang="0">
                  <a:pos x="175" y="0"/>
                </a:cxn>
                <a:cxn ang="0">
                  <a:pos x="250" y="63"/>
                </a:cxn>
                <a:cxn ang="0">
                  <a:pos x="339" y="83"/>
                </a:cxn>
                <a:cxn ang="0">
                  <a:pos x="425" y="105"/>
                </a:cxn>
                <a:cxn ang="0">
                  <a:pos x="514" y="127"/>
                </a:cxn>
                <a:cxn ang="0">
                  <a:pos x="605" y="153"/>
                </a:cxn>
                <a:cxn ang="0">
                  <a:pos x="697" y="173"/>
                </a:cxn>
                <a:cxn ang="0">
                  <a:pos x="730" y="226"/>
                </a:cxn>
              </a:cxnLst>
              <a:rect l="0" t="0" r="r" b="b"/>
              <a:pathLst>
                <a:path w="730" h="1096">
                  <a:moveTo>
                    <a:pt x="730" y="226"/>
                  </a:moveTo>
                  <a:lnTo>
                    <a:pt x="571" y="382"/>
                  </a:lnTo>
                  <a:lnTo>
                    <a:pt x="565" y="493"/>
                  </a:lnTo>
                  <a:lnTo>
                    <a:pt x="534" y="496"/>
                  </a:lnTo>
                  <a:lnTo>
                    <a:pt x="551" y="641"/>
                  </a:lnTo>
                  <a:lnTo>
                    <a:pt x="561" y="736"/>
                  </a:lnTo>
                  <a:lnTo>
                    <a:pt x="583" y="901"/>
                  </a:lnTo>
                  <a:lnTo>
                    <a:pt x="510" y="952"/>
                  </a:lnTo>
                  <a:lnTo>
                    <a:pt x="442" y="999"/>
                  </a:lnTo>
                  <a:lnTo>
                    <a:pt x="386" y="1038"/>
                  </a:lnTo>
                  <a:lnTo>
                    <a:pt x="340" y="1069"/>
                  </a:lnTo>
                  <a:lnTo>
                    <a:pt x="272" y="1096"/>
                  </a:lnTo>
                  <a:lnTo>
                    <a:pt x="269" y="1076"/>
                  </a:lnTo>
                  <a:lnTo>
                    <a:pt x="269" y="1076"/>
                  </a:lnTo>
                  <a:lnTo>
                    <a:pt x="269" y="1076"/>
                  </a:lnTo>
                  <a:lnTo>
                    <a:pt x="264" y="1055"/>
                  </a:lnTo>
                  <a:lnTo>
                    <a:pt x="264" y="1055"/>
                  </a:lnTo>
                  <a:lnTo>
                    <a:pt x="264" y="1055"/>
                  </a:lnTo>
                  <a:lnTo>
                    <a:pt x="257" y="1035"/>
                  </a:lnTo>
                  <a:lnTo>
                    <a:pt x="257" y="1035"/>
                  </a:lnTo>
                  <a:lnTo>
                    <a:pt x="257" y="1035"/>
                  </a:lnTo>
                  <a:lnTo>
                    <a:pt x="247" y="1015"/>
                  </a:lnTo>
                  <a:lnTo>
                    <a:pt x="237" y="996"/>
                  </a:lnTo>
                  <a:lnTo>
                    <a:pt x="237" y="996"/>
                  </a:lnTo>
                  <a:lnTo>
                    <a:pt x="237" y="996"/>
                  </a:lnTo>
                  <a:lnTo>
                    <a:pt x="225" y="979"/>
                  </a:lnTo>
                  <a:lnTo>
                    <a:pt x="213" y="959"/>
                  </a:lnTo>
                  <a:lnTo>
                    <a:pt x="213" y="959"/>
                  </a:lnTo>
                  <a:lnTo>
                    <a:pt x="213" y="959"/>
                  </a:lnTo>
                  <a:lnTo>
                    <a:pt x="203" y="936"/>
                  </a:lnTo>
                  <a:lnTo>
                    <a:pt x="203" y="936"/>
                  </a:lnTo>
                  <a:lnTo>
                    <a:pt x="203" y="936"/>
                  </a:lnTo>
                  <a:lnTo>
                    <a:pt x="194" y="913"/>
                  </a:lnTo>
                  <a:lnTo>
                    <a:pt x="187" y="891"/>
                  </a:lnTo>
                  <a:lnTo>
                    <a:pt x="182" y="867"/>
                  </a:lnTo>
                  <a:lnTo>
                    <a:pt x="177" y="760"/>
                  </a:lnTo>
                  <a:lnTo>
                    <a:pt x="179" y="685"/>
                  </a:lnTo>
                  <a:lnTo>
                    <a:pt x="179" y="639"/>
                  </a:lnTo>
                  <a:lnTo>
                    <a:pt x="180" y="625"/>
                  </a:lnTo>
                  <a:lnTo>
                    <a:pt x="179" y="612"/>
                  </a:lnTo>
                  <a:lnTo>
                    <a:pt x="175" y="600"/>
                  </a:lnTo>
                  <a:lnTo>
                    <a:pt x="175" y="600"/>
                  </a:lnTo>
                  <a:lnTo>
                    <a:pt x="175" y="600"/>
                  </a:lnTo>
                  <a:lnTo>
                    <a:pt x="172" y="586"/>
                  </a:lnTo>
                  <a:lnTo>
                    <a:pt x="167" y="574"/>
                  </a:lnTo>
                  <a:lnTo>
                    <a:pt x="140" y="506"/>
                  </a:lnTo>
                  <a:lnTo>
                    <a:pt x="50" y="302"/>
                  </a:lnTo>
                  <a:lnTo>
                    <a:pt x="39" y="280"/>
                  </a:lnTo>
                  <a:lnTo>
                    <a:pt x="22" y="239"/>
                  </a:lnTo>
                  <a:lnTo>
                    <a:pt x="0" y="199"/>
                  </a:lnTo>
                  <a:lnTo>
                    <a:pt x="60" y="131"/>
                  </a:lnTo>
                  <a:lnTo>
                    <a:pt x="140" y="41"/>
                  </a:lnTo>
                  <a:lnTo>
                    <a:pt x="175" y="0"/>
                  </a:lnTo>
                  <a:lnTo>
                    <a:pt x="250" y="63"/>
                  </a:lnTo>
                  <a:lnTo>
                    <a:pt x="339" y="83"/>
                  </a:lnTo>
                  <a:lnTo>
                    <a:pt x="425" y="105"/>
                  </a:lnTo>
                  <a:lnTo>
                    <a:pt x="514" y="127"/>
                  </a:lnTo>
                  <a:lnTo>
                    <a:pt x="605" y="153"/>
                  </a:lnTo>
                  <a:lnTo>
                    <a:pt x="697" y="173"/>
                  </a:lnTo>
                  <a:lnTo>
                    <a:pt x="730" y="226"/>
                  </a:lnTo>
                  <a:close/>
                </a:path>
              </a:pathLst>
            </a:custGeom>
            <a:solidFill>
              <a:srgbClr val="EAF2E9"/>
            </a:solidFill>
            <a:ln w="4763">
              <a:solidFill>
                <a:srgbClr val="CCCCCC"/>
              </a:solidFill>
              <a:prstDash val="solid"/>
              <a:round/>
              <a:headEnd/>
              <a:tailEnd/>
            </a:ln>
          </p:spPr>
          <p:txBody>
            <a:bodyPr/>
            <a:lstStyle/>
            <a:p>
              <a:endParaRPr lang="en-US"/>
            </a:p>
          </p:txBody>
        </p:sp>
        <p:sp>
          <p:nvSpPr>
            <p:cNvPr id="129062" name="Freeform 38"/>
            <p:cNvSpPr>
              <a:spLocks/>
            </p:cNvSpPr>
            <p:nvPr/>
          </p:nvSpPr>
          <p:spPr bwMode="auto">
            <a:xfrm>
              <a:off x="1953" y="1420"/>
              <a:ext cx="995" cy="694"/>
            </a:xfrm>
            <a:custGeom>
              <a:avLst/>
              <a:gdLst/>
              <a:ahLst/>
              <a:cxnLst>
                <a:cxn ang="0">
                  <a:pos x="959" y="655"/>
                </a:cxn>
                <a:cxn ang="0">
                  <a:pos x="946" y="658"/>
                </a:cxn>
                <a:cxn ang="0">
                  <a:pos x="932" y="663"/>
                </a:cxn>
                <a:cxn ang="0">
                  <a:pos x="932" y="663"/>
                </a:cxn>
                <a:cxn ang="0">
                  <a:pos x="918" y="670"/>
                </a:cxn>
                <a:cxn ang="0">
                  <a:pos x="907" y="677"/>
                </a:cxn>
                <a:cxn ang="0">
                  <a:pos x="782" y="604"/>
                </a:cxn>
                <a:cxn ang="0">
                  <a:pos x="602" y="556"/>
                </a:cxn>
                <a:cxn ang="0">
                  <a:pos x="427" y="514"/>
                </a:cxn>
                <a:cxn ang="0">
                  <a:pos x="317" y="492"/>
                </a:cxn>
                <a:cxn ang="0">
                  <a:pos x="177" y="650"/>
                </a:cxn>
                <a:cxn ang="0">
                  <a:pos x="140" y="694"/>
                </a:cxn>
                <a:cxn ang="0">
                  <a:pos x="128" y="599"/>
                </a:cxn>
                <a:cxn ang="0">
                  <a:pos x="114" y="490"/>
                </a:cxn>
                <a:cxn ang="0">
                  <a:pos x="0" y="180"/>
                </a:cxn>
                <a:cxn ang="0">
                  <a:pos x="9" y="58"/>
                </a:cxn>
                <a:cxn ang="0">
                  <a:pos x="34" y="0"/>
                </a:cxn>
                <a:cxn ang="0">
                  <a:pos x="249" y="131"/>
                </a:cxn>
                <a:cxn ang="0">
                  <a:pos x="264" y="140"/>
                </a:cxn>
                <a:cxn ang="0">
                  <a:pos x="279" y="145"/>
                </a:cxn>
                <a:cxn ang="0">
                  <a:pos x="279" y="145"/>
                </a:cxn>
                <a:cxn ang="0">
                  <a:pos x="296" y="150"/>
                </a:cxn>
                <a:cxn ang="0">
                  <a:pos x="313" y="152"/>
                </a:cxn>
                <a:cxn ang="0">
                  <a:pos x="313" y="152"/>
                </a:cxn>
                <a:cxn ang="0">
                  <a:pos x="330" y="150"/>
                </a:cxn>
                <a:cxn ang="0">
                  <a:pos x="347" y="148"/>
                </a:cxn>
                <a:cxn ang="0">
                  <a:pos x="347" y="148"/>
                </a:cxn>
                <a:cxn ang="0">
                  <a:pos x="363" y="141"/>
                </a:cxn>
                <a:cxn ang="0">
                  <a:pos x="378" y="135"/>
                </a:cxn>
                <a:cxn ang="0">
                  <a:pos x="483" y="153"/>
                </a:cxn>
                <a:cxn ang="0">
                  <a:pos x="640" y="269"/>
                </a:cxn>
                <a:cxn ang="0">
                  <a:pos x="830" y="413"/>
                </a:cxn>
                <a:cxn ang="0">
                  <a:pos x="995" y="517"/>
                </a:cxn>
              </a:cxnLst>
              <a:rect l="0" t="0" r="r" b="b"/>
              <a:pathLst>
                <a:path w="995" h="694">
                  <a:moveTo>
                    <a:pt x="995" y="517"/>
                  </a:moveTo>
                  <a:lnTo>
                    <a:pt x="959" y="655"/>
                  </a:lnTo>
                  <a:lnTo>
                    <a:pt x="946" y="658"/>
                  </a:lnTo>
                  <a:lnTo>
                    <a:pt x="946" y="658"/>
                  </a:lnTo>
                  <a:lnTo>
                    <a:pt x="946" y="658"/>
                  </a:lnTo>
                  <a:lnTo>
                    <a:pt x="932" y="663"/>
                  </a:lnTo>
                  <a:lnTo>
                    <a:pt x="932" y="663"/>
                  </a:lnTo>
                  <a:lnTo>
                    <a:pt x="932" y="663"/>
                  </a:lnTo>
                  <a:lnTo>
                    <a:pt x="918" y="670"/>
                  </a:lnTo>
                  <a:lnTo>
                    <a:pt x="918" y="670"/>
                  </a:lnTo>
                  <a:lnTo>
                    <a:pt x="918" y="670"/>
                  </a:lnTo>
                  <a:lnTo>
                    <a:pt x="907" y="677"/>
                  </a:lnTo>
                  <a:lnTo>
                    <a:pt x="874" y="624"/>
                  </a:lnTo>
                  <a:lnTo>
                    <a:pt x="782" y="604"/>
                  </a:lnTo>
                  <a:lnTo>
                    <a:pt x="691" y="578"/>
                  </a:lnTo>
                  <a:lnTo>
                    <a:pt x="602" y="556"/>
                  </a:lnTo>
                  <a:lnTo>
                    <a:pt x="516" y="534"/>
                  </a:lnTo>
                  <a:lnTo>
                    <a:pt x="427" y="514"/>
                  </a:lnTo>
                  <a:lnTo>
                    <a:pt x="352" y="451"/>
                  </a:lnTo>
                  <a:lnTo>
                    <a:pt x="317" y="492"/>
                  </a:lnTo>
                  <a:lnTo>
                    <a:pt x="237" y="582"/>
                  </a:lnTo>
                  <a:lnTo>
                    <a:pt x="177" y="650"/>
                  </a:lnTo>
                  <a:lnTo>
                    <a:pt x="165" y="665"/>
                  </a:lnTo>
                  <a:lnTo>
                    <a:pt x="140" y="694"/>
                  </a:lnTo>
                  <a:lnTo>
                    <a:pt x="131" y="645"/>
                  </a:lnTo>
                  <a:lnTo>
                    <a:pt x="128" y="599"/>
                  </a:lnTo>
                  <a:lnTo>
                    <a:pt x="125" y="563"/>
                  </a:lnTo>
                  <a:lnTo>
                    <a:pt x="114" y="490"/>
                  </a:lnTo>
                  <a:lnTo>
                    <a:pt x="11" y="238"/>
                  </a:lnTo>
                  <a:lnTo>
                    <a:pt x="0" y="180"/>
                  </a:lnTo>
                  <a:lnTo>
                    <a:pt x="9" y="58"/>
                  </a:lnTo>
                  <a:lnTo>
                    <a:pt x="9" y="58"/>
                  </a:lnTo>
                  <a:lnTo>
                    <a:pt x="4" y="0"/>
                  </a:lnTo>
                  <a:lnTo>
                    <a:pt x="34" y="0"/>
                  </a:lnTo>
                  <a:lnTo>
                    <a:pt x="187" y="90"/>
                  </a:lnTo>
                  <a:lnTo>
                    <a:pt x="249" y="131"/>
                  </a:lnTo>
                  <a:lnTo>
                    <a:pt x="264" y="140"/>
                  </a:lnTo>
                  <a:lnTo>
                    <a:pt x="264" y="140"/>
                  </a:lnTo>
                  <a:lnTo>
                    <a:pt x="264" y="140"/>
                  </a:lnTo>
                  <a:lnTo>
                    <a:pt x="279" y="145"/>
                  </a:lnTo>
                  <a:lnTo>
                    <a:pt x="279" y="145"/>
                  </a:lnTo>
                  <a:lnTo>
                    <a:pt x="279" y="145"/>
                  </a:lnTo>
                  <a:lnTo>
                    <a:pt x="296" y="150"/>
                  </a:lnTo>
                  <a:lnTo>
                    <a:pt x="296" y="150"/>
                  </a:lnTo>
                  <a:lnTo>
                    <a:pt x="296" y="150"/>
                  </a:lnTo>
                  <a:lnTo>
                    <a:pt x="313" y="152"/>
                  </a:lnTo>
                  <a:lnTo>
                    <a:pt x="313" y="152"/>
                  </a:lnTo>
                  <a:lnTo>
                    <a:pt x="313" y="152"/>
                  </a:lnTo>
                  <a:lnTo>
                    <a:pt x="330" y="150"/>
                  </a:lnTo>
                  <a:lnTo>
                    <a:pt x="330" y="150"/>
                  </a:lnTo>
                  <a:lnTo>
                    <a:pt x="330" y="150"/>
                  </a:lnTo>
                  <a:lnTo>
                    <a:pt x="347" y="148"/>
                  </a:lnTo>
                  <a:lnTo>
                    <a:pt x="347" y="148"/>
                  </a:lnTo>
                  <a:lnTo>
                    <a:pt x="347" y="148"/>
                  </a:lnTo>
                  <a:lnTo>
                    <a:pt x="363" y="141"/>
                  </a:lnTo>
                  <a:lnTo>
                    <a:pt x="363" y="141"/>
                  </a:lnTo>
                  <a:lnTo>
                    <a:pt x="363" y="141"/>
                  </a:lnTo>
                  <a:lnTo>
                    <a:pt x="378" y="135"/>
                  </a:lnTo>
                  <a:lnTo>
                    <a:pt x="420" y="119"/>
                  </a:lnTo>
                  <a:lnTo>
                    <a:pt x="483" y="153"/>
                  </a:lnTo>
                  <a:lnTo>
                    <a:pt x="565" y="208"/>
                  </a:lnTo>
                  <a:lnTo>
                    <a:pt x="640" y="269"/>
                  </a:lnTo>
                  <a:lnTo>
                    <a:pt x="747" y="359"/>
                  </a:lnTo>
                  <a:lnTo>
                    <a:pt x="830" y="413"/>
                  </a:lnTo>
                  <a:lnTo>
                    <a:pt x="913" y="466"/>
                  </a:lnTo>
                  <a:lnTo>
                    <a:pt x="995" y="517"/>
                  </a:lnTo>
                  <a:close/>
                </a:path>
              </a:pathLst>
            </a:custGeom>
            <a:solidFill>
              <a:srgbClr val="EAF2E9"/>
            </a:solidFill>
            <a:ln w="4763">
              <a:solidFill>
                <a:srgbClr val="CCCCCC"/>
              </a:solidFill>
              <a:prstDash val="solid"/>
              <a:round/>
              <a:headEnd/>
              <a:tailEnd/>
            </a:ln>
          </p:spPr>
          <p:txBody>
            <a:bodyPr/>
            <a:lstStyle/>
            <a:p>
              <a:endParaRPr lang="en-US"/>
            </a:p>
          </p:txBody>
        </p:sp>
        <p:sp>
          <p:nvSpPr>
            <p:cNvPr id="129063" name="Freeform 39"/>
            <p:cNvSpPr>
              <a:spLocks/>
            </p:cNvSpPr>
            <p:nvPr/>
          </p:nvSpPr>
          <p:spPr bwMode="auto">
            <a:xfrm>
              <a:off x="2664" y="1937"/>
              <a:ext cx="513" cy="835"/>
            </a:xfrm>
            <a:custGeom>
              <a:avLst/>
              <a:gdLst/>
              <a:ahLst/>
              <a:cxnLst>
                <a:cxn ang="0">
                  <a:pos x="420" y="85"/>
                </a:cxn>
                <a:cxn ang="0">
                  <a:pos x="513" y="151"/>
                </a:cxn>
                <a:cxn ang="0">
                  <a:pos x="474" y="316"/>
                </a:cxn>
                <a:cxn ang="0">
                  <a:pos x="428" y="394"/>
                </a:cxn>
                <a:cxn ang="0">
                  <a:pos x="369" y="502"/>
                </a:cxn>
                <a:cxn ang="0">
                  <a:pos x="311" y="604"/>
                </a:cxn>
                <a:cxn ang="0">
                  <a:pos x="263" y="689"/>
                </a:cxn>
                <a:cxn ang="0">
                  <a:pos x="214" y="775"/>
                </a:cxn>
                <a:cxn ang="0">
                  <a:pos x="109" y="765"/>
                </a:cxn>
                <a:cxn ang="0">
                  <a:pos x="49" y="835"/>
                </a:cxn>
                <a:cxn ang="0">
                  <a:pos x="27" y="670"/>
                </a:cxn>
                <a:cxn ang="0">
                  <a:pos x="17" y="575"/>
                </a:cxn>
                <a:cxn ang="0">
                  <a:pos x="0" y="430"/>
                </a:cxn>
                <a:cxn ang="0">
                  <a:pos x="31" y="427"/>
                </a:cxn>
                <a:cxn ang="0">
                  <a:pos x="37" y="316"/>
                </a:cxn>
                <a:cxn ang="0">
                  <a:pos x="196" y="160"/>
                </a:cxn>
                <a:cxn ang="0">
                  <a:pos x="207" y="153"/>
                </a:cxn>
                <a:cxn ang="0">
                  <a:pos x="207" y="153"/>
                </a:cxn>
                <a:cxn ang="0">
                  <a:pos x="207" y="153"/>
                </a:cxn>
                <a:cxn ang="0">
                  <a:pos x="221" y="146"/>
                </a:cxn>
                <a:cxn ang="0">
                  <a:pos x="221" y="146"/>
                </a:cxn>
                <a:cxn ang="0">
                  <a:pos x="221" y="146"/>
                </a:cxn>
                <a:cxn ang="0">
                  <a:pos x="235" y="141"/>
                </a:cxn>
                <a:cxn ang="0">
                  <a:pos x="235" y="141"/>
                </a:cxn>
                <a:cxn ang="0">
                  <a:pos x="235" y="141"/>
                </a:cxn>
                <a:cxn ang="0">
                  <a:pos x="248" y="138"/>
                </a:cxn>
                <a:cxn ang="0">
                  <a:pos x="284" y="0"/>
                </a:cxn>
                <a:cxn ang="0">
                  <a:pos x="362" y="49"/>
                </a:cxn>
                <a:cxn ang="0">
                  <a:pos x="420" y="85"/>
                </a:cxn>
              </a:cxnLst>
              <a:rect l="0" t="0" r="r" b="b"/>
              <a:pathLst>
                <a:path w="513" h="835">
                  <a:moveTo>
                    <a:pt x="420" y="85"/>
                  </a:moveTo>
                  <a:lnTo>
                    <a:pt x="513" y="151"/>
                  </a:lnTo>
                  <a:lnTo>
                    <a:pt x="474" y="316"/>
                  </a:lnTo>
                  <a:lnTo>
                    <a:pt x="428" y="394"/>
                  </a:lnTo>
                  <a:lnTo>
                    <a:pt x="369" y="502"/>
                  </a:lnTo>
                  <a:lnTo>
                    <a:pt x="311" y="604"/>
                  </a:lnTo>
                  <a:lnTo>
                    <a:pt x="263" y="689"/>
                  </a:lnTo>
                  <a:lnTo>
                    <a:pt x="214" y="775"/>
                  </a:lnTo>
                  <a:lnTo>
                    <a:pt x="109" y="765"/>
                  </a:lnTo>
                  <a:lnTo>
                    <a:pt x="49" y="835"/>
                  </a:lnTo>
                  <a:lnTo>
                    <a:pt x="27" y="670"/>
                  </a:lnTo>
                  <a:lnTo>
                    <a:pt x="17" y="575"/>
                  </a:lnTo>
                  <a:lnTo>
                    <a:pt x="0" y="430"/>
                  </a:lnTo>
                  <a:lnTo>
                    <a:pt x="31" y="427"/>
                  </a:lnTo>
                  <a:lnTo>
                    <a:pt x="37" y="316"/>
                  </a:lnTo>
                  <a:lnTo>
                    <a:pt x="196" y="160"/>
                  </a:lnTo>
                  <a:lnTo>
                    <a:pt x="207" y="153"/>
                  </a:lnTo>
                  <a:lnTo>
                    <a:pt x="207" y="153"/>
                  </a:lnTo>
                  <a:lnTo>
                    <a:pt x="207" y="153"/>
                  </a:lnTo>
                  <a:lnTo>
                    <a:pt x="221" y="146"/>
                  </a:lnTo>
                  <a:lnTo>
                    <a:pt x="221" y="146"/>
                  </a:lnTo>
                  <a:lnTo>
                    <a:pt x="221" y="146"/>
                  </a:lnTo>
                  <a:lnTo>
                    <a:pt x="235" y="141"/>
                  </a:lnTo>
                  <a:lnTo>
                    <a:pt x="235" y="141"/>
                  </a:lnTo>
                  <a:lnTo>
                    <a:pt x="235" y="141"/>
                  </a:lnTo>
                  <a:lnTo>
                    <a:pt x="248" y="138"/>
                  </a:lnTo>
                  <a:lnTo>
                    <a:pt x="284" y="0"/>
                  </a:lnTo>
                  <a:lnTo>
                    <a:pt x="362" y="49"/>
                  </a:lnTo>
                  <a:lnTo>
                    <a:pt x="420" y="85"/>
                  </a:lnTo>
                  <a:close/>
                </a:path>
              </a:pathLst>
            </a:custGeom>
            <a:solidFill>
              <a:srgbClr val="EAF2E9"/>
            </a:solidFill>
            <a:ln w="4763">
              <a:solidFill>
                <a:srgbClr val="CCCCCC"/>
              </a:solidFill>
              <a:prstDash val="solid"/>
              <a:round/>
              <a:headEnd/>
              <a:tailEnd/>
            </a:ln>
          </p:spPr>
          <p:txBody>
            <a:bodyPr/>
            <a:lstStyle/>
            <a:p>
              <a:endParaRPr lang="en-US"/>
            </a:p>
          </p:txBody>
        </p:sp>
        <p:sp>
          <p:nvSpPr>
            <p:cNvPr id="129064" name="Freeform 40"/>
            <p:cNvSpPr>
              <a:spLocks/>
            </p:cNvSpPr>
            <p:nvPr/>
          </p:nvSpPr>
          <p:spPr bwMode="auto">
            <a:xfrm>
              <a:off x="2292" y="2702"/>
              <a:ext cx="889" cy="967"/>
            </a:xfrm>
            <a:custGeom>
              <a:avLst/>
              <a:gdLst/>
              <a:ahLst/>
              <a:cxnLst>
                <a:cxn ang="0">
                  <a:pos x="666" y="54"/>
                </a:cxn>
                <a:cxn ang="0">
                  <a:pos x="743" y="102"/>
                </a:cxn>
                <a:cxn ang="0">
                  <a:pos x="833" y="160"/>
                </a:cxn>
                <a:cxn ang="0">
                  <a:pos x="889" y="192"/>
                </a:cxn>
                <a:cxn ang="0">
                  <a:pos x="811" y="335"/>
                </a:cxn>
                <a:cxn ang="0">
                  <a:pos x="714" y="474"/>
                </a:cxn>
                <a:cxn ang="0">
                  <a:pos x="641" y="541"/>
                </a:cxn>
                <a:cxn ang="0">
                  <a:pos x="566" y="590"/>
                </a:cxn>
                <a:cxn ang="0">
                  <a:pos x="357" y="741"/>
                </a:cxn>
                <a:cxn ang="0">
                  <a:pos x="219" y="840"/>
                </a:cxn>
                <a:cxn ang="0">
                  <a:pos x="52" y="967"/>
                </a:cxn>
                <a:cxn ang="0">
                  <a:pos x="0" y="882"/>
                </a:cxn>
                <a:cxn ang="0">
                  <a:pos x="75" y="821"/>
                </a:cxn>
                <a:cxn ang="0">
                  <a:pos x="166" y="748"/>
                </a:cxn>
                <a:cxn ang="0">
                  <a:pos x="207" y="716"/>
                </a:cxn>
                <a:cxn ang="0">
                  <a:pos x="180" y="592"/>
                </a:cxn>
                <a:cxn ang="0">
                  <a:pos x="158" y="486"/>
                </a:cxn>
                <a:cxn ang="0">
                  <a:pos x="134" y="379"/>
                </a:cxn>
                <a:cxn ang="0">
                  <a:pos x="110" y="265"/>
                </a:cxn>
                <a:cxn ang="0">
                  <a:pos x="178" y="238"/>
                </a:cxn>
                <a:cxn ang="0">
                  <a:pos x="224" y="207"/>
                </a:cxn>
                <a:cxn ang="0">
                  <a:pos x="280" y="168"/>
                </a:cxn>
                <a:cxn ang="0">
                  <a:pos x="348" y="121"/>
                </a:cxn>
                <a:cxn ang="0">
                  <a:pos x="421" y="70"/>
                </a:cxn>
                <a:cxn ang="0">
                  <a:pos x="481" y="0"/>
                </a:cxn>
                <a:cxn ang="0">
                  <a:pos x="586" y="10"/>
                </a:cxn>
                <a:cxn ang="0">
                  <a:pos x="598" y="12"/>
                </a:cxn>
                <a:cxn ang="0">
                  <a:pos x="666" y="54"/>
                </a:cxn>
              </a:cxnLst>
              <a:rect l="0" t="0" r="r" b="b"/>
              <a:pathLst>
                <a:path w="889" h="967">
                  <a:moveTo>
                    <a:pt x="666" y="54"/>
                  </a:moveTo>
                  <a:lnTo>
                    <a:pt x="743" y="102"/>
                  </a:lnTo>
                  <a:lnTo>
                    <a:pt x="833" y="160"/>
                  </a:lnTo>
                  <a:lnTo>
                    <a:pt x="889" y="192"/>
                  </a:lnTo>
                  <a:lnTo>
                    <a:pt x="811" y="335"/>
                  </a:lnTo>
                  <a:lnTo>
                    <a:pt x="714" y="474"/>
                  </a:lnTo>
                  <a:lnTo>
                    <a:pt x="641" y="541"/>
                  </a:lnTo>
                  <a:lnTo>
                    <a:pt x="566" y="590"/>
                  </a:lnTo>
                  <a:lnTo>
                    <a:pt x="357" y="741"/>
                  </a:lnTo>
                  <a:lnTo>
                    <a:pt x="219" y="840"/>
                  </a:lnTo>
                  <a:lnTo>
                    <a:pt x="52" y="967"/>
                  </a:lnTo>
                  <a:lnTo>
                    <a:pt x="0" y="882"/>
                  </a:lnTo>
                  <a:lnTo>
                    <a:pt x="75" y="821"/>
                  </a:lnTo>
                  <a:lnTo>
                    <a:pt x="166" y="748"/>
                  </a:lnTo>
                  <a:lnTo>
                    <a:pt x="207" y="716"/>
                  </a:lnTo>
                  <a:lnTo>
                    <a:pt x="180" y="592"/>
                  </a:lnTo>
                  <a:lnTo>
                    <a:pt x="158" y="486"/>
                  </a:lnTo>
                  <a:lnTo>
                    <a:pt x="134" y="379"/>
                  </a:lnTo>
                  <a:lnTo>
                    <a:pt x="110" y="265"/>
                  </a:lnTo>
                  <a:lnTo>
                    <a:pt x="178" y="238"/>
                  </a:lnTo>
                  <a:lnTo>
                    <a:pt x="224" y="207"/>
                  </a:lnTo>
                  <a:lnTo>
                    <a:pt x="280" y="168"/>
                  </a:lnTo>
                  <a:lnTo>
                    <a:pt x="348" y="121"/>
                  </a:lnTo>
                  <a:lnTo>
                    <a:pt x="421" y="70"/>
                  </a:lnTo>
                  <a:lnTo>
                    <a:pt x="481" y="0"/>
                  </a:lnTo>
                  <a:lnTo>
                    <a:pt x="586" y="10"/>
                  </a:lnTo>
                  <a:lnTo>
                    <a:pt x="598" y="12"/>
                  </a:lnTo>
                  <a:lnTo>
                    <a:pt x="666" y="54"/>
                  </a:lnTo>
                  <a:close/>
                </a:path>
              </a:pathLst>
            </a:custGeom>
            <a:solidFill>
              <a:srgbClr val="EAF2E9"/>
            </a:solidFill>
            <a:ln w="4763">
              <a:solidFill>
                <a:srgbClr val="CCCCCC"/>
              </a:solidFill>
              <a:prstDash val="solid"/>
              <a:round/>
              <a:headEnd/>
              <a:tailEnd/>
            </a:ln>
          </p:spPr>
          <p:txBody>
            <a:bodyPr/>
            <a:lstStyle/>
            <a:p>
              <a:endParaRPr lang="en-US"/>
            </a:p>
          </p:txBody>
        </p:sp>
        <p:sp>
          <p:nvSpPr>
            <p:cNvPr id="129065" name="Freeform 41"/>
            <p:cNvSpPr>
              <a:spLocks/>
            </p:cNvSpPr>
            <p:nvPr/>
          </p:nvSpPr>
          <p:spPr bwMode="auto">
            <a:xfrm>
              <a:off x="2880" y="2239"/>
              <a:ext cx="568" cy="653"/>
            </a:xfrm>
            <a:custGeom>
              <a:avLst/>
              <a:gdLst/>
              <a:ahLst/>
              <a:cxnLst>
                <a:cxn ang="0">
                  <a:pos x="367" y="191"/>
                </a:cxn>
                <a:cxn ang="0">
                  <a:pos x="440" y="232"/>
                </a:cxn>
                <a:cxn ang="0">
                  <a:pos x="515" y="99"/>
                </a:cxn>
                <a:cxn ang="0">
                  <a:pos x="519" y="79"/>
                </a:cxn>
                <a:cxn ang="0">
                  <a:pos x="525" y="58"/>
                </a:cxn>
                <a:cxn ang="0">
                  <a:pos x="532" y="38"/>
                </a:cxn>
                <a:cxn ang="0">
                  <a:pos x="541" y="19"/>
                </a:cxn>
                <a:cxn ang="0">
                  <a:pos x="549" y="0"/>
                </a:cxn>
                <a:cxn ang="0">
                  <a:pos x="568" y="118"/>
                </a:cxn>
                <a:cxn ang="0">
                  <a:pos x="476" y="339"/>
                </a:cxn>
                <a:cxn ang="0">
                  <a:pos x="303" y="653"/>
                </a:cxn>
                <a:cxn ang="0">
                  <a:pos x="247" y="621"/>
                </a:cxn>
                <a:cxn ang="0">
                  <a:pos x="157" y="563"/>
                </a:cxn>
                <a:cxn ang="0">
                  <a:pos x="80" y="515"/>
                </a:cxn>
                <a:cxn ang="0">
                  <a:pos x="12" y="473"/>
                </a:cxn>
                <a:cxn ang="0">
                  <a:pos x="0" y="471"/>
                </a:cxn>
                <a:cxn ang="0">
                  <a:pos x="49" y="385"/>
                </a:cxn>
                <a:cxn ang="0">
                  <a:pos x="97" y="300"/>
                </a:cxn>
                <a:cxn ang="0">
                  <a:pos x="184" y="330"/>
                </a:cxn>
                <a:cxn ang="0">
                  <a:pos x="270" y="361"/>
                </a:cxn>
                <a:cxn ang="0">
                  <a:pos x="367" y="191"/>
                </a:cxn>
              </a:cxnLst>
              <a:rect l="0" t="0" r="r" b="b"/>
              <a:pathLst>
                <a:path w="568" h="653">
                  <a:moveTo>
                    <a:pt x="367" y="191"/>
                  </a:moveTo>
                  <a:lnTo>
                    <a:pt x="440" y="232"/>
                  </a:lnTo>
                  <a:lnTo>
                    <a:pt x="515" y="99"/>
                  </a:lnTo>
                  <a:lnTo>
                    <a:pt x="519" y="79"/>
                  </a:lnTo>
                  <a:lnTo>
                    <a:pt x="525" y="58"/>
                  </a:lnTo>
                  <a:lnTo>
                    <a:pt x="532" y="38"/>
                  </a:lnTo>
                  <a:lnTo>
                    <a:pt x="541" y="19"/>
                  </a:lnTo>
                  <a:lnTo>
                    <a:pt x="549" y="0"/>
                  </a:lnTo>
                  <a:lnTo>
                    <a:pt x="568" y="118"/>
                  </a:lnTo>
                  <a:lnTo>
                    <a:pt x="476" y="339"/>
                  </a:lnTo>
                  <a:lnTo>
                    <a:pt x="303" y="653"/>
                  </a:lnTo>
                  <a:lnTo>
                    <a:pt x="247" y="621"/>
                  </a:lnTo>
                  <a:lnTo>
                    <a:pt x="157" y="563"/>
                  </a:lnTo>
                  <a:lnTo>
                    <a:pt x="80" y="515"/>
                  </a:lnTo>
                  <a:lnTo>
                    <a:pt x="12" y="473"/>
                  </a:lnTo>
                  <a:lnTo>
                    <a:pt x="0" y="471"/>
                  </a:lnTo>
                  <a:lnTo>
                    <a:pt x="49" y="385"/>
                  </a:lnTo>
                  <a:lnTo>
                    <a:pt x="97" y="300"/>
                  </a:lnTo>
                  <a:lnTo>
                    <a:pt x="184" y="330"/>
                  </a:lnTo>
                  <a:lnTo>
                    <a:pt x="270" y="361"/>
                  </a:lnTo>
                  <a:lnTo>
                    <a:pt x="367" y="191"/>
                  </a:lnTo>
                  <a:close/>
                </a:path>
              </a:pathLst>
            </a:custGeom>
            <a:solidFill>
              <a:srgbClr val="EAF2E9"/>
            </a:solidFill>
            <a:ln w="11176">
              <a:solidFill>
                <a:schemeClr val="tx1"/>
              </a:solidFill>
              <a:prstDash val="solid"/>
              <a:round/>
              <a:headEnd/>
              <a:tailEnd/>
            </a:ln>
          </p:spPr>
          <p:txBody>
            <a:bodyPr/>
            <a:lstStyle/>
            <a:p>
              <a:endParaRPr lang="en-US"/>
            </a:p>
          </p:txBody>
        </p:sp>
        <p:sp>
          <p:nvSpPr>
            <p:cNvPr id="129066" name="Freeform 42"/>
            <p:cNvSpPr>
              <a:spLocks/>
            </p:cNvSpPr>
            <p:nvPr/>
          </p:nvSpPr>
          <p:spPr bwMode="auto">
            <a:xfrm>
              <a:off x="2976" y="2088"/>
              <a:ext cx="534" cy="514"/>
            </a:xfrm>
            <a:custGeom>
              <a:avLst/>
              <a:gdLst/>
              <a:ahLst/>
              <a:cxnLst>
                <a:cxn ang="0">
                  <a:pos x="534" y="70"/>
                </a:cxn>
                <a:cxn ang="0">
                  <a:pos x="471" y="271"/>
                </a:cxn>
                <a:cxn ang="0">
                  <a:pos x="452" y="153"/>
                </a:cxn>
                <a:cxn ang="0">
                  <a:pos x="444" y="172"/>
                </a:cxn>
                <a:cxn ang="0">
                  <a:pos x="435" y="191"/>
                </a:cxn>
                <a:cxn ang="0">
                  <a:pos x="428" y="211"/>
                </a:cxn>
                <a:cxn ang="0">
                  <a:pos x="422" y="232"/>
                </a:cxn>
                <a:cxn ang="0">
                  <a:pos x="418" y="252"/>
                </a:cxn>
                <a:cxn ang="0">
                  <a:pos x="343" y="385"/>
                </a:cxn>
                <a:cxn ang="0">
                  <a:pos x="270" y="344"/>
                </a:cxn>
                <a:cxn ang="0">
                  <a:pos x="173" y="514"/>
                </a:cxn>
                <a:cxn ang="0">
                  <a:pos x="87" y="483"/>
                </a:cxn>
                <a:cxn ang="0">
                  <a:pos x="0" y="453"/>
                </a:cxn>
                <a:cxn ang="0">
                  <a:pos x="58" y="351"/>
                </a:cxn>
                <a:cxn ang="0">
                  <a:pos x="117" y="243"/>
                </a:cxn>
                <a:cxn ang="0">
                  <a:pos x="163" y="165"/>
                </a:cxn>
                <a:cxn ang="0">
                  <a:pos x="202" y="0"/>
                </a:cxn>
                <a:cxn ang="0">
                  <a:pos x="289" y="26"/>
                </a:cxn>
                <a:cxn ang="0">
                  <a:pos x="379" y="39"/>
                </a:cxn>
                <a:cxn ang="0">
                  <a:pos x="471" y="53"/>
                </a:cxn>
                <a:cxn ang="0">
                  <a:pos x="534" y="70"/>
                </a:cxn>
              </a:cxnLst>
              <a:rect l="0" t="0" r="r" b="b"/>
              <a:pathLst>
                <a:path w="534" h="514">
                  <a:moveTo>
                    <a:pt x="534" y="70"/>
                  </a:moveTo>
                  <a:lnTo>
                    <a:pt x="471" y="271"/>
                  </a:lnTo>
                  <a:lnTo>
                    <a:pt x="452" y="153"/>
                  </a:lnTo>
                  <a:lnTo>
                    <a:pt x="444" y="172"/>
                  </a:lnTo>
                  <a:lnTo>
                    <a:pt x="435" y="191"/>
                  </a:lnTo>
                  <a:lnTo>
                    <a:pt x="428" y="211"/>
                  </a:lnTo>
                  <a:lnTo>
                    <a:pt x="422" y="232"/>
                  </a:lnTo>
                  <a:lnTo>
                    <a:pt x="418" y="252"/>
                  </a:lnTo>
                  <a:lnTo>
                    <a:pt x="343" y="385"/>
                  </a:lnTo>
                  <a:lnTo>
                    <a:pt x="270" y="344"/>
                  </a:lnTo>
                  <a:lnTo>
                    <a:pt x="173" y="514"/>
                  </a:lnTo>
                  <a:lnTo>
                    <a:pt x="87" y="483"/>
                  </a:lnTo>
                  <a:lnTo>
                    <a:pt x="0" y="453"/>
                  </a:lnTo>
                  <a:lnTo>
                    <a:pt x="58" y="351"/>
                  </a:lnTo>
                  <a:lnTo>
                    <a:pt x="117" y="243"/>
                  </a:lnTo>
                  <a:lnTo>
                    <a:pt x="163" y="165"/>
                  </a:lnTo>
                  <a:lnTo>
                    <a:pt x="202" y="0"/>
                  </a:lnTo>
                  <a:lnTo>
                    <a:pt x="289" y="26"/>
                  </a:lnTo>
                  <a:lnTo>
                    <a:pt x="379" y="39"/>
                  </a:lnTo>
                  <a:lnTo>
                    <a:pt x="471" y="53"/>
                  </a:lnTo>
                  <a:lnTo>
                    <a:pt x="534" y="70"/>
                  </a:lnTo>
                  <a:close/>
                </a:path>
              </a:pathLst>
            </a:custGeom>
            <a:solidFill>
              <a:srgbClr val="EAF2E9"/>
            </a:solidFill>
            <a:ln w="11176">
              <a:solidFill>
                <a:srgbClr val="5F5F5F"/>
              </a:solidFill>
              <a:prstDash val="solid"/>
              <a:round/>
              <a:headEnd/>
              <a:tailEnd/>
            </a:ln>
          </p:spPr>
          <p:txBody>
            <a:bodyPr/>
            <a:lstStyle/>
            <a:p>
              <a:endParaRPr lang="en-US"/>
            </a:p>
          </p:txBody>
        </p:sp>
        <p:sp>
          <p:nvSpPr>
            <p:cNvPr id="129067" name="Freeform 43"/>
            <p:cNvSpPr>
              <a:spLocks/>
            </p:cNvSpPr>
            <p:nvPr/>
          </p:nvSpPr>
          <p:spPr bwMode="auto">
            <a:xfrm>
              <a:off x="2518" y="1072"/>
              <a:ext cx="999" cy="1069"/>
            </a:xfrm>
            <a:custGeom>
              <a:avLst/>
              <a:gdLst/>
              <a:ahLst/>
              <a:cxnLst>
                <a:cxn ang="0">
                  <a:pos x="999" y="841"/>
                </a:cxn>
                <a:cxn ang="0">
                  <a:pos x="928" y="1069"/>
                </a:cxn>
                <a:cxn ang="0">
                  <a:pos x="836" y="1055"/>
                </a:cxn>
                <a:cxn ang="0">
                  <a:pos x="746" y="1042"/>
                </a:cxn>
                <a:cxn ang="0">
                  <a:pos x="659" y="1016"/>
                </a:cxn>
                <a:cxn ang="0">
                  <a:pos x="566" y="950"/>
                </a:cxn>
                <a:cxn ang="0">
                  <a:pos x="508" y="914"/>
                </a:cxn>
                <a:cxn ang="0">
                  <a:pos x="430" y="865"/>
                </a:cxn>
                <a:cxn ang="0">
                  <a:pos x="348" y="814"/>
                </a:cxn>
                <a:cxn ang="0">
                  <a:pos x="265" y="761"/>
                </a:cxn>
                <a:cxn ang="0">
                  <a:pos x="182" y="707"/>
                </a:cxn>
                <a:cxn ang="0">
                  <a:pos x="75" y="617"/>
                </a:cxn>
                <a:cxn ang="0">
                  <a:pos x="0" y="556"/>
                </a:cxn>
                <a:cxn ang="0">
                  <a:pos x="122" y="341"/>
                </a:cxn>
                <a:cxn ang="0">
                  <a:pos x="180" y="238"/>
                </a:cxn>
                <a:cxn ang="0">
                  <a:pos x="309" y="0"/>
                </a:cxn>
                <a:cxn ang="0">
                  <a:pos x="326" y="37"/>
                </a:cxn>
                <a:cxn ang="0">
                  <a:pos x="348" y="324"/>
                </a:cxn>
                <a:cxn ang="0">
                  <a:pos x="338" y="460"/>
                </a:cxn>
                <a:cxn ang="0">
                  <a:pos x="299" y="625"/>
                </a:cxn>
                <a:cxn ang="0">
                  <a:pos x="391" y="646"/>
                </a:cxn>
                <a:cxn ang="0">
                  <a:pos x="479" y="666"/>
                </a:cxn>
                <a:cxn ang="0">
                  <a:pos x="568" y="685"/>
                </a:cxn>
                <a:cxn ang="0">
                  <a:pos x="630" y="700"/>
                </a:cxn>
                <a:cxn ang="0">
                  <a:pos x="620" y="887"/>
                </a:cxn>
                <a:cxn ang="0">
                  <a:pos x="605" y="904"/>
                </a:cxn>
                <a:cxn ang="0">
                  <a:pos x="690" y="892"/>
                </a:cxn>
                <a:cxn ang="0">
                  <a:pos x="785" y="880"/>
                </a:cxn>
                <a:cxn ang="0">
                  <a:pos x="897" y="867"/>
                </a:cxn>
                <a:cxn ang="0">
                  <a:pos x="901" y="855"/>
                </a:cxn>
                <a:cxn ang="0">
                  <a:pos x="999" y="841"/>
                </a:cxn>
              </a:cxnLst>
              <a:rect l="0" t="0" r="r" b="b"/>
              <a:pathLst>
                <a:path w="999" h="1069">
                  <a:moveTo>
                    <a:pt x="999" y="841"/>
                  </a:moveTo>
                  <a:lnTo>
                    <a:pt x="928" y="1069"/>
                  </a:lnTo>
                  <a:lnTo>
                    <a:pt x="836" y="1055"/>
                  </a:lnTo>
                  <a:lnTo>
                    <a:pt x="746" y="1042"/>
                  </a:lnTo>
                  <a:lnTo>
                    <a:pt x="659" y="1016"/>
                  </a:lnTo>
                  <a:lnTo>
                    <a:pt x="566" y="950"/>
                  </a:lnTo>
                  <a:lnTo>
                    <a:pt x="508" y="914"/>
                  </a:lnTo>
                  <a:lnTo>
                    <a:pt x="430" y="865"/>
                  </a:lnTo>
                  <a:lnTo>
                    <a:pt x="348" y="814"/>
                  </a:lnTo>
                  <a:lnTo>
                    <a:pt x="265" y="761"/>
                  </a:lnTo>
                  <a:lnTo>
                    <a:pt x="182" y="707"/>
                  </a:lnTo>
                  <a:lnTo>
                    <a:pt x="75" y="617"/>
                  </a:lnTo>
                  <a:lnTo>
                    <a:pt x="0" y="556"/>
                  </a:lnTo>
                  <a:lnTo>
                    <a:pt x="122" y="341"/>
                  </a:lnTo>
                  <a:lnTo>
                    <a:pt x="180" y="238"/>
                  </a:lnTo>
                  <a:lnTo>
                    <a:pt x="309" y="0"/>
                  </a:lnTo>
                  <a:lnTo>
                    <a:pt x="326" y="37"/>
                  </a:lnTo>
                  <a:lnTo>
                    <a:pt x="348" y="324"/>
                  </a:lnTo>
                  <a:lnTo>
                    <a:pt x="338" y="460"/>
                  </a:lnTo>
                  <a:lnTo>
                    <a:pt x="299" y="625"/>
                  </a:lnTo>
                  <a:lnTo>
                    <a:pt x="391" y="646"/>
                  </a:lnTo>
                  <a:lnTo>
                    <a:pt x="479" y="666"/>
                  </a:lnTo>
                  <a:lnTo>
                    <a:pt x="568" y="685"/>
                  </a:lnTo>
                  <a:lnTo>
                    <a:pt x="630" y="700"/>
                  </a:lnTo>
                  <a:lnTo>
                    <a:pt x="620" y="887"/>
                  </a:lnTo>
                  <a:lnTo>
                    <a:pt x="605" y="904"/>
                  </a:lnTo>
                  <a:lnTo>
                    <a:pt x="690" y="892"/>
                  </a:lnTo>
                  <a:lnTo>
                    <a:pt x="785" y="880"/>
                  </a:lnTo>
                  <a:lnTo>
                    <a:pt x="897" y="867"/>
                  </a:lnTo>
                  <a:lnTo>
                    <a:pt x="901" y="855"/>
                  </a:lnTo>
                  <a:lnTo>
                    <a:pt x="999" y="841"/>
                  </a:lnTo>
                  <a:close/>
                </a:path>
              </a:pathLst>
            </a:custGeom>
            <a:solidFill>
              <a:srgbClr val="EAF2E9"/>
            </a:solidFill>
            <a:ln w="4763">
              <a:solidFill>
                <a:srgbClr val="CCCCCC"/>
              </a:solidFill>
              <a:prstDash val="solid"/>
              <a:round/>
              <a:headEnd/>
              <a:tailEnd/>
            </a:ln>
          </p:spPr>
          <p:txBody>
            <a:bodyPr/>
            <a:lstStyle/>
            <a:p>
              <a:endParaRPr lang="en-US"/>
            </a:p>
          </p:txBody>
        </p:sp>
        <p:sp>
          <p:nvSpPr>
            <p:cNvPr id="129068" name="Freeform 44"/>
            <p:cNvSpPr>
              <a:spLocks/>
            </p:cNvSpPr>
            <p:nvPr/>
          </p:nvSpPr>
          <p:spPr bwMode="auto">
            <a:xfrm>
              <a:off x="1738" y="2070"/>
              <a:ext cx="431" cy="899"/>
            </a:xfrm>
            <a:custGeom>
              <a:avLst/>
              <a:gdLst/>
              <a:ahLst/>
              <a:cxnLst>
                <a:cxn ang="0">
                  <a:pos x="392" y="0"/>
                </a:cxn>
                <a:cxn ang="0">
                  <a:pos x="414" y="40"/>
                </a:cxn>
                <a:cxn ang="0">
                  <a:pos x="431" y="81"/>
                </a:cxn>
                <a:cxn ang="0">
                  <a:pos x="406" y="197"/>
                </a:cxn>
                <a:cxn ang="0">
                  <a:pos x="389" y="234"/>
                </a:cxn>
                <a:cxn ang="0">
                  <a:pos x="333" y="406"/>
                </a:cxn>
                <a:cxn ang="0">
                  <a:pos x="306" y="486"/>
                </a:cxn>
                <a:cxn ang="0">
                  <a:pos x="277" y="573"/>
                </a:cxn>
                <a:cxn ang="0">
                  <a:pos x="248" y="659"/>
                </a:cxn>
                <a:cxn ang="0">
                  <a:pos x="219" y="739"/>
                </a:cxn>
                <a:cxn ang="0">
                  <a:pos x="192" y="822"/>
                </a:cxn>
                <a:cxn ang="0">
                  <a:pos x="146" y="899"/>
                </a:cxn>
                <a:cxn ang="0">
                  <a:pos x="71" y="817"/>
                </a:cxn>
                <a:cxn ang="0">
                  <a:pos x="0" y="739"/>
                </a:cxn>
                <a:cxn ang="0">
                  <a:pos x="78" y="510"/>
                </a:cxn>
                <a:cxn ang="0">
                  <a:pos x="108" y="421"/>
                </a:cxn>
                <a:cxn ang="0">
                  <a:pos x="124" y="374"/>
                </a:cxn>
                <a:cxn ang="0">
                  <a:pos x="156" y="277"/>
                </a:cxn>
                <a:cxn ang="0">
                  <a:pos x="355" y="44"/>
                </a:cxn>
                <a:cxn ang="0">
                  <a:pos x="380" y="15"/>
                </a:cxn>
                <a:cxn ang="0">
                  <a:pos x="392" y="0"/>
                </a:cxn>
              </a:cxnLst>
              <a:rect l="0" t="0" r="r" b="b"/>
              <a:pathLst>
                <a:path w="431" h="899">
                  <a:moveTo>
                    <a:pt x="392" y="0"/>
                  </a:moveTo>
                  <a:lnTo>
                    <a:pt x="414" y="40"/>
                  </a:lnTo>
                  <a:lnTo>
                    <a:pt x="431" y="81"/>
                  </a:lnTo>
                  <a:lnTo>
                    <a:pt x="406" y="197"/>
                  </a:lnTo>
                  <a:lnTo>
                    <a:pt x="389" y="234"/>
                  </a:lnTo>
                  <a:lnTo>
                    <a:pt x="333" y="406"/>
                  </a:lnTo>
                  <a:lnTo>
                    <a:pt x="306" y="486"/>
                  </a:lnTo>
                  <a:lnTo>
                    <a:pt x="277" y="573"/>
                  </a:lnTo>
                  <a:lnTo>
                    <a:pt x="248" y="659"/>
                  </a:lnTo>
                  <a:lnTo>
                    <a:pt x="219" y="739"/>
                  </a:lnTo>
                  <a:lnTo>
                    <a:pt x="192" y="822"/>
                  </a:lnTo>
                  <a:lnTo>
                    <a:pt x="146" y="899"/>
                  </a:lnTo>
                  <a:lnTo>
                    <a:pt x="71" y="817"/>
                  </a:lnTo>
                  <a:lnTo>
                    <a:pt x="0" y="739"/>
                  </a:lnTo>
                  <a:lnTo>
                    <a:pt x="78" y="510"/>
                  </a:lnTo>
                  <a:lnTo>
                    <a:pt x="108" y="421"/>
                  </a:lnTo>
                  <a:lnTo>
                    <a:pt x="124" y="374"/>
                  </a:lnTo>
                  <a:lnTo>
                    <a:pt x="156" y="277"/>
                  </a:lnTo>
                  <a:lnTo>
                    <a:pt x="355" y="44"/>
                  </a:lnTo>
                  <a:lnTo>
                    <a:pt x="380" y="15"/>
                  </a:lnTo>
                  <a:lnTo>
                    <a:pt x="392" y="0"/>
                  </a:lnTo>
                  <a:close/>
                </a:path>
              </a:pathLst>
            </a:custGeom>
            <a:solidFill>
              <a:srgbClr val="FCE2C2"/>
            </a:solidFill>
            <a:ln w="4763">
              <a:solidFill>
                <a:srgbClr val="6E6E6E"/>
              </a:solidFill>
              <a:prstDash val="solid"/>
              <a:round/>
              <a:headEnd/>
              <a:tailEnd/>
            </a:ln>
          </p:spPr>
          <p:txBody>
            <a:bodyPr/>
            <a:lstStyle/>
            <a:p>
              <a:endParaRPr lang="en-US"/>
            </a:p>
          </p:txBody>
        </p:sp>
        <p:sp>
          <p:nvSpPr>
            <p:cNvPr id="129069" name="Freeform 45"/>
            <p:cNvSpPr>
              <a:spLocks/>
            </p:cNvSpPr>
            <p:nvPr/>
          </p:nvSpPr>
          <p:spPr bwMode="auto">
            <a:xfrm>
              <a:off x="1884" y="2151"/>
              <a:ext cx="471" cy="988"/>
            </a:xfrm>
            <a:custGeom>
              <a:avLst/>
              <a:gdLst/>
              <a:ahLst/>
              <a:cxnLst>
                <a:cxn ang="0">
                  <a:pos x="426" y="345"/>
                </a:cxn>
                <a:cxn ang="0">
                  <a:pos x="425" y="359"/>
                </a:cxn>
                <a:cxn ang="0">
                  <a:pos x="425" y="405"/>
                </a:cxn>
                <a:cxn ang="0">
                  <a:pos x="423" y="480"/>
                </a:cxn>
                <a:cxn ang="0">
                  <a:pos x="428" y="587"/>
                </a:cxn>
                <a:cxn ang="0">
                  <a:pos x="433" y="611"/>
                </a:cxn>
                <a:cxn ang="0">
                  <a:pos x="440" y="633"/>
                </a:cxn>
                <a:cxn ang="0">
                  <a:pos x="449" y="656"/>
                </a:cxn>
                <a:cxn ang="0">
                  <a:pos x="449" y="656"/>
                </a:cxn>
                <a:cxn ang="0">
                  <a:pos x="449" y="656"/>
                </a:cxn>
                <a:cxn ang="0">
                  <a:pos x="459" y="679"/>
                </a:cxn>
                <a:cxn ang="0">
                  <a:pos x="459" y="679"/>
                </a:cxn>
                <a:cxn ang="0">
                  <a:pos x="459" y="679"/>
                </a:cxn>
                <a:cxn ang="0">
                  <a:pos x="471" y="699"/>
                </a:cxn>
                <a:cxn ang="0">
                  <a:pos x="401" y="764"/>
                </a:cxn>
                <a:cxn ang="0">
                  <a:pos x="323" y="835"/>
                </a:cxn>
                <a:cxn ang="0">
                  <a:pos x="156" y="988"/>
                </a:cxn>
                <a:cxn ang="0">
                  <a:pos x="90" y="917"/>
                </a:cxn>
                <a:cxn ang="0">
                  <a:pos x="0" y="818"/>
                </a:cxn>
                <a:cxn ang="0">
                  <a:pos x="46" y="741"/>
                </a:cxn>
                <a:cxn ang="0">
                  <a:pos x="73" y="658"/>
                </a:cxn>
                <a:cxn ang="0">
                  <a:pos x="102" y="578"/>
                </a:cxn>
                <a:cxn ang="0">
                  <a:pos x="131" y="492"/>
                </a:cxn>
                <a:cxn ang="0">
                  <a:pos x="160" y="405"/>
                </a:cxn>
                <a:cxn ang="0">
                  <a:pos x="187" y="325"/>
                </a:cxn>
                <a:cxn ang="0">
                  <a:pos x="243" y="153"/>
                </a:cxn>
                <a:cxn ang="0">
                  <a:pos x="260" y="116"/>
                </a:cxn>
                <a:cxn ang="0">
                  <a:pos x="285" y="0"/>
                </a:cxn>
                <a:cxn ang="0">
                  <a:pos x="296" y="22"/>
                </a:cxn>
                <a:cxn ang="0">
                  <a:pos x="386" y="226"/>
                </a:cxn>
                <a:cxn ang="0">
                  <a:pos x="413" y="294"/>
                </a:cxn>
                <a:cxn ang="0">
                  <a:pos x="418" y="306"/>
                </a:cxn>
                <a:cxn ang="0">
                  <a:pos x="421" y="320"/>
                </a:cxn>
                <a:cxn ang="0">
                  <a:pos x="421" y="320"/>
                </a:cxn>
                <a:cxn ang="0">
                  <a:pos x="421" y="320"/>
                </a:cxn>
                <a:cxn ang="0">
                  <a:pos x="425" y="332"/>
                </a:cxn>
                <a:cxn ang="0">
                  <a:pos x="426" y="345"/>
                </a:cxn>
              </a:cxnLst>
              <a:rect l="0" t="0" r="r" b="b"/>
              <a:pathLst>
                <a:path w="471" h="988">
                  <a:moveTo>
                    <a:pt x="426" y="345"/>
                  </a:moveTo>
                  <a:lnTo>
                    <a:pt x="425" y="359"/>
                  </a:lnTo>
                  <a:lnTo>
                    <a:pt x="425" y="405"/>
                  </a:lnTo>
                  <a:lnTo>
                    <a:pt x="423" y="480"/>
                  </a:lnTo>
                  <a:lnTo>
                    <a:pt x="428" y="587"/>
                  </a:lnTo>
                  <a:lnTo>
                    <a:pt x="433" y="611"/>
                  </a:lnTo>
                  <a:lnTo>
                    <a:pt x="440" y="633"/>
                  </a:lnTo>
                  <a:lnTo>
                    <a:pt x="449" y="656"/>
                  </a:lnTo>
                  <a:lnTo>
                    <a:pt x="449" y="656"/>
                  </a:lnTo>
                  <a:lnTo>
                    <a:pt x="449" y="656"/>
                  </a:lnTo>
                  <a:lnTo>
                    <a:pt x="459" y="679"/>
                  </a:lnTo>
                  <a:lnTo>
                    <a:pt x="459" y="679"/>
                  </a:lnTo>
                  <a:lnTo>
                    <a:pt x="459" y="679"/>
                  </a:lnTo>
                  <a:lnTo>
                    <a:pt x="471" y="699"/>
                  </a:lnTo>
                  <a:lnTo>
                    <a:pt x="401" y="764"/>
                  </a:lnTo>
                  <a:lnTo>
                    <a:pt x="323" y="835"/>
                  </a:lnTo>
                  <a:lnTo>
                    <a:pt x="156" y="988"/>
                  </a:lnTo>
                  <a:lnTo>
                    <a:pt x="90" y="917"/>
                  </a:lnTo>
                  <a:lnTo>
                    <a:pt x="0" y="818"/>
                  </a:lnTo>
                  <a:lnTo>
                    <a:pt x="46" y="741"/>
                  </a:lnTo>
                  <a:lnTo>
                    <a:pt x="73" y="658"/>
                  </a:lnTo>
                  <a:lnTo>
                    <a:pt x="102" y="578"/>
                  </a:lnTo>
                  <a:lnTo>
                    <a:pt x="131" y="492"/>
                  </a:lnTo>
                  <a:lnTo>
                    <a:pt x="160" y="405"/>
                  </a:lnTo>
                  <a:lnTo>
                    <a:pt x="187" y="325"/>
                  </a:lnTo>
                  <a:lnTo>
                    <a:pt x="243" y="153"/>
                  </a:lnTo>
                  <a:lnTo>
                    <a:pt x="260" y="116"/>
                  </a:lnTo>
                  <a:lnTo>
                    <a:pt x="285" y="0"/>
                  </a:lnTo>
                  <a:lnTo>
                    <a:pt x="296" y="22"/>
                  </a:lnTo>
                  <a:lnTo>
                    <a:pt x="386" y="226"/>
                  </a:lnTo>
                  <a:lnTo>
                    <a:pt x="413" y="294"/>
                  </a:lnTo>
                  <a:lnTo>
                    <a:pt x="418" y="306"/>
                  </a:lnTo>
                  <a:lnTo>
                    <a:pt x="421" y="320"/>
                  </a:lnTo>
                  <a:lnTo>
                    <a:pt x="421" y="320"/>
                  </a:lnTo>
                  <a:lnTo>
                    <a:pt x="421" y="320"/>
                  </a:lnTo>
                  <a:lnTo>
                    <a:pt x="425" y="332"/>
                  </a:lnTo>
                  <a:lnTo>
                    <a:pt x="426" y="345"/>
                  </a:lnTo>
                  <a:close/>
                </a:path>
              </a:pathLst>
            </a:custGeom>
            <a:solidFill>
              <a:srgbClr val="FCE2C2"/>
            </a:solidFill>
            <a:ln w="4763">
              <a:solidFill>
                <a:srgbClr val="6E6E6E"/>
              </a:solidFill>
              <a:prstDash val="solid"/>
              <a:round/>
              <a:headEnd/>
              <a:tailEnd/>
            </a:ln>
          </p:spPr>
          <p:txBody>
            <a:bodyPr/>
            <a:lstStyle/>
            <a:p>
              <a:endParaRPr lang="en-US"/>
            </a:p>
          </p:txBody>
        </p:sp>
        <p:sp>
          <p:nvSpPr>
            <p:cNvPr id="129070" name="Freeform 46"/>
            <p:cNvSpPr>
              <a:spLocks/>
            </p:cNvSpPr>
            <p:nvPr/>
          </p:nvSpPr>
          <p:spPr bwMode="auto">
            <a:xfrm>
              <a:off x="2130" y="1871"/>
              <a:ext cx="730" cy="1096"/>
            </a:xfrm>
            <a:custGeom>
              <a:avLst/>
              <a:gdLst/>
              <a:ahLst/>
              <a:cxnLst>
                <a:cxn ang="0">
                  <a:pos x="730" y="226"/>
                </a:cxn>
                <a:cxn ang="0">
                  <a:pos x="571" y="382"/>
                </a:cxn>
                <a:cxn ang="0">
                  <a:pos x="565" y="493"/>
                </a:cxn>
                <a:cxn ang="0">
                  <a:pos x="534" y="496"/>
                </a:cxn>
                <a:cxn ang="0">
                  <a:pos x="551" y="641"/>
                </a:cxn>
                <a:cxn ang="0">
                  <a:pos x="561" y="736"/>
                </a:cxn>
                <a:cxn ang="0">
                  <a:pos x="583" y="901"/>
                </a:cxn>
                <a:cxn ang="0">
                  <a:pos x="510" y="952"/>
                </a:cxn>
                <a:cxn ang="0">
                  <a:pos x="442" y="999"/>
                </a:cxn>
                <a:cxn ang="0">
                  <a:pos x="386" y="1038"/>
                </a:cxn>
                <a:cxn ang="0">
                  <a:pos x="340" y="1069"/>
                </a:cxn>
                <a:cxn ang="0">
                  <a:pos x="272" y="1096"/>
                </a:cxn>
                <a:cxn ang="0">
                  <a:pos x="269" y="1076"/>
                </a:cxn>
                <a:cxn ang="0">
                  <a:pos x="269" y="1076"/>
                </a:cxn>
                <a:cxn ang="0">
                  <a:pos x="269" y="1076"/>
                </a:cxn>
                <a:cxn ang="0">
                  <a:pos x="264" y="1055"/>
                </a:cxn>
                <a:cxn ang="0">
                  <a:pos x="264" y="1055"/>
                </a:cxn>
                <a:cxn ang="0">
                  <a:pos x="264" y="1055"/>
                </a:cxn>
                <a:cxn ang="0">
                  <a:pos x="257" y="1035"/>
                </a:cxn>
                <a:cxn ang="0">
                  <a:pos x="257" y="1035"/>
                </a:cxn>
                <a:cxn ang="0">
                  <a:pos x="257" y="1035"/>
                </a:cxn>
                <a:cxn ang="0">
                  <a:pos x="247" y="1015"/>
                </a:cxn>
                <a:cxn ang="0">
                  <a:pos x="237" y="996"/>
                </a:cxn>
                <a:cxn ang="0">
                  <a:pos x="237" y="996"/>
                </a:cxn>
                <a:cxn ang="0">
                  <a:pos x="237" y="996"/>
                </a:cxn>
                <a:cxn ang="0">
                  <a:pos x="225" y="979"/>
                </a:cxn>
                <a:cxn ang="0">
                  <a:pos x="213" y="959"/>
                </a:cxn>
                <a:cxn ang="0">
                  <a:pos x="213" y="959"/>
                </a:cxn>
                <a:cxn ang="0">
                  <a:pos x="213" y="959"/>
                </a:cxn>
                <a:cxn ang="0">
                  <a:pos x="203" y="936"/>
                </a:cxn>
                <a:cxn ang="0">
                  <a:pos x="203" y="936"/>
                </a:cxn>
                <a:cxn ang="0">
                  <a:pos x="203" y="936"/>
                </a:cxn>
                <a:cxn ang="0">
                  <a:pos x="194" y="913"/>
                </a:cxn>
                <a:cxn ang="0">
                  <a:pos x="187" y="891"/>
                </a:cxn>
                <a:cxn ang="0">
                  <a:pos x="182" y="867"/>
                </a:cxn>
                <a:cxn ang="0">
                  <a:pos x="177" y="760"/>
                </a:cxn>
                <a:cxn ang="0">
                  <a:pos x="179" y="685"/>
                </a:cxn>
                <a:cxn ang="0">
                  <a:pos x="179" y="639"/>
                </a:cxn>
                <a:cxn ang="0">
                  <a:pos x="180" y="625"/>
                </a:cxn>
                <a:cxn ang="0">
                  <a:pos x="179" y="612"/>
                </a:cxn>
                <a:cxn ang="0">
                  <a:pos x="175" y="600"/>
                </a:cxn>
                <a:cxn ang="0">
                  <a:pos x="175" y="600"/>
                </a:cxn>
                <a:cxn ang="0">
                  <a:pos x="175" y="600"/>
                </a:cxn>
                <a:cxn ang="0">
                  <a:pos x="172" y="586"/>
                </a:cxn>
                <a:cxn ang="0">
                  <a:pos x="167" y="574"/>
                </a:cxn>
                <a:cxn ang="0">
                  <a:pos x="140" y="506"/>
                </a:cxn>
                <a:cxn ang="0">
                  <a:pos x="50" y="302"/>
                </a:cxn>
                <a:cxn ang="0">
                  <a:pos x="39" y="280"/>
                </a:cxn>
                <a:cxn ang="0">
                  <a:pos x="22" y="239"/>
                </a:cxn>
                <a:cxn ang="0">
                  <a:pos x="0" y="199"/>
                </a:cxn>
                <a:cxn ang="0">
                  <a:pos x="60" y="131"/>
                </a:cxn>
                <a:cxn ang="0">
                  <a:pos x="140" y="41"/>
                </a:cxn>
                <a:cxn ang="0">
                  <a:pos x="175" y="0"/>
                </a:cxn>
                <a:cxn ang="0">
                  <a:pos x="250" y="63"/>
                </a:cxn>
                <a:cxn ang="0">
                  <a:pos x="339" y="83"/>
                </a:cxn>
                <a:cxn ang="0">
                  <a:pos x="425" y="105"/>
                </a:cxn>
                <a:cxn ang="0">
                  <a:pos x="514" y="127"/>
                </a:cxn>
                <a:cxn ang="0">
                  <a:pos x="605" y="153"/>
                </a:cxn>
                <a:cxn ang="0">
                  <a:pos x="697" y="173"/>
                </a:cxn>
                <a:cxn ang="0">
                  <a:pos x="730" y="226"/>
                </a:cxn>
              </a:cxnLst>
              <a:rect l="0" t="0" r="r" b="b"/>
              <a:pathLst>
                <a:path w="730" h="1096">
                  <a:moveTo>
                    <a:pt x="730" y="226"/>
                  </a:moveTo>
                  <a:lnTo>
                    <a:pt x="571" y="382"/>
                  </a:lnTo>
                  <a:lnTo>
                    <a:pt x="565" y="493"/>
                  </a:lnTo>
                  <a:lnTo>
                    <a:pt x="534" y="496"/>
                  </a:lnTo>
                  <a:lnTo>
                    <a:pt x="551" y="641"/>
                  </a:lnTo>
                  <a:lnTo>
                    <a:pt x="561" y="736"/>
                  </a:lnTo>
                  <a:lnTo>
                    <a:pt x="583" y="901"/>
                  </a:lnTo>
                  <a:lnTo>
                    <a:pt x="510" y="952"/>
                  </a:lnTo>
                  <a:lnTo>
                    <a:pt x="442" y="999"/>
                  </a:lnTo>
                  <a:lnTo>
                    <a:pt x="386" y="1038"/>
                  </a:lnTo>
                  <a:lnTo>
                    <a:pt x="340" y="1069"/>
                  </a:lnTo>
                  <a:lnTo>
                    <a:pt x="272" y="1096"/>
                  </a:lnTo>
                  <a:lnTo>
                    <a:pt x="269" y="1076"/>
                  </a:lnTo>
                  <a:lnTo>
                    <a:pt x="269" y="1076"/>
                  </a:lnTo>
                  <a:lnTo>
                    <a:pt x="269" y="1076"/>
                  </a:lnTo>
                  <a:lnTo>
                    <a:pt x="264" y="1055"/>
                  </a:lnTo>
                  <a:lnTo>
                    <a:pt x="264" y="1055"/>
                  </a:lnTo>
                  <a:lnTo>
                    <a:pt x="264" y="1055"/>
                  </a:lnTo>
                  <a:lnTo>
                    <a:pt x="257" y="1035"/>
                  </a:lnTo>
                  <a:lnTo>
                    <a:pt x="257" y="1035"/>
                  </a:lnTo>
                  <a:lnTo>
                    <a:pt x="257" y="1035"/>
                  </a:lnTo>
                  <a:lnTo>
                    <a:pt x="247" y="1015"/>
                  </a:lnTo>
                  <a:lnTo>
                    <a:pt x="237" y="996"/>
                  </a:lnTo>
                  <a:lnTo>
                    <a:pt x="237" y="996"/>
                  </a:lnTo>
                  <a:lnTo>
                    <a:pt x="237" y="996"/>
                  </a:lnTo>
                  <a:lnTo>
                    <a:pt x="225" y="979"/>
                  </a:lnTo>
                  <a:lnTo>
                    <a:pt x="213" y="959"/>
                  </a:lnTo>
                  <a:lnTo>
                    <a:pt x="213" y="959"/>
                  </a:lnTo>
                  <a:lnTo>
                    <a:pt x="213" y="959"/>
                  </a:lnTo>
                  <a:lnTo>
                    <a:pt x="203" y="936"/>
                  </a:lnTo>
                  <a:lnTo>
                    <a:pt x="203" y="936"/>
                  </a:lnTo>
                  <a:lnTo>
                    <a:pt x="203" y="936"/>
                  </a:lnTo>
                  <a:lnTo>
                    <a:pt x="194" y="913"/>
                  </a:lnTo>
                  <a:lnTo>
                    <a:pt x="187" y="891"/>
                  </a:lnTo>
                  <a:lnTo>
                    <a:pt x="182" y="867"/>
                  </a:lnTo>
                  <a:lnTo>
                    <a:pt x="177" y="760"/>
                  </a:lnTo>
                  <a:lnTo>
                    <a:pt x="179" y="685"/>
                  </a:lnTo>
                  <a:lnTo>
                    <a:pt x="179" y="639"/>
                  </a:lnTo>
                  <a:lnTo>
                    <a:pt x="180" y="625"/>
                  </a:lnTo>
                  <a:lnTo>
                    <a:pt x="179" y="612"/>
                  </a:lnTo>
                  <a:lnTo>
                    <a:pt x="175" y="600"/>
                  </a:lnTo>
                  <a:lnTo>
                    <a:pt x="175" y="600"/>
                  </a:lnTo>
                  <a:lnTo>
                    <a:pt x="175" y="600"/>
                  </a:lnTo>
                  <a:lnTo>
                    <a:pt x="172" y="586"/>
                  </a:lnTo>
                  <a:lnTo>
                    <a:pt x="167" y="574"/>
                  </a:lnTo>
                  <a:lnTo>
                    <a:pt x="140" y="506"/>
                  </a:lnTo>
                  <a:lnTo>
                    <a:pt x="50" y="302"/>
                  </a:lnTo>
                  <a:lnTo>
                    <a:pt x="39" y="280"/>
                  </a:lnTo>
                  <a:lnTo>
                    <a:pt x="22" y="239"/>
                  </a:lnTo>
                  <a:lnTo>
                    <a:pt x="0" y="199"/>
                  </a:lnTo>
                  <a:lnTo>
                    <a:pt x="60" y="131"/>
                  </a:lnTo>
                  <a:lnTo>
                    <a:pt x="140" y="41"/>
                  </a:lnTo>
                  <a:lnTo>
                    <a:pt x="175" y="0"/>
                  </a:lnTo>
                  <a:lnTo>
                    <a:pt x="250" y="63"/>
                  </a:lnTo>
                  <a:lnTo>
                    <a:pt x="339" y="83"/>
                  </a:lnTo>
                  <a:lnTo>
                    <a:pt x="425" y="105"/>
                  </a:lnTo>
                  <a:lnTo>
                    <a:pt x="514" y="127"/>
                  </a:lnTo>
                  <a:lnTo>
                    <a:pt x="605" y="153"/>
                  </a:lnTo>
                  <a:lnTo>
                    <a:pt x="697" y="173"/>
                  </a:lnTo>
                  <a:lnTo>
                    <a:pt x="730" y="226"/>
                  </a:lnTo>
                  <a:close/>
                </a:path>
              </a:pathLst>
            </a:custGeom>
            <a:solidFill>
              <a:srgbClr val="FCE2C2"/>
            </a:solidFill>
            <a:ln w="4763">
              <a:solidFill>
                <a:srgbClr val="6E6E6E"/>
              </a:solidFill>
              <a:prstDash val="solid"/>
              <a:round/>
              <a:headEnd/>
              <a:tailEnd/>
            </a:ln>
          </p:spPr>
          <p:txBody>
            <a:bodyPr/>
            <a:lstStyle/>
            <a:p>
              <a:endParaRPr lang="en-US"/>
            </a:p>
          </p:txBody>
        </p:sp>
        <p:sp>
          <p:nvSpPr>
            <p:cNvPr id="129071" name="Freeform 47"/>
            <p:cNvSpPr>
              <a:spLocks/>
            </p:cNvSpPr>
            <p:nvPr/>
          </p:nvSpPr>
          <p:spPr bwMode="auto">
            <a:xfrm>
              <a:off x="1953" y="1420"/>
              <a:ext cx="995" cy="694"/>
            </a:xfrm>
            <a:custGeom>
              <a:avLst/>
              <a:gdLst/>
              <a:ahLst/>
              <a:cxnLst>
                <a:cxn ang="0">
                  <a:pos x="959" y="655"/>
                </a:cxn>
                <a:cxn ang="0">
                  <a:pos x="946" y="658"/>
                </a:cxn>
                <a:cxn ang="0">
                  <a:pos x="932" y="663"/>
                </a:cxn>
                <a:cxn ang="0">
                  <a:pos x="932" y="663"/>
                </a:cxn>
                <a:cxn ang="0">
                  <a:pos x="918" y="670"/>
                </a:cxn>
                <a:cxn ang="0">
                  <a:pos x="907" y="677"/>
                </a:cxn>
                <a:cxn ang="0">
                  <a:pos x="782" y="604"/>
                </a:cxn>
                <a:cxn ang="0">
                  <a:pos x="602" y="556"/>
                </a:cxn>
                <a:cxn ang="0">
                  <a:pos x="427" y="514"/>
                </a:cxn>
                <a:cxn ang="0">
                  <a:pos x="317" y="492"/>
                </a:cxn>
                <a:cxn ang="0">
                  <a:pos x="177" y="650"/>
                </a:cxn>
                <a:cxn ang="0">
                  <a:pos x="140" y="694"/>
                </a:cxn>
                <a:cxn ang="0">
                  <a:pos x="128" y="599"/>
                </a:cxn>
                <a:cxn ang="0">
                  <a:pos x="114" y="490"/>
                </a:cxn>
                <a:cxn ang="0">
                  <a:pos x="0" y="180"/>
                </a:cxn>
                <a:cxn ang="0">
                  <a:pos x="9" y="58"/>
                </a:cxn>
                <a:cxn ang="0">
                  <a:pos x="34" y="0"/>
                </a:cxn>
                <a:cxn ang="0">
                  <a:pos x="249" y="131"/>
                </a:cxn>
                <a:cxn ang="0">
                  <a:pos x="264" y="140"/>
                </a:cxn>
                <a:cxn ang="0">
                  <a:pos x="279" y="145"/>
                </a:cxn>
                <a:cxn ang="0">
                  <a:pos x="279" y="145"/>
                </a:cxn>
                <a:cxn ang="0">
                  <a:pos x="296" y="150"/>
                </a:cxn>
                <a:cxn ang="0">
                  <a:pos x="313" y="152"/>
                </a:cxn>
                <a:cxn ang="0">
                  <a:pos x="313" y="152"/>
                </a:cxn>
                <a:cxn ang="0">
                  <a:pos x="330" y="150"/>
                </a:cxn>
                <a:cxn ang="0">
                  <a:pos x="347" y="148"/>
                </a:cxn>
                <a:cxn ang="0">
                  <a:pos x="347" y="148"/>
                </a:cxn>
                <a:cxn ang="0">
                  <a:pos x="363" y="141"/>
                </a:cxn>
                <a:cxn ang="0">
                  <a:pos x="378" y="135"/>
                </a:cxn>
                <a:cxn ang="0">
                  <a:pos x="483" y="153"/>
                </a:cxn>
                <a:cxn ang="0">
                  <a:pos x="640" y="269"/>
                </a:cxn>
                <a:cxn ang="0">
                  <a:pos x="830" y="413"/>
                </a:cxn>
                <a:cxn ang="0">
                  <a:pos x="995" y="517"/>
                </a:cxn>
              </a:cxnLst>
              <a:rect l="0" t="0" r="r" b="b"/>
              <a:pathLst>
                <a:path w="995" h="694">
                  <a:moveTo>
                    <a:pt x="995" y="517"/>
                  </a:moveTo>
                  <a:lnTo>
                    <a:pt x="959" y="655"/>
                  </a:lnTo>
                  <a:lnTo>
                    <a:pt x="946" y="658"/>
                  </a:lnTo>
                  <a:lnTo>
                    <a:pt x="946" y="658"/>
                  </a:lnTo>
                  <a:lnTo>
                    <a:pt x="946" y="658"/>
                  </a:lnTo>
                  <a:lnTo>
                    <a:pt x="932" y="663"/>
                  </a:lnTo>
                  <a:lnTo>
                    <a:pt x="932" y="663"/>
                  </a:lnTo>
                  <a:lnTo>
                    <a:pt x="932" y="663"/>
                  </a:lnTo>
                  <a:lnTo>
                    <a:pt x="918" y="670"/>
                  </a:lnTo>
                  <a:lnTo>
                    <a:pt x="918" y="670"/>
                  </a:lnTo>
                  <a:lnTo>
                    <a:pt x="918" y="670"/>
                  </a:lnTo>
                  <a:lnTo>
                    <a:pt x="907" y="677"/>
                  </a:lnTo>
                  <a:lnTo>
                    <a:pt x="874" y="624"/>
                  </a:lnTo>
                  <a:lnTo>
                    <a:pt x="782" y="604"/>
                  </a:lnTo>
                  <a:lnTo>
                    <a:pt x="691" y="578"/>
                  </a:lnTo>
                  <a:lnTo>
                    <a:pt x="602" y="556"/>
                  </a:lnTo>
                  <a:lnTo>
                    <a:pt x="516" y="534"/>
                  </a:lnTo>
                  <a:lnTo>
                    <a:pt x="427" y="514"/>
                  </a:lnTo>
                  <a:lnTo>
                    <a:pt x="352" y="451"/>
                  </a:lnTo>
                  <a:lnTo>
                    <a:pt x="317" y="492"/>
                  </a:lnTo>
                  <a:lnTo>
                    <a:pt x="237" y="582"/>
                  </a:lnTo>
                  <a:lnTo>
                    <a:pt x="177" y="650"/>
                  </a:lnTo>
                  <a:lnTo>
                    <a:pt x="165" y="665"/>
                  </a:lnTo>
                  <a:lnTo>
                    <a:pt x="140" y="694"/>
                  </a:lnTo>
                  <a:lnTo>
                    <a:pt x="131" y="645"/>
                  </a:lnTo>
                  <a:lnTo>
                    <a:pt x="128" y="599"/>
                  </a:lnTo>
                  <a:lnTo>
                    <a:pt x="125" y="563"/>
                  </a:lnTo>
                  <a:lnTo>
                    <a:pt x="114" y="490"/>
                  </a:lnTo>
                  <a:lnTo>
                    <a:pt x="11" y="238"/>
                  </a:lnTo>
                  <a:lnTo>
                    <a:pt x="0" y="180"/>
                  </a:lnTo>
                  <a:lnTo>
                    <a:pt x="9" y="58"/>
                  </a:lnTo>
                  <a:lnTo>
                    <a:pt x="9" y="58"/>
                  </a:lnTo>
                  <a:lnTo>
                    <a:pt x="4" y="0"/>
                  </a:lnTo>
                  <a:lnTo>
                    <a:pt x="34" y="0"/>
                  </a:lnTo>
                  <a:lnTo>
                    <a:pt x="187" y="90"/>
                  </a:lnTo>
                  <a:lnTo>
                    <a:pt x="249" y="131"/>
                  </a:lnTo>
                  <a:lnTo>
                    <a:pt x="264" y="140"/>
                  </a:lnTo>
                  <a:lnTo>
                    <a:pt x="264" y="140"/>
                  </a:lnTo>
                  <a:lnTo>
                    <a:pt x="264" y="140"/>
                  </a:lnTo>
                  <a:lnTo>
                    <a:pt x="279" y="145"/>
                  </a:lnTo>
                  <a:lnTo>
                    <a:pt x="279" y="145"/>
                  </a:lnTo>
                  <a:lnTo>
                    <a:pt x="279" y="145"/>
                  </a:lnTo>
                  <a:lnTo>
                    <a:pt x="296" y="150"/>
                  </a:lnTo>
                  <a:lnTo>
                    <a:pt x="296" y="150"/>
                  </a:lnTo>
                  <a:lnTo>
                    <a:pt x="296" y="150"/>
                  </a:lnTo>
                  <a:lnTo>
                    <a:pt x="313" y="152"/>
                  </a:lnTo>
                  <a:lnTo>
                    <a:pt x="313" y="152"/>
                  </a:lnTo>
                  <a:lnTo>
                    <a:pt x="313" y="152"/>
                  </a:lnTo>
                  <a:lnTo>
                    <a:pt x="330" y="150"/>
                  </a:lnTo>
                  <a:lnTo>
                    <a:pt x="330" y="150"/>
                  </a:lnTo>
                  <a:lnTo>
                    <a:pt x="330" y="150"/>
                  </a:lnTo>
                  <a:lnTo>
                    <a:pt x="347" y="148"/>
                  </a:lnTo>
                  <a:lnTo>
                    <a:pt x="347" y="148"/>
                  </a:lnTo>
                  <a:lnTo>
                    <a:pt x="347" y="148"/>
                  </a:lnTo>
                  <a:lnTo>
                    <a:pt x="363" y="141"/>
                  </a:lnTo>
                  <a:lnTo>
                    <a:pt x="363" y="141"/>
                  </a:lnTo>
                  <a:lnTo>
                    <a:pt x="363" y="141"/>
                  </a:lnTo>
                  <a:lnTo>
                    <a:pt x="378" y="135"/>
                  </a:lnTo>
                  <a:lnTo>
                    <a:pt x="420" y="119"/>
                  </a:lnTo>
                  <a:lnTo>
                    <a:pt x="483" y="153"/>
                  </a:lnTo>
                  <a:lnTo>
                    <a:pt x="565" y="208"/>
                  </a:lnTo>
                  <a:lnTo>
                    <a:pt x="640" y="269"/>
                  </a:lnTo>
                  <a:lnTo>
                    <a:pt x="747" y="359"/>
                  </a:lnTo>
                  <a:lnTo>
                    <a:pt x="830" y="413"/>
                  </a:lnTo>
                  <a:lnTo>
                    <a:pt x="913" y="466"/>
                  </a:lnTo>
                  <a:lnTo>
                    <a:pt x="995" y="517"/>
                  </a:lnTo>
                  <a:close/>
                </a:path>
              </a:pathLst>
            </a:custGeom>
            <a:solidFill>
              <a:srgbClr val="FCE2C2"/>
            </a:solidFill>
            <a:ln w="4763">
              <a:solidFill>
                <a:srgbClr val="6E6E6E"/>
              </a:solidFill>
              <a:prstDash val="solid"/>
              <a:round/>
              <a:headEnd/>
              <a:tailEnd/>
            </a:ln>
          </p:spPr>
          <p:txBody>
            <a:bodyPr/>
            <a:lstStyle/>
            <a:p>
              <a:endParaRPr lang="en-US"/>
            </a:p>
          </p:txBody>
        </p:sp>
        <p:sp>
          <p:nvSpPr>
            <p:cNvPr id="129072" name="Freeform 48"/>
            <p:cNvSpPr>
              <a:spLocks/>
            </p:cNvSpPr>
            <p:nvPr/>
          </p:nvSpPr>
          <p:spPr bwMode="auto">
            <a:xfrm>
              <a:off x="2664" y="1937"/>
              <a:ext cx="513" cy="835"/>
            </a:xfrm>
            <a:custGeom>
              <a:avLst/>
              <a:gdLst/>
              <a:ahLst/>
              <a:cxnLst>
                <a:cxn ang="0">
                  <a:pos x="420" y="85"/>
                </a:cxn>
                <a:cxn ang="0">
                  <a:pos x="513" y="151"/>
                </a:cxn>
                <a:cxn ang="0">
                  <a:pos x="474" y="316"/>
                </a:cxn>
                <a:cxn ang="0">
                  <a:pos x="428" y="394"/>
                </a:cxn>
                <a:cxn ang="0">
                  <a:pos x="369" y="502"/>
                </a:cxn>
                <a:cxn ang="0">
                  <a:pos x="311" y="604"/>
                </a:cxn>
                <a:cxn ang="0">
                  <a:pos x="263" y="689"/>
                </a:cxn>
                <a:cxn ang="0">
                  <a:pos x="214" y="775"/>
                </a:cxn>
                <a:cxn ang="0">
                  <a:pos x="109" y="765"/>
                </a:cxn>
                <a:cxn ang="0">
                  <a:pos x="49" y="835"/>
                </a:cxn>
                <a:cxn ang="0">
                  <a:pos x="27" y="670"/>
                </a:cxn>
                <a:cxn ang="0">
                  <a:pos x="17" y="575"/>
                </a:cxn>
                <a:cxn ang="0">
                  <a:pos x="0" y="430"/>
                </a:cxn>
                <a:cxn ang="0">
                  <a:pos x="31" y="427"/>
                </a:cxn>
                <a:cxn ang="0">
                  <a:pos x="37" y="316"/>
                </a:cxn>
                <a:cxn ang="0">
                  <a:pos x="196" y="160"/>
                </a:cxn>
                <a:cxn ang="0">
                  <a:pos x="207" y="153"/>
                </a:cxn>
                <a:cxn ang="0">
                  <a:pos x="207" y="153"/>
                </a:cxn>
                <a:cxn ang="0">
                  <a:pos x="207" y="153"/>
                </a:cxn>
                <a:cxn ang="0">
                  <a:pos x="221" y="146"/>
                </a:cxn>
                <a:cxn ang="0">
                  <a:pos x="221" y="146"/>
                </a:cxn>
                <a:cxn ang="0">
                  <a:pos x="221" y="146"/>
                </a:cxn>
                <a:cxn ang="0">
                  <a:pos x="235" y="141"/>
                </a:cxn>
                <a:cxn ang="0">
                  <a:pos x="235" y="141"/>
                </a:cxn>
                <a:cxn ang="0">
                  <a:pos x="235" y="141"/>
                </a:cxn>
                <a:cxn ang="0">
                  <a:pos x="248" y="138"/>
                </a:cxn>
                <a:cxn ang="0">
                  <a:pos x="284" y="0"/>
                </a:cxn>
                <a:cxn ang="0">
                  <a:pos x="362" y="49"/>
                </a:cxn>
                <a:cxn ang="0">
                  <a:pos x="420" y="85"/>
                </a:cxn>
              </a:cxnLst>
              <a:rect l="0" t="0" r="r" b="b"/>
              <a:pathLst>
                <a:path w="513" h="835">
                  <a:moveTo>
                    <a:pt x="420" y="85"/>
                  </a:moveTo>
                  <a:lnTo>
                    <a:pt x="513" y="151"/>
                  </a:lnTo>
                  <a:lnTo>
                    <a:pt x="474" y="316"/>
                  </a:lnTo>
                  <a:lnTo>
                    <a:pt x="428" y="394"/>
                  </a:lnTo>
                  <a:lnTo>
                    <a:pt x="369" y="502"/>
                  </a:lnTo>
                  <a:lnTo>
                    <a:pt x="311" y="604"/>
                  </a:lnTo>
                  <a:lnTo>
                    <a:pt x="263" y="689"/>
                  </a:lnTo>
                  <a:lnTo>
                    <a:pt x="214" y="775"/>
                  </a:lnTo>
                  <a:lnTo>
                    <a:pt x="109" y="765"/>
                  </a:lnTo>
                  <a:lnTo>
                    <a:pt x="49" y="835"/>
                  </a:lnTo>
                  <a:lnTo>
                    <a:pt x="27" y="670"/>
                  </a:lnTo>
                  <a:lnTo>
                    <a:pt x="17" y="575"/>
                  </a:lnTo>
                  <a:lnTo>
                    <a:pt x="0" y="430"/>
                  </a:lnTo>
                  <a:lnTo>
                    <a:pt x="31" y="427"/>
                  </a:lnTo>
                  <a:lnTo>
                    <a:pt x="37" y="316"/>
                  </a:lnTo>
                  <a:lnTo>
                    <a:pt x="196" y="160"/>
                  </a:lnTo>
                  <a:lnTo>
                    <a:pt x="207" y="153"/>
                  </a:lnTo>
                  <a:lnTo>
                    <a:pt x="207" y="153"/>
                  </a:lnTo>
                  <a:lnTo>
                    <a:pt x="207" y="153"/>
                  </a:lnTo>
                  <a:lnTo>
                    <a:pt x="221" y="146"/>
                  </a:lnTo>
                  <a:lnTo>
                    <a:pt x="221" y="146"/>
                  </a:lnTo>
                  <a:lnTo>
                    <a:pt x="221" y="146"/>
                  </a:lnTo>
                  <a:lnTo>
                    <a:pt x="235" y="141"/>
                  </a:lnTo>
                  <a:lnTo>
                    <a:pt x="235" y="141"/>
                  </a:lnTo>
                  <a:lnTo>
                    <a:pt x="235" y="141"/>
                  </a:lnTo>
                  <a:lnTo>
                    <a:pt x="248" y="138"/>
                  </a:lnTo>
                  <a:lnTo>
                    <a:pt x="284" y="0"/>
                  </a:lnTo>
                  <a:lnTo>
                    <a:pt x="362" y="49"/>
                  </a:lnTo>
                  <a:lnTo>
                    <a:pt x="420" y="85"/>
                  </a:lnTo>
                  <a:close/>
                </a:path>
              </a:pathLst>
            </a:custGeom>
            <a:solidFill>
              <a:srgbClr val="FCE2C2"/>
            </a:solidFill>
            <a:ln w="4763">
              <a:solidFill>
                <a:srgbClr val="6E6E6E"/>
              </a:solidFill>
              <a:prstDash val="solid"/>
              <a:round/>
              <a:headEnd/>
              <a:tailEnd/>
            </a:ln>
          </p:spPr>
          <p:txBody>
            <a:bodyPr/>
            <a:lstStyle/>
            <a:p>
              <a:endParaRPr lang="en-US"/>
            </a:p>
          </p:txBody>
        </p:sp>
        <p:sp>
          <p:nvSpPr>
            <p:cNvPr id="129073" name="Freeform 49"/>
            <p:cNvSpPr>
              <a:spLocks/>
            </p:cNvSpPr>
            <p:nvPr/>
          </p:nvSpPr>
          <p:spPr bwMode="auto">
            <a:xfrm>
              <a:off x="2292" y="2702"/>
              <a:ext cx="889" cy="967"/>
            </a:xfrm>
            <a:custGeom>
              <a:avLst/>
              <a:gdLst/>
              <a:ahLst/>
              <a:cxnLst>
                <a:cxn ang="0">
                  <a:pos x="666" y="54"/>
                </a:cxn>
                <a:cxn ang="0">
                  <a:pos x="743" y="102"/>
                </a:cxn>
                <a:cxn ang="0">
                  <a:pos x="833" y="160"/>
                </a:cxn>
                <a:cxn ang="0">
                  <a:pos x="889" y="192"/>
                </a:cxn>
                <a:cxn ang="0">
                  <a:pos x="811" y="335"/>
                </a:cxn>
                <a:cxn ang="0">
                  <a:pos x="714" y="474"/>
                </a:cxn>
                <a:cxn ang="0">
                  <a:pos x="641" y="541"/>
                </a:cxn>
                <a:cxn ang="0">
                  <a:pos x="566" y="590"/>
                </a:cxn>
                <a:cxn ang="0">
                  <a:pos x="357" y="741"/>
                </a:cxn>
                <a:cxn ang="0">
                  <a:pos x="219" y="840"/>
                </a:cxn>
                <a:cxn ang="0">
                  <a:pos x="52" y="967"/>
                </a:cxn>
                <a:cxn ang="0">
                  <a:pos x="0" y="882"/>
                </a:cxn>
                <a:cxn ang="0">
                  <a:pos x="75" y="821"/>
                </a:cxn>
                <a:cxn ang="0">
                  <a:pos x="166" y="748"/>
                </a:cxn>
                <a:cxn ang="0">
                  <a:pos x="207" y="716"/>
                </a:cxn>
                <a:cxn ang="0">
                  <a:pos x="180" y="592"/>
                </a:cxn>
                <a:cxn ang="0">
                  <a:pos x="158" y="486"/>
                </a:cxn>
                <a:cxn ang="0">
                  <a:pos x="134" y="379"/>
                </a:cxn>
                <a:cxn ang="0">
                  <a:pos x="110" y="265"/>
                </a:cxn>
                <a:cxn ang="0">
                  <a:pos x="178" y="238"/>
                </a:cxn>
                <a:cxn ang="0">
                  <a:pos x="224" y="207"/>
                </a:cxn>
                <a:cxn ang="0">
                  <a:pos x="280" y="168"/>
                </a:cxn>
                <a:cxn ang="0">
                  <a:pos x="348" y="121"/>
                </a:cxn>
                <a:cxn ang="0">
                  <a:pos x="421" y="70"/>
                </a:cxn>
                <a:cxn ang="0">
                  <a:pos x="481" y="0"/>
                </a:cxn>
                <a:cxn ang="0">
                  <a:pos x="586" y="10"/>
                </a:cxn>
                <a:cxn ang="0">
                  <a:pos x="598" y="12"/>
                </a:cxn>
                <a:cxn ang="0">
                  <a:pos x="666" y="54"/>
                </a:cxn>
              </a:cxnLst>
              <a:rect l="0" t="0" r="r" b="b"/>
              <a:pathLst>
                <a:path w="889" h="967">
                  <a:moveTo>
                    <a:pt x="666" y="54"/>
                  </a:moveTo>
                  <a:lnTo>
                    <a:pt x="743" y="102"/>
                  </a:lnTo>
                  <a:lnTo>
                    <a:pt x="833" y="160"/>
                  </a:lnTo>
                  <a:lnTo>
                    <a:pt x="889" y="192"/>
                  </a:lnTo>
                  <a:lnTo>
                    <a:pt x="811" y="335"/>
                  </a:lnTo>
                  <a:lnTo>
                    <a:pt x="714" y="474"/>
                  </a:lnTo>
                  <a:lnTo>
                    <a:pt x="641" y="541"/>
                  </a:lnTo>
                  <a:lnTo>
                    <a:pt x="566" y="590"/>
                  </a:lnTo>
                  <a:lnTo>
                    <a:pt x="357" y="741"/>
                  </a:lnTo>
                  <a:lnTo>
                    <a:pt x="219" y="840"/>
                  </a:lnTo>
                  <a:lnTo>
                    <a:pt x="52" y="967"/>
                  </a:lnTo>
                  <a:lnTo>
                    <a:pt x="0" y="882"/>
                  </a:lnTo>
                  <a:lnTo>
                    <a:pt x="75" y="821"/>
                  </a:lnTo>
                  <a:lnTo>
                    <a:pt x="166" y="748"/>
                  </a:lnTo>
                  <a:lnTo>
                    <a:pt x="207" y="716"/>
                  </a:lnTo>
                  <a:lnTo>
                    <a:pt x="180" y="592"/>
                  </a:lnTo>
                  <a:lnTo>
                    <a:pt x="158" y="486"/>
                  </a:lnTo>
                  <a:lnTo>
                    <a:pt x="134" y="379"/>
                  </a:lnTo>
                  <a:lnTo>
                    <a:pt x="110" y="265"/>
                  </a:lnTo>
                  <a:lnTo>
                    <a:pt x="178" y="238"/>
                  </a:lnTo>
                  <a:lnTo>
                    <a:pt x="224" y="207"/>
                  </a:lnTo>
                  <a:lnTo>
                    <a:pt x="280" y="168"/>
                  </a:lnTo>
                  <a:lnTo>
                    <a:pt x="348" y="121"/>
                  </a:lnTo>
                  <a:lnTo>
                    <a:pt x="421" y="70"/>
                  </a:lnTo>
                  <a:lnTo>
                    <a:pt x="481" y="0"/>
                  </a:lnTo>
                  <a:lnTo>
                    <a:pt x="586" y="10"/>
                  </a:lnTo>
                  <a:lnTo>
                    <a:pt x="598" y="12"/>
                  </a:lnTo>
                  <a:lnTo>
                    <a:pt x="666" y="54"/>
                  </a:lnTo>
                  <a:close/>
                </a:path>
              </a:pathLst>
            </a:custGeom>
            <a:solidFill>
              <a:srgbClr val="FCE2C2"/>
            </a:solidFill>
            <a:ln w="4763">
              <a:solidFill>
                <a:srgbClr val="6E6E6E"/>
              </a:solidFill>
              <a:prstDash val="solid"/>
              <a:round/>
              <a:headEnd/>
              <a:tailEnd/>
            </a:ln>
          </p:spPr>
          <p:txBody>
            <a:bodyPr/>
            <a:lstStyle/>
            <a:p>
              <a:endParaRPr lang="en-US"/>
            </a:p>
          </p:txBody>
        </p:sp>
        <p:sp>
          <p:nvSpPr>
            <p:cNvPr id="129074" name="Freeform 50"/>
            <p:cNvSpPr>
              <a:spLocks/>
            </p:cNvSpPr>
            <p:nvPr/>
          </p:nvSpPr>
          <p:spPr bwMode="auto">
            <a:xfrm>
              <a:off x="2518" y="1072"/>
              <a:ext cx="999" cy="1069"/>
            </a:xfrm>
            <a:custGeom>
              <a:avLst/>
              <a:gdLst/>
              <a:ahLst/>
              <a:cxnLst>
                <a:cxn ang="0">
                  <a:pos x="999" y="841"/>
                </a:cxn>
                <a:cxn ang="0">
                  <a:pos x="928" y="1069"/>
                </a:cxn>
                <a:cxn ang="0">
                  <a:pos x="836" y="1055"/>
                </a:cxn>
                <a:cxn ang="0">
                  <a:pos x="746" y="1042"/>
                </a:cxn>
                <a:cxn ang="0">
                  <a:pos x="659" y="1016"/>
                </a:cxn>
                <a:cxn ang="0">
                  <a:pos x="566" y="950"/>
                </a:cxn>
                <a:cxn ang="0">
                  <a:pos x="508" y="914"/>
                </a:cxn>
                <a:cxn ang="0">
                  <a:pos x="430" y="865"/>
                </a:cxn>
                <a:cxn ang="0">
                  <a:pos x="348" y="814"/>
                </a:cxn>
                <a:cxn ang="0">
                  <a:pos x="265" y="761"/>
                </a:cxn>
                <a:cxn ang="0">
                  <a:pos x="182" y="707"/>
                </a:cxn>
                <a:cxn ang="0">
                  <a:pos x="75" y="617"/>
                </a:cxn>
                <a:cxn ang="0">
                  <a:pos x="0" y="556"/>
                </a:cxn>
                <a:cxn ang="0">
                  <a:pos x="122" y="341"/>
                </a:cxn>
                <a:cxn ang="0">
                  <a:pos x="180" y="238"/>
                </a:cxn>
                <a:cxn ang="0">
                  <a:pos x="309" y="0"/>
                </a:cxn>
                <a:cxn ang="0">
                  <a:pos x="326" y="37"/>
                </a:cxn>
                <a:cxn ang="0">
                  <a:pos x="348" y="324"/>
                </a:cxn>
                <a:cxn ang="0">
                  <a:pos x="338" y="460"/>
                </a:cxn>
                <a:cxn ang="0">
                  <a:pos x="299" y="625"/>
                </a:cxn>
                <a:cxn ang="0">
                  <a:pos x="391" y="646"/>
                </a:cxn>
                <a:cxn ang="0">
                  <a:pos x="479" y="666"/>
                </a:cxn>
                <a:cxn ang="0">
                  <a:pos x="568" y="685"/>
                </a:cxn>
                <a:cxn ang="0">
                  <a:pos x="630" y="700"/>
                </a:cxn>
                <a:cxn ang="0">
                  <a:pos x="620" y="887"/>
                </a:cxn>
                <a:cxn ang="0">
                  <a:pos x="605" y="904"/>
                </a:cxn>
                <a:cxn ang="0">
                  <a:pos x="690" y="892"/>
                </a:cxn>
                <a:cxn ang="0">
                  <a:pos x="785" y="880"/>
                </a:cxn>
                <a:cxn ang="0">
                  <a:pos x="897" y="867"/>
                </a:cxn>
                <a:cxn ang="0">
                  <a:pos x="901" y="855"/>
                </a:cxn>
                <a:cxn ang="0">
                  <a:pos x="999" y="841"/>
                </a:cxn>
              </a:cxnLst>
              <a:rect l="0" t="0" r="r" b="b"/>
              <a:pathLst>
                <a:path w="999" h="1069">
                  <a:moveTo>
                    <a:pt x="999" y="841"/>
                  </a:moveTo>
                  <a:lnTo>
                    <a:pt x="928" y="1069"/>
                  </a:lnTo>
                  <a:lnTo>
                    <a:pt x="836" y="1055"/>
                  </a:lnTo>
                  <a:lnTo>
                    <a:pt x="746" y="1042"/>
                  </a:lnTo>
                  <a:lnTo>
                    <a:pt x="659" y="1016"/>
                  </a:lnTo>
                  <a:lnTo>
                    <a:pt x="566" y="950"/>
                  </a:lnTo>
                  <a:lnTo>
                    <a:pt x="508" y="914"/>
                  </a:lnTo>
                  <a:lnTo>
                    <a:pt x="430" y="865"/>
                  </a:lnTo>
                  <a:lnTo>
                    <a:pt x="348" y="814"/>
                  </a:lnTo>
                  <a:lnTo>
                    <a:pt x="265" y="761"/>
                  </a:lnTo>
                  <a:lnTo>
                    <a:pt x="182" y="707"/>
                  </a:lnTo>
                  <a:lnTo>
                    <a:pt x="75" y="617"/>
                  </a:lnTo>
                  <a:lnTo>
                    <a:pt x="0" y="556"/>
                  </a:lnTo>
                  <a:lnTo>
                    <a:pt x="122" y="341"/>
                  </a:lnTo>
                  <a:lnTo>
                    <a:pt x="180" y="238"/>
                  </a:lnTo>
                  <a:lnTo>
                    <a:pt x="309" y="0"/>
                  </a:lnTo>
                  <a:lnTo>
                    <a:pt x="326" y="37"/>
                  </a:lnTo>
                  <a:lnTo>
                    <a:pt x="348" y="324"/>
                  </a:lnTo>
                  <a:lnTo>
                    <a:pt x="338" y="460"/>
                  </a:lnTo>
                  <a:lnTo>
                    <a:pt x="299" y="625"/>
                  </a:lnTo>
                  <a:lnTo>
                    <a:pt x="391" y="646"/>
                  </a:lnTo>
                  <a:lnTo>
                    <a:pt x="479" y="666"/>
                  </a:lnTo>
                  <a:lnTo>
                    <a:pt x="568" y="685"/>
                  </a:lnTo>
                  <a:lnTo>
                    <a:pt x="630" y="700"/>
                  </a:lnTo>
                  <a:lnTo>
                    <a:pt x="620" y="887"/>
                  </a:lnTo>
                  <a:lnTo>
                    <a:pt x="605" y="904"/>
                  </a:lnTo>
                  <a:lnTo>
                    <a:pt x="690" y="892"/>
                  </a:lnTo>
                  <a:lnTo>
                    <a:pt x="785" y="880"/>
                  </a:lnTo>
                  <a:lnTo>
                    <a:pt x="897" y="867"/>
                  </a:lnTo>
                  <a:lnTo>
                    <a:pt x="901" y="855"/>
                  </a:lnTo>
                  <a:lnTo>
                    <a:pt x="999" y="841"/>
                  </a:lnTo>
                  <a:close/>
                </a:path>
              </a:pathLst>
            </a:custGeom>
            <a:solidFill>
              <a:srgbClr val="FCE2C2"/>
            </a:solidFill>
            <a:ln w="4763">
              <a:solidFill>
                <a:srgbClr val="6E6E6E"/>
              </a:solidFill>
              <a:prstDash val="solid"/>
              <a:round/>
              <a:headEnd/>
              <a:tailEnd/>
            </a:ln>
          </p:spPr>
          <p:txBody>
            <a:bodyPr/>
            <a:lstStyle/>
            <a:p>
              <a:endParaRPr lang="en-US"/>
            </a:p>
          </p:txBody>
        </p:sp>
        <p:sp>
          <p:nvSpPr>
            <p:cNvPr id="129075" name="Rectangle 51"/>
            <p:cNvSpPr>
              <a:spLocks noChangeArrowheads="1"/>
            </p:cNvSpPr>
            <p:nvPr/>
          </p:nvSpPr>
          <p:spPr bwMode="auto">
            <a:xfrm>
              <a:off x="2395" y="2396"/>
              <a:ext cx="64" cy="106"/>
            </a:xfrm>
            <a:prstGeom prst="rect">
              <a:avLst/>
            </a:prstGeom>
            <a:noFill/>
            <a:ln w="9525">
              <a:noFill/>
              <a:miter lim="800000"/>
              <a:headEnd/>
              <a:tailEnd/>
            </a:ln>
          </p:spPr>
          <p:txBody>
            <a:bodyPr wrap="none" lIns="0" tIns="0" rIns="0" bIns="0">
              <a:spAutoFit/>
            </a:bodyPr>
            <a:lstStyle/>
            <a:p>
              <a:r>
                <a:rPr lang="en-US" sz="1100"/>
                <a:t>C</a:t>
              </a:r>
            </a:p>
          </p:txBody>
        </p:sp>
        <p:sp>
          <p:nvSpPr>
            <p:cNvPr id="129076" name="Rectangle 52"/>
            <p:cNvSpPr>
              <a:spLocks noChangeArrowheads="1"/>
            </p:cNvSpPr>
            <p:nvPr/>
          </p:nvSpPr>
          <p:spPr bwMode="auto">
            <a:xfrm>
              <a:off x="2647" y="3018"/>
              <a:ext cx="68" cy="106"/>
            </a:xfrm>
            <a:prstGeom prst="rect">
              <a:avLst/>
            </a:prstGeom>
            <a:noFill/>
            <a:ln w="9525">
              <a:noFill/>
              <a:miter lim="800000"/>
              <a:headEnd/>
              <a:tailEnd/>
            </a:ln>
          </p:spPr>
          <p:txBody>
            <a:bodyPr wrap="none" lIns="0" tIns="0" rIns="0" bIns="0">
              <a:spAutoFit/>
            </a:bodyPr>
            <a:lstStyle/>
            <a:p>
              <a:r>
                <a:rPr lang="en-US" sz="1100"/>
                <a:t>G</a:t>
              </a:r>
            </a:p>
          </p:txBody>
        </p:sp>
        <p:sp>
          <p:nvSpPr>
            <p:cNvPr id="129077" name="Rectangle 53"/>
            <p:cNvSpPr>
              <a:spLocks noChangeArrowheads="1"/>
            </p:cNvSpPr>
            <p:nvPr/>
          </p:nvSpPr>
          <p:spPr bwMode="auto">
            <a:xfrm>
              <a:off x="2208" y="1685"/>
              <a:ext cx="59" cy="106"/>
            </a:xfrm>
            <a:prstGeom prst="rect">
              <a:avLst/>
            </a:prstGeom>
            <a:noFill/>
            <a:ln w="9525">
              <a:noFill/>
              <a:miter lim="800000"/>
              <a:headEnd/>
              <a:tailEnd/>
            </a:ln>
          </p:spPr>
          <p:txBody>
            <a:bodyPr wrap="none" lIns="0" tIns="0" rIns="0" bIns="0">
              <a:spAutoFit/>
            </a:bodyPr>
            <a:lstStyle/>
            <a:p>
              <a:r>
                <a:rPr lang="en-US" sz="1100">
                  <a:solidFill>
                    <a:srgbClr val="000000"/>
                  </a:solidFill>
                </a:rPr>
                <a:t>B</a:t>
              </a:r>
              <a:endParaRPr lang="en-US"/>
            </a:p>
          </p:txBody>
        </p:sp>
        <p:sp>
          <p:nvSpPr>
            <p:cNvPr id="129078" name="Rectangle 54"/>
            <p:cNvSpPr>
              <a:spLocks noChangeArrowheads="1"/>
            </p:cNvSpPr>
            <p:nvPr/>
          </p:nvSpPr>
          <p:spPr bwMode="auto">
            <a:xfrm>
              <a:off x="2636" y="1463"/>
              <a:ext cx="59" cy="106"/>
            </a:xfrm>
            <a:prstGeom prst="rect">
              <a:avLst/>
            </a:prstGeom>
            <a:noFill/>
            <a:ln w="9525">
              <a:noFill/>
              <a:miter lim="800000"/>
              <a:headEnd/>
              <a:tailEnd/>
            </a:ln>
          </p:spPr>
          <p:txBody>
            <a:bodyPr wrap="none" lIns="0" tIns="0" rIns="0" bIns="0">
              <a:spAutoFit/>
            </a:bodyPr>
            <a:lstStyle/>
            <a:p>
              <a:r>
                <a:rPr lang="en-US" sz="1100">
                  <a:solidFill>
                    <a:srgbClr val="000000"/>
                  </a:solidFill>
                </a:rPr>
                <a:t>A</a:t>
              </a:r>
              <a:endParaRPr lang="en-US"/>
            </a:p>
          </p:txBody>
        </p:sp>
        <p:sp>
          <p:nvSpPr>
            <p:cNvPr id="129079" name="Rectangle 55"/>
            <p:cNvSpPr>
              <a:spLocks noChangeArrowheads="1"/>
            </p:cNvSpPr>
            <p:nvPr/>
          </p:nvSpPr>
          <p:spPr bwMode="auto">
            <a:xfrm>
              <a:off x="2786" y="2292"/>
              <a:ext cx="64" cy="106"/>
            </a:xfrm>
            <a:prstGeom prst="rect">
              <a:avLst/>
            </a:prstGeom>
            <a:noFill/>
            <a:ln w="9525">
              <a:noFill/>
              <a:miter lim="800000"/>
              <a:headEnd/>
              <a:tailEnd/>
            </a:ln>
          </p:spPr>
          <p:txBody>
            <a:bodyPr wrap="none" lIns="0" tIns="0" rIns="0" bIns="0">
              <a:spAutoFit/>
            </a:bodyPr>
            <a:lstStyle/>
            <a:p>
              <a:r>
                <a:rPr lang="en-US" sz="1100"/>
                <a:t>D</a:t>
              </a:r>
            </a:p>
          </p:txBody>
        </p:sp>
        <p:sp>
          <p:nvSpPr>
            <p:cNvPr id="129080" name="Rectangle 56"/>
            <p:cNvSpPr>
              <a:spLocks noChangeArrowheads="1"/>
            </p:cNvSpPr>
            <p:nvPr/>
          </p:nvSpPr>
          <p:spPr bwMode="auto">
            <a:xfrm>
              <a:off x="2063" y="2666"/>
              <a:ext cx="54" cy="106"/>
            </a:xfrm>
            <a:prstGeom prst="rect">
              <a:avLst/>
            </a:prstGeom>
            <a:noFill/>
            <a:ln w="9525">
              <a:noFill/>
              <a:miter lim="800000"/>
              <a:headEnd/>
              <a:tailEnd/>
            </a:ln>
          </p:spPr>
          <p:txBody>
            <a:bodyPr wrap="none" lIns="0" tIns="0" rIns="0" bIns="0">
              <a:spAutoFit/>
            </a:bodyPr>
            <a:lstStyle/>
            <a:p>
              <a:r>
                <a:rPr lang="en-US" sz="1100"/>
                <a:t>F</a:t>
              </a:r>
            </a:p>
          </p:txBody>
        </p:sp>
        <p:sp>
          <p:nvSpPr>
            <p:cNvPr id="129081" name="Rectangle 57"/>
            <p:cNvSpPr>
              <a:spLocks noChangeArrowheads="1"/>
            </p:cNvSpPr>
            <p:nvPr/>
          </p:nvSpPr>
          <p:spPr bwMode="auto">
            <a:xfrm>
              <a:off x="1848" y="2483"/>
              <a:ext cx="59" cy="106"/>
            </a:xfrm>
            <a:prstGeom prst="rect">
              <a:avLst/>
            </a:prstGeom>
            <a:noFill/>
            <a:ln w="9525">
              <a:noFill/>
              <a:miter lim="800000"/>
              <a:headEnd/>
              <a:tailEnd/>
            </a:ln>
          </p:spPr>
          <p:txBody>
            <a:bodyPr wrap="none" lIns="0" tIns="0" rIns="0" bIns="0">
              <a:spAutoFit/>
            </a:bodyPr>
            <a:lstStyle/>
            <a:p>
              <a:r>
                <a:rPr lang="en-US" sz="1100"/>
                <a:t>E</a:t>
              </a:r>
            </a:p>
          </p:txBody>
        </p:sp>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3AC27BDA-959A-42DB-B0BE-72F95DE59772}" type="slidenum">
              <a:rPr lang="en-US"/>
              <a:pPr>
                <a:defRPr/>
              </a:pPr>
              <a:t>29</a:t>
            </a:fld>
            <a:endParaRPr lang="en-US"/>
          </a:p>
        </p:txBody>
      </p:sp>
      <p:sp>
        <p:nvSpPr>
          <p:cNvPr id="131074" name="Rectangle 2"/>
          <p:cNvSpPr>
            <a:spLocks noGrp="1" noChangeArrowheads="1"/>
          </p:cNvSpPr>
          <p:nvPr>
            <p:ph type="title"/>
          </p:nvPr>
        </p:nvSpPr>
        <p:spPr/>
        <p:txBody>
          <a:bodyPr/>
          <a:lstStyle/>
          <a:p>
            <a:pPr eaLnBrk="1" hangingPunct="1"/>
            <a:r>
              <a:rPr lang="en-US" smtClean="0"/>
              <a:t>3-Year Estimates Available for the School Districts, 1999-2005</a:t>
            </a:r>
            <a:endParaRPr lang="en-US" i="1" smtClean="0"/>
          </a:p>
        </p:txBody>
      </p:sp>
      <p:graphicFrame>
        <p:nvGraphicFramePr>
          <p:cNvPr id="131076" name="Object 4"/>
          <p:cNvGraphicFramePr>
            <a:graphicFrameLocks noChangeAspect="1"/>
          </p:cNvGraphicFramePr>
          <p:nvPr>
            <p:ph idx="1"/>
          </p:nvPr>
        </p:nvGraphicFramePr>
        <p:xfrm>
          <a:off x="1049338" y="1981200"/>
          <a:ext cx="6662737" cy="3962400"/>
        </p:xfrm>
        <a:graphic>
          <a:graphicData uri="http://schemas.openxmlformats.org/presentationml/2006/ole">
            <p:oleObj spid="_x0000_s131076" name="Chart" r:id="rId4" imgW="5381845" imgH="3200626" progId="Excel.Chart.8">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Grp="1" noChangeArrowheads="1"/>
          </p:cNvSpPr>
          <p:nvPr>
            <p:ph type="sldNum" sz="quarter" idx="10"/>
          </p:nvPr>
        </p:nvSpPr>
        <p:spPr>
          <a:ln/>
        </p:spPr>
        <p:txBody>
          <a:bodyPr/>
          <a:lstStyle/>
          <a:p>
            <a:pPr>
              <a:defRPr/>
            </a:pPr>
            <a:fld id="{FEDC8BDC-EF18-4468-89E1-D15FF38B3E8A}" type="slidenum">
              <a:rPr lang="en-US"/>
              <a:pPr>
                <a:defRPr/>
              </a:pPr>
              <a:t>3</a:t>
            </a:fld>
            <a:endParaRPr lang="en-US"/>
          </a:p>
        </p:txBody>
      </p:sp>
      <p:sp>
        <p:nvSpPr>
          <p:cNvPr id="5122" name="Rectangle 2"/>
          <p:cNvSpPr>
            <a:spLocks noGrp="1" noChangeArrowheads="1"/>
          </p:cNvSpPr>
          <p:nvPr>
            <p:ph type="title"/>
          </p:nvPr>
        </p:nvSpPr>
        <p:spPr>
          <a:xfrm>
            <a:off x="533400" y="2209800"/>
            <a:ext cx="7696200" cy="1143000"/>
          </a:xfrm>
        </p:spPr>
        <p:txBody>
          <a:bodyPr/>
          <a:lstStyle/>
          <a:p>
            <a:pPr algn="ctr" eaLnBrk="1" hangingPunct="1"/>
            <a:r>
              <a:rPr lang="en-US" smtClean="0"/>
              <a:t>What are multiyear estimates?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sldNum" sz="quarter" idx="10"/>
          </p:nvPr>
        </p:nvSpPr>
        <p:spPr>
          <a:ln/>
        </p:spPr>
        <p:txBody>
          <a:bodyPr/>
          <a:lstStyle/>
          <a:p>
            <a:pPr>
              <a:defRPr/>
            </a:pPr>
            <a:fld id="{32154898-AFA2-4B47-93EE-7155CE314B8F}" type="slidenum">
              <a:rPr lang="en-US"/>
              <a:pPr>
                <a:defRPr/>
              </a:pPr>
              <a:t>30</a:t>
            </a:fld>
            <a:endParaRPr lang="en-US"/>
          </a:p>
        </p:txBody>
      </p:sp>
      <p:sp>
        <p:nvSpPr>
          <p:cNvPr id="133132" name="Rectangle 12"/>
          <p:cNvSpPr>
            <a:spLocks noGrp="1" noChangeArrowheads="1"/>
          </p:cNvSpPr>
          <p:nvPr>
            <p:ph type="title"/>
          </p:nvPr>
        </p:nvSpPr>
        <p:spPr/>
        <p:txBody>
          <a:bodyPr/>
          <a:lstStyle/>
          <a:p>
            <a:r>
              <a:rPr lang="en-US" smtClean="0"/>
              <a:t>Choosing the Estimates</a:t>
            </a:r>
          </a:p>
        </p:txBody>
      </p:sp>
      <p:sp>
        <p:nvSpPr>
          <p:cNvPr id="133133" name="Rectangle 13"/>
          <p:cNvSpPr>
            <a:spLocks noGrp="1" noChangeArrowheads="1"/>
          </p:cNvSpPr>
          <p:nvPr>
            <p:ph type="body" sz="half" idx="1"/>
          </p:nvPr>
        </p:nvSpPr>
        <p:spPr>
          <a:xfrm>
            <a:off x="533400" y="2971800"/>
            <a:ext cx="4191000" cy="2971800"/>
          </a:xfrm>
        </p:spPr>
        <p:txBody>
          <a:bodyPr/>
          <a:lstStyle/>
          <a:p>
            <a:pPr marL="519113" lvl="1" indent="-230188"/>
            <a:r>
              <a:rPr lang="en-US" sz="2000" smtClean="0"/>
              <a:t>1999-2001 vs. 2000-2002</a:t>
            </a:r>
          </a:p>
          <a:p>
            <a:pPr marL="519113" lvl="1" indent="-230188"/>
            <a:r>
              <a:rPr lang="en-US" sz="2000" smtClean="0"/>
              <a:t>1999-2001 vs. 2001-2003</a:t>
            </a:r>
          </a:p>
          <a:p>
            <a:pPr marL="519113" lvl="1" indent="-230188"/>
            <a:r>
              <a:rPr lang="en-US" sz="2000" smtClean="0"/>
              <a:t>1999-2001 vs. 2002-2004</a:t>
            </a:r>
          </a:p>
          <a:p>
            <a:pPr marL="519113" lvl="1" indent="-230188"/>
            <a:r>
              <a:rPr lang="en-US" sz="2000" smtClean="0"/>
              <a:t>1999-2001 vs. 2003-2005</a:t>
            </a:r>
          </a:p>
          <a:p>
            <a:pPr marL="519113" lvl="1" indent="-230188"/>
            <a:r>
              <a:rPr lang="en-US" sz="2000" smtClean="0"/>
              <a:t>2000-2002 vs. 2001-2003</a:t>
            </a:r>
          </a:p>
          <a:p>
            <a:pPr marL="519113" lvl="1" indent="-230188"/>
            <a:endParaRPr lang="en-US" sz="2000" smtClean="0"/>
          </a:p>
        </p:txBody>
      </p:sp>
      <p:sp>
        <p:nvSpPr>
          <p:cNvPr id="133134" name="Rectangle 14"/>
          <p:cNvSpPr>
            <a:spLocks noGrp="1" noChangeArrowheads="1"/>
          </p:cNvSpPr>
          <p:nvPr>
            <p:ph type="body" sz="half" idx="2"/>
          </p:nvPr>
        </p:nvSpPr>
        <p:spPr>
          <a:xfrm>
            <a:off x="4648200" y="2971800"/>
            <a:ext cx="3848100" cy="2971800"/>
          </a:xfrm>
        </p:spPr>
        <p:txBody>
          <a:bodyPr/>
          <a:lstStyle/>
          <a:p>
            <a:pPr marL="404813" lvl="1" indent="-231775"/>
            <a:r>
              <a:rPr lang="en-US" sz="2000" smtClean="0"/>
              <a:t>2000-2002 vs. 2002-2004</a:t>
            </a:r>
          </a:p>
          <a:p>
            <a:pPr marL="404813" lvl="1" indent="-231775"/>
            <a:r>
              <a:rPr lang="en-US" sz="2000" smtClean="0"/>
              <a:t>2000-2002 vs. 2003-2005</a:t>
            </a:r>
          </a:p>
          <a:p>
            <a:pPr marL="404813" lvl="1" indent="-231775"/>
            <a:r>
              <a:rPr lang="en-US" sz="2000" smtClean="0"/>
              <a:t>2001-2003 vs. 2002-2004</a:t>
            </a:r>
          </a:p>
          <a:p>
            <a:pPr marL="404813" lvl="1" indent="-231775"/>
            <a:r>
              <a:rPr lang="en-US" sz="2000" smtClean="0"/>
              <a:t>2001-2003 vs. 2003-2005</a:t>
            </a:r>
          </a:p>
          <a:p>
            <a:pPr marL="404813" lvl="1" indent="-231775"/>
            <a:r>
              <a:rPr lang="en-US" sz="2000" smtClean="0"/>
              <a:t>2002-2004 vs. 2003-2005</a:t>
            </a:r>
          </a:p>
          <a:p>
            <a:pPr marL="0" indent="0"/>
            <a:endParaRPr lang="en-US" sz="2000" smtClean="0"/>
          </a:p>
        </p:txBody>
      </p:sp>
      <p:sp>
        <p:nvSpPr>
          <p:cNvPr id="133125" name="Text Box 5"/>
          <p:cNvSpPr txBox="1">
            <a:spLocks noChangeArrowheads="1"/>
          </p:cNvSpPr>
          <p:nvPr/>
        </p:nvSpPr>
        <p:spPr bwMode="auto">
          <a:xfrm>
            <a:off x="838200" y="2133600"/>
            <a:ext cx="6048375" cy="457200"/>
          </a:xfrm>
          <a:prstGeom prst="rect">
            <a:avLst/>
          </a:prstGeom>
          <a:noFill/>
          <a:ln w="9525">
            <a:noFill/>
            <a:miter lim="800000"/>
            <a:headEnd/>
            <a:tailEnd/>
          </a:ln>
          <a:effectLst/>
        </p:spPr>
        <p:txBody>
          <a:bodyPr wrap="none">
            <a:spAutoFit/>
          </a:bodyPr>
          <a:lstStyle/>
          <a:p>
            <a:r>
              <a:rPr lang="en-US" sz="2400">
                <a:solidFill>
                  <a:schemeClr val="bg1"/>
                </a:solidFill>
              </a:rPr>
              <a:t>These estimates allow for ten comparisons: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A63D643B-4F99-41AF-AF75-0776A3A4452E}" type="slidenum">
              <a:rPr lang="en-US"/>
              <a:pPr>
                <a:defRPr/>
              </a:pPr>
              <a:t>31</a:t>
            </a:fld>
            <a:endParaRPr lang="en-US"/>
          </a:p>
        </p:txBody>
      </p:sp>
      <p:sp>
        <p:nvSpPr>
          <p:cNvPr id="135170" name="Rectangle 2"/>
          <p:cNvSpPr>
            <a:spLocks noGrp="1" noChangeArrowheads="1"/>
          </p:cNvSpPr>
          <p:nvPr>
            <p:ph type="title"/>
          </p:nvPr>
        </p:nvSpPr>
        <p:spPr/>
        <p:txBody>
          <a:bodyPr/>
          <a:lstStyle/>
          <a:p>
            <a:pPr eaLnBrk="1" hangingPunct="1"/>
            <a:r>
              <a:rPr lang="en-US" smtClean="0"/>
              <a:t>Determining Which Estimates to Use</a:t>
            </a:r>
          </a:p>
        </p:txBody>
      </p:sp>
      <p:graphicFrame>
        <p:nvGraphicFramePr>
          <p:cNvPr id="135177" name="Object 9"/>
          <p:cNvGraphicFramePr>
            <a:graphicFrameLocks noChangeAspect="1"/>
          </p:cNvGraphicFramePr>
          <p:nvPr>
            <p:ph idx="1"/>
          </p:nvPr>
        </p:nvGraphicFramePr>
        <p:xfrm>
          <a:off x="1066800" y="1981200"/>
          <a:ext cx="6654800" cy="3962400"/>
        </p:xfrm>
        <a:graphic>
          <a:graphicData uri="http://schemas.openxmlformats.org/presentationml/2006/ole">
            <p:oleObj spid="_x0000_s135177" name="Chart" r:id="rId4" imgW="5391614" imgH="3210379" progId="Excel.Chart.8">
              <p:embed/>
            </p:oleObj>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A88123F2-55A6-4429-83EF-ACEF70CB14F8}" type="slidenum">
              <a:rPr lang="en-US"/>
              <a:pPr>
                <a:defRPr/>
              </a:pPr>
              <a:t>32</a:t>
            </a:fld>
            <a:endParaRPr lang="en-US"/>
          </a:p>
        </p:txBody>
      </p:sp>
      <p:sp>
        <p:nvSpPr>
          <p:cNvPr id="49154" name="Rectangle 2"/>
          <p:cNvSpPr>
            <a:spLocks noGrp="1" noChangeArrowheads="1"/>
          </p:cNvSpPr>
          <p:nvPr>
            <p:ph type="title"/>
          </p:nvPr>
        </p:nvSpPr>
        <p:spPr/>
        <p:txBody>
          <a:bodyPr/>
          <a:lstStyle/>
          <a:p>
            <a:pPr eaLnBrk="1" hangingPunct="1"/>
            <a:r>
              <a:rPr lang="en-US" smtClean="0"/>
              <a:t>Summary: What Have We Learned?</a:t>
            </a:r>
          </a:p>
        </p:txBody>
      </p:sp>
      <p:sp>
        <p:nvSpPr>
          <p:cNvPr id="49155" name="Rectangle 3"/>
          <p:cNvSpPr>
            <a:spLocks noGrp="1" noChangeArrowheads="1"/>
          </p:cNvSpPr>
          <p:nvPr>
            <p:ph type="body" idx="1"/>
          </p:nvPr>
        </p:nvSpPr>
        <p:spPr/>
        <p:txBody>
          <a:bodyPr/>
          <a:lstStyle/>
          <a:p>
            <a:pPr eaLnBrk="1" hangingPunct="1">
              <a:spcBef>
                <a:spcPts val="600"/>
              </a:spcBef>
              <a:spcAft>
                <a:spcPts val="1800"/>
              </a:spcAft>
            </a:pPr>
            <a:r>
              <a:rPr lang="en-US" smtClean="0"/>
              <a:t>Multiyear estimates are period estimates</a:t>
            </a:r>
          </a:p>
          <a:p>
            <a:pPr eaLnBrk="1" hangingPunct="1">
              <a:spcBef>
                <a:spcPts val="600"/>
              </a:spcBef>
              <a:spcAft>
                <a:spcPts val="1800"/>
              </a:spcAft>
            </a:pPr>
            <a:r>
              <a:rPr lang="en-US" smtClean="0"/>
              <a:t>Multiyear estimates should be interpreted and labeled as period estimates</a:t>
            </a:r>
          </a:p>
          <a:p>
            <a:pPr eaLnBrk="1" hangingPunct="1">
              <a:spcBef>
                <a:spcPts val="600"/>
              </a:spcBef>
              <a:spcAft>
                <a:spcPts val="1800"/>
              </a:spcAft>
            </a:pPr>
            <a:r>
              <a:rPr lang="en-US" smtClean="0"/>
              <a:t>Data users should consider the tradeoffs of currency versus reliability</a:t>
            </a:r>
          </a:p>
          <a:p>
            <a:pPr eaLnBrk="1" hangingPunct="1">
              <a:spcBef>
                <a:spcPts val="600"/>
              </a:spcBef>
              <a:spcAft>
                <a:spcPts val="1800"/>
              </a:spcAft>
            </a:pPr>
            <a:endParaRPr lang="en-US"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9CD7E56D-07C7-469D-B4E7-3A937FFCFFEC}" type="slidenum">
              <a:rPr lang="en-US"/>
              <a:pPr>
                <a:defRPr/>
              </a:pPr>
              <a:t>33</a:t>
            </a:fld>
            <a:endParaRPr lang="en-US"/>
          </a:p>
        </p:txBody>
      </p:sp>
      <p:sp>
        <p:nvSpPr>
          <p:cNvPr id="143362" name="Rectangle 2"/>
          <p:cNvSpPr>
            <a:spLocks noGrp="1" noChangeArrowheads="1"/>
          </p:cNvSpPr>
          <p:nvPr>
            <p:ph type="title"/>
          </p:nvPr>
        </p:nvSpPr>
        <p:spPr/>
        <p:txBody>
          <a:bodyPr/>
          <a:lstStyle/>
          <a:p>
            <a:pPr eaLnBrk="1" hangingPunct="1"/>
            <a:r>
              <a:rPr lang="en-US" smtClean="0"/>
              <a:t>Summary: What Have We Learned?</a:t>
            </a:r>
          </a:p>
        </p:txBody>
      </p:sp>
      <p:sp>
        <p:nvSpPr>
          <p:cNvPr id="143363" name="Rectangle 3"/>
          <p:cNvSpPr>
            <a:spLocks noGrp="1" noChangeArrowheads="1"/>
          </p:cNvSpPr>
          <p:nvPr>
            <p:ph type="body" idx="1"/>
          </p:nvPr>
        </p:nvSpPr>
        <p:spPr/>
        <p:txBody>
          <a:bodyPr/>
          <a:lstStyle/>
          <a:p>
            <a:pPr eaLnBrk="1" hangingPunct="1">
              <a:spcBef>
                <a:spcPts val="600"/>
              </a:spcBef>
              <a:spcAft>
                <a:spcPts val="1800"/>
              </a:spcAft>
            </a:pPr>
            <a:r>
              <a:rPr lang="en-US" smtClean="0"/>
              <a:t>Comparisons between estimates of different geographies should be based on ACS data from the same time periods</a:t>
            </a:r>
          </a:p>
          <a:p>
            <a:pPr eaLnBrk="1" hangingPunct="1">
              <a:spcBef>
                <a:spcPts val="600"/>
              </a:spcBef>
              <a:spcAft>
                <a:spcPts val="1800"/>
              </a:spcAft>
            </a:pPr>
            <a:r>
              <a:rPr lang="en-US" smtClean="0"/>
              <a:t>It is easier to compare estimates from </a:t>
            </a:r>
            <a:br>
              <a:rPr lang="en-US" smtClean="0"/>
            </a:br>
            <a:r>
              <a:rPr lang="en-US" smtClean="0"/>
              <a:t>non-overlapping periods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sldNum" sz="quarter" idx="10"/>
          </p:nvPr>
        </p:nvSpPr>
        <p:spPr>
          <a:ln/>
        </p:spPr>
        <p:txBody>
          <a:bodyPr/>
          <a:lstStyle/>
          <a:p>
            <a:pPr>
              <a:defRPr/>
            </a:pPr>
            <a:fld id="{24E95931-EFF6-4575-BA06-D4738AF269A3}" type="slidenum">
              <a:rPr lang="en-US"/>
              <a:pPr>
                <a:defRPr/>
              </a:pPr>
              <a:t>34</a:t>
            </a:fld>
            <a:endParaRPr lang="en-US"/>
          </a:p>
        </p:txBody>
      </p:sp>
      <p:sp>
        <p:nvSpPr>
          <p:cNvPr id="5" name="Slide Number Placeholder 4"/>
          <p:cNvSpPr txBox="1">
            <a:spLocks noGrp="1" noChangeArrowheads="1"/>
          </p:cNvSpPr>
          <p:nvPr/>
        </p:nvSpPr>
        <p:spPr bwMode="auto">
          <a:xfrm>
            <a:off x="7086600" y="6096000"/>
            <a:ext cx="1905000" cy="457200"/>
          </a:xfrm>
          <a:prstGeom prst="rect">
            <a:avLst/>
          </a:prstGeom>
          <a:noFill/>
          <a:ln>
            <a:miter lim="800000"/>
            <a:headEnd/>
            <a:tailEnd/>
          </a:ln>
        </p:spPr>
        <p:txBody>
          <a:bodyPr/>
          <a:lstStyle/>
          <a:p>
            <a:pPr algn="r">
              <a:defRPr/>
            </a:pPr>
            <a:fld id="{725A12DE-B506-41AB-93FA-2F8202A5881A}" type="slidenum">
              <a:rPr lang="en-US" sz="1200">
                <a:solidFill>
                  <a:schemeClr val="bg1"/>
                </a:solidFill>
                <a:latin typeface="+mn-lt"/>
              </a:rPr>
              <a:pPr algn="r">
                <a:defRPr/>
              </a:pPr>
              <a:t>34</a:t>
            </a:fld>
            <a:endParaRPr lang="en-US" sz="1200">
              <a:solidFill>
                <a:schemeClr val="bg1"/>
              </a:solidFill>
              <a:latin typeface="+mn-lt"/>
            </a:endParaRPr>
          </a:p>
        </p:txBody>
      </p:sp>
      <p:sp>
        <p:nvSpPr>
          <p:cNvPr id="4" name="Slide Number Placeholder 1"/>
          <p:cNvSpPr txBox="1">
            <a:spLocks noGrp="1"/>
          </p:cNvSpPr>
          <p:nvPr/>
        </p:nvSpPr>
        <p:spPr bwMode="auto">
          <a:xfrm>
            <a:off x="7086600" y="6096000"/>
            <a:ext cx="1905000" cy="457200"/>
          </a:xfrm>
          <a:prstGeom prst="rect">
            <a:avLst/>
          </a:prstGeom>
          <a:noFill/>
          <a:ln>
            <a:miter lim="800000"/>
            <a:headEnd/>
            <a:tailEnd/>
          </a:ln>
        </p:spPr>
        <p:txBody>
          <a:bodyPr/>
          <a:lstStyle/>
          <a:p>
            <a:pPr algn="r">
              <a:defRPr/>
            </a:pPr>
            <a:fld id="{A005EF01-1EF9-4FA3-BCD1-A642D8DAA52A}" type="slidenum">
              <a:rPr lang="en-US" sz="1200">
                <a:solidFill>
                  <a:schemeClr val="bg1"/>
                </a:solidFill>
                <a:latin typeface="+mn-lt"/>
              </a:rPr>
              <a:pPr algn="r">
                <a:defRPr/>
              </a:pPr>
              <a:t>34</a:t>
            </a:fld>
            <a:endParaRPr lang="en-US" sz="1200">
              <a:solidFill>
                <a:schemeClr val="bg1"/>
              </a:solidFill>
              <a:latin typeface="+mn-lt"/>
            </a:endParaRPr>
          </a:p>
        </p:txBody>
      </p:sp>
      <p:sp>
        <p:nvSpPr>
          <p:cNvPr id="164868" name="Rectangle 7"/>
          <p:cNvSpPr>
            <a:spLocks noGrp="1" noChangeArrowheads="1"/>
          </p:cNvSpPr>
          <p:nvPr>
            <p:ph type="title" idx="4294967295"/>
          </p:nvPr>
        </p:nvSpPr>
        <p:spPr/>
        <p:txBody>
          <a:bodyPr/>
          <a:lstStyle/>
          <a:p>
            <a:r>
              <a:rPr lang="es-PR" smtClean="0"/>
              <a:t>For more information</a:t>
            </a:r>
            <a:endParaRPr lang="en-US" smtClean="0"/>
          </a:p>
        </p:txBody>
      </p:sp>
      <p:sp>
        <p:nvSpPr>
          <p:cNvPr id="38922" name="Rectangle 10"/>
          <p:cNvSpPr>
            <a:spLocks noGrp="1" noChangeArrowheads="1"/>
          </p:cNvSpPr>
          <p:nvPr>
            <p:ph type="body" idx="4294967295"/>
          </p:nvPr>
        </p:nvSpPr>
        <p:spPr>
          <a:xfrm>
            <a:off x="533400" y="1828800"/>
            <a:ext cx="7696200" cy="3962400"/>
          </a:xfrm>
        </p:spPr>
        <p:txBody>
          <a:bodyPr/>
          <a:lstStyle/>
          <a:p>
            <a:pPr algn="ctr">
              <a:lnSpc>
                <a:spcPct val="90000"/>
              </a:lnSpc>
              <a:buFontTx/>
              <a:buNone/>
            </a:pPr>
            <a:r>
              <a:rPr lang="en-US" smtClean="0"/>
              <a:t>Subscribe to “ACS Alert”</a:t>
            </a:r>
          </a:p>
          <a:p>
            <a:pPr algn="ctr">
              <a:lnSpc>
                <a:spcPct val="90000"/>
              </a:lnSpc>
              <a:buFontTx/>
              <a:buNone/>
            </a:pPr>
            <a:r>
              <a:rPr lang="en-US" sz="2000" smtClean="0">
                <a:hlinkClick r:id="rId3"/>
              </a:rPr>
              <a:t>http://www.census.gov/acs/www/Special/Alerts.htm</a:t>
            </a:r>
            <a:endParaRPr lang="en-US" sz="2000" smtClean="0"/>
          </a:p>
          <a:p>
            <a:pPr algn="ctr">
              <a:lnSpc>
                <a:spcPct val="90000"/>
              </a:lnSpc>
              <a:buFontTx/>
              <a:buNone/>
            </a:pPr>
            <a:endParaRPr lang="en-US" sz="2000" smtClean="0"/>
          </a:p>
          <a:p>
            <a:pPr algn="ctr">
              <a:lnSpc>
                <a:spcPct val="90000"/>
              </a:lnSpc>
              <a:buFontTx/>
              <a:buNone/>
            </a:pPr>
            <a:r>
              <a:rPr lang="en-US" smtClean="0"/>
              <a:t>Visit the ACS/PRCS website:</a:t>
            </a:r>
          </a:p>
          <a:p>
            <a:pPr algn="ctr">
              <a:lnSpc>
                <a:spcPct val="90000"/>
              </a:lnSpc>
              <a:buFontTx/>
              <a:buNone/>
            </a:pPr>
            <a:r>
              <a:rPr lang="en-US" sz="2000" smtClean="0">
                <a:hlinkClick r:id="rId4"/>
              </a:rPr>
              <a:t>http://www.census.gov/acs/www</a:t>
            </a:r>
            <a:endParaRPr lang="en-US" sz="2000" smtClean="0"/>
          </a:p>
          <a:p>
            <a:pPr algn="ctr">
              <a:lnSpc>
                <a:spcPct val="90000"/>
              </a:lnSpc>
              <a:buFontTx/>
              <a:buNone/>
            </a:pPr>
            <a:endParaRPr lang="en-US" sz="2000" smtClean="0"/>
          </a:p>
          <a:p>
            <a:pPr algn="ctr">
              <a:lnSpc>
                <a:spcPct val="90000"/>
              </a:lnSpc>
              <a:buFontTx/>
              <a:buNone/>
            </a:pPr>
            <a:r>
              <a:rPr lang="en-US" smtClean="0"/>
              <a:t>Contact by telephone:</a:t>
            </a:r>
          </a:p>
          <a:p>
            <a:pPr algn="ctr">
              <a:lnSpc>
                <a:spcPct val="90000"/>
              </a:lnSpc>
              <a:buFontTx/>
              <a:buNone/>
            </a:pPr>
            <a:r>
              <a:rPr lang="en-US" sz="2000" smtClean="0"/>
              <a:t>1-800-923-8282</a:t>
            </a:r>
          </a:p>
          <a:p>
            <a:pPr algn="ctr">
              <a:lnSpc>
                <a:spcPct val="90000"/>
              </a:lnSpc>
              <a:buFontTx/>
              <a:buNone/>
            </a:pPr>
            <a:endParaRPr lang="en-US" sz="2000" smtClean="0"/>
          </a:p>
          <a:p>
            <a:pPr algn="ctr">
              <a:lnSpc>
                <a:spcPct val="90000"/>
              </a:lnSpc>
              <a:buFontTx/>
              <a:buNone/>
            </a:pPr>
            <a:r>
              <a:rPr lang="en-US" smtClean="0"/>
              <a:t>Contact by email:</a:t>
            </a:r>
          </a:p>
          <a:p>
            <a:pPr algn="ctr">
              <a:lnSpc>
                <a:spcPct val="90000"/>
              </a:lnSpc>
              <a:buFontTx/>
              <a:buNone/>
            </a:pPr>
            <a:r>
              <a:rPr lang="en-US" sz="2000" smtClean="0">
                <a:hlinkClick r:id="rId5"/>
              </a:rPr>
              <a:t>acso.users.support@census.gov</a:t>
            </a:r>
            <a:endParaRPr lang="en-US" sz="20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656B9620-12DD-4075-BFAA-031D1234EB20}" type="slidenum">
              <a:rPr lang="en-US"/>
              <a:pPr>
                <a:defRPr/>
              </a:pPr>
              <a:t>4</a:t>
            </a:fld>
            <a:endParaRPr lang="en-US"/>
          </a:p>
        </p:txBody>
      </p:sp>
      <p:sp>
        <p:nvSpPr>
          <p:cNvPr id="6146" name="Rectangle 2"/>
          <p:cNvSpPr>
            <a:spLocks noGrp="1" noChangeArrowheads="1"/>
          </p:cNvSpPr>
          <p:nvPr>
            <p:ph type="title"/>
          </p:nvPr>
        </p:nvSpPr>
        <p:spPr/>
        <p:txBody>
          <a:bodyPr/>
          <a:lstStyle/>
          <a:p>
            <a:pPr eaLnBrk="1" hangingPunct="1"/>
            <a:r>
              <a:rPr lang="en-US" smtClean="0"/>
              <a:t>What is a Period Estimate?</a:t>
            </a:r>
          </a:p>
        </p:txBody>
      </p:sp>
      <p:sp>
        <p:nvSpPr>
          <p:cNvPr id="6147" name="Rectangle 3"/>
          <p:cNvSpPr>
            <a:spLocks noGrp="1" noChangeArrowheads="1"/>
          </p:cNvSpPr>
          <p:nvPr>
            <p:ph type="body" idx="1"/>
          </p:nvPr>
        </p:nvSpPr>
        <p:spPr/>
        <p:txBody>
          <a:bodyPr/>
          <a:lstStyle/>
          <a:p>
            <a:pPr eaLnBrk="1" hangingPunct="1">
              <a:buFontTx/>
              <a:buNone/>
            </a:pPr>
            <a:r>
              <a:rPr lang="en-US" b="1" smtClean="0"/>
              <a:t>Definition</a:t>
            </a:r>
          </a:p>
          <a:p>
            <a:pPr eaLnBrk="1" hangingPunct="1">
              <a:buFontTx/>
              <a:buNone/>
            </a:pPr>
            <a:endParaRPr lang="en-US" b="1" smtClean="0"/>
          </a:p>
          <a:p>
            <a:pPr eaLnBrk="1" hangingPunct="1">
              <a:buFontTx/>
              <a:buNone/>
            </a:pPr>
            <a:r>
              <a:rPr lang="en-US" smtClean="0"/>
              <a:t>	An estimate that describes the average characteristics of an area over a specific time period</a:t>
            </a:r>
          </a:p>
          <a:p>
            <a:pPr eaLnBrk="1" hangingPunct="1">
              <a:buFontTx/>
              <a:buNone/>
            </a:pPr>
            <a:endParaRPr lang="en-US" smtClean="0"/>
          </a:p>
          <a:p>
            <a:pPr eaLnBrk="1" hangingPunct="1">
              <a:buFontTx/>
              <a:buNone/>
            </a:pPr>
            <a:r>
              <a:rPr lang="en-US" smtClean="0"/>
              <a:t>	Period for ACS 1-year estimates is the calendar year</a:t>
            </a:r>
          </a:p>
          <a:p>
            <a:pPr eaLnBrk="1" hangingPunct="1">
              <a:buFontTx/>
              <a:buNone/>
            </a:pPr>
            <a:endParaRPr lang="en-US" smtClean="0"/>
          </a:p>
          <a:p>
            <a:pPr eaLnBrk="1" hangingPunct="1">
              <a:buFontTx/>
              <a:buNone/>
            </a:pPr>
            <a:r>
              <a:rPr lang="en-US" smtClean="0"/>
              <a:t>	Different from a point-in-time estimate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96B57A60-B257-4A48-8AAD-203C007A6C49}" type="slidenum">
              <a:rPr lang="en-US"/>
              <a:pPr>
                <a:defRPr/>
              </a:pPr>
              <a:t>5</a:t>
            </a:fld>
            <a:endParaRPr lang="en-US"/>
          </a:p>
        </p:txBody>
      </p:sp>
      <p:sp>
        <p:nvSpPr>
          <p:cNvPr id="7170" name="Rectangle 2"/>
          <p:cNvSpPr>
            <a:spLocks noGrp="1" noChangeArrowheads="1"/>
          </p:cNvSpPr>
          <p:nvPr>
            <p:ph type="title"/>
          </p:nvPr>
        </p:nvSpPr>
        <p:spPr/>
        <p:txBody>
          <a:bodyPr/>
          <a:lstStyle/>
          <a:p>
            <a:pPr eaLnBrk="1" hangingPunct="1"/>
            <a:r>
              <a:rPr lang="en-US" smtClean="0"/>
              <a:t>What is a Multiyear Estimate?</a:t>
            </a:r>
          </a:p>
        </p:txBody>
      </p:sp>
      <p:sp>
        <p:nvSpPr>
          <p:cNvPr id="7171" name="Rectangle 3"/>
          <p:cNvSpPr>
            <a:spLocks noGrp="1" noChangeArrowheads="1"/>
          </p:cNvSpPr>
          <p:nvPr>
            <p:ph type="body" idx="1"/>
          </p:nvPr>
        </p:nvSpPr>
        <p:spPr/>
        <p:txBody>
          <a:bodyPr/>
          <a:lstStyle/>
          <a:p>
            <a:pPr eaLnBrk="1" hangingPunct="1">
              <a:buFontTx/>
              <a:buNone/>
            </a:pPr>
            <a:r>
              <a:rPr lang="en-US" b="1" smtClean="0"/>
              <a:t>Definition</a:t>
            </a:r>
          </a:p>
          <a:p>
            <a:pPr eaLnBrk="1" hangingPunct="1">
              <a:buFontTx/>
              <a:buNone/>
            </a:pPr>
            <a:endParaRPr lang="en-US" b="1" smtClean="0"/>
          </a:p>
          <a:p>
            <a:pPr eaLnBrk="1" hangingPunct="1">
              <a:buFontTx/>
              <a:buNone/>
            </a:pPr>
            <a:r>
              <a:rPr lang="en-US" b="1" smtClean="0"/>
              <a:t>	</a:t>
            </a:r>
            <a:r>
              <a:rPr lang="en-US" smtClean="0"/>
              <a:t>A period estimate that encompasses more than one calendar year </a:t>
            </a:r>
          </a:p>
          <a:p>
            <a:pPr eaLnBrk="1" hangingPunct="1">
              <a:buFontTx/>
              <a:buNone/>
            </a:pPr>
            <a:endParaRPr lang="en-US" smtClean="0"/>
          </a:p>
          <a:p>
            <a:pPr eaLnBrk="1" hangingPunct="1">
              <a:buFontTx/>
              <a:buNone/>
            </a:pPr>
            <a:r>
              <a:rPr lang="en-US" smtClean="0"/>
              <a:t>	Period for ACS multiyear estimates is either 3 or 5 calendar years</a:t>
            </a:r>
            <a:endParaRPr lang="en-US" b="1" smtClean="0"/>
          </a:p>
          <a:p>
            <a:pPr eaLnBrk="1" hangingPunct="1">
              <a:buFontTx/>
              <a:buNone/>
            </a:pPr>
            <a:endParaRPr lang="en-US" b="1"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A8D6CA9B-CE3E-402A-ADD9-807F1454291C}" type="slidenum">
              <a:rPr lang="en-US"/>
              <a:pPr>
                <a:defRPr/>
              </a:pPr>
              <a:t>6</a:t>
            </a:fld>
            <a:endParaRPr lang="en-US"/>
          </a:p>
        </p:txBody>
      </p:sp>
      <p:sp>
        <p:nvSpPr>
          <p:cNvPr id="8194" name="Title 1"/>
          <p:cNvSpPr>
            <a:spLocks noGrp="1"/>
          </p:cNvSpPr>
          <p:nvPr>
            <p:ph type="title"/>
          </p:nvPr>
        </p:nvSpPr>
        <p:spPr/>
        <p:txBody>
          <a:bodyPr/>
          <a:lstStyle/>
          <a:p>
            <a:pPr eaLnBrk="1" hangingPunct="1"/>
            <a:r>
              <a:rPr lang="en-US" smtClean="0"/>
              <a:t>Population Thresholds for ACS Estimates</a:t>
            </a:r>
          </a:p>
        </p:txBody>
      </p:sp>
      <p:graphicFrame>
        <p:nvGraphicFramePr>
          <p:cNvPr id="8226" name="Group 34"/>
          <p:cNvGraphicFramePr>
            <a:graphicFrameLocks noGrp="1"/>
          </p:cNvGraphicFramePr>
          <p:nvPr>
            <p:ph type="body" idx="4294967295"/>
          </p:nvPr>
        </p:nvGraphicFramePr>
        <p:xfrm>
          <a:off x="533400" y="1981200"/>
          <a:ext cx="7696200" cy="3962401"/>
        </p:xfrm>
        <a:graphic>
          <a:graphicData uri="http://schemas.openxmlformats.org/drawingml/2006/table">
            <a:tbl>
              <a:tblPr/>
              <a:tblGrid>
                <a:gridCol w="1924050"/>
                <a:gridCol w="1924050"/>
                <a:gridCol w="1924050"/>
                <a:gridCol w="1924050"/>
              </a:tblGrid>
              <a:tr h="892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rgbClr val="FFFF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rPr>
                        <a:t>1-year estimates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rPr>
                        <a:t>3-year estimates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rPr>
                        <a:t>5-year estimates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890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Arial" charset="0"/>
                        </a:rPr>
                        <a:t>65,000 + people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Arial" charset="0"/>
                        </a:rPr>
                        <a:t>X</a:t>
                      </a:r>
                      <a:endParaRPr kumimoji="0" lang="en-US" sz="24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Arial" charset="0"/>
                        </a:rPr>
                        <a:t>X</a:t>
                      </a:r>
                      <a:endParaRPr kumimoji="0" lang="en-US" sz="24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Arial" charset="0"/>
                        </a:rPr>
                        <a:t>X</a:t>
                      </a:r>
                      <a:endParaRPr kumimoji="0" lang="en-US" sz="24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892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Arial" charset="0"/>
                        </a:rPr>
                        <a:t>20,000+ people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Arial" charset="0"/>
                        </a:rPr>
                        <a:t>X</a:t>
                      </a:r>
                      <a:endParaRPr kumimoji="0" lang="en-US" sz="24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Arial" charset="0"/>
                        </a:rPr>
                        <a:t>X</a:t>
                      </a:r>
                      <a:endParaRPr kumimoji="0" lang="en-US" sz="24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12874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Arial" charset="0"/>
                        </a:rPr>
                        <a:t>Less than 20,000 people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Arial" charset="0"/>
                        </a:rPr>
                        <a:t>X</a:t>
                      </a:r>
                      <a:endParaRPr kumimoji="0" lang="en-US" sz="2400" b="1" i="0" u="none" strike="noStrike" cap="none" normalizeH="0" baseline="0" smtClean="0">
                        <a:ln>
                          <a:noFill/>
                        </a:ln>
                        <a:solidFill>
                          <a:srgbClr val="00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6871FCA8-A670-47C4-9DE2-FF697191B61D}" type="slidenum">
              <a:rPr lang="en-US"/>
              <a:pPr>
                <a:defRPr/>
              </a:pPr>
              <a:t>7</a:t>
            </a:fld>
            <a:endParaRPr lang="en-US"/>
          </a:p>
        </p:txBody>
      </p:sp>
      <p:sp>
        <p:nvSpPr>
          <p:cNvPr id="11266" name="Rectangle 2"/>
          <p:cNvSpPr>
            <a:spLocks noGrp="1" noChangeArrowheads="1"/>
          </p:cNvSpPr>
          <p:nvPr>
            <p:ph type="title"/>
          </p:nvPr>
        </p:nvSpPr>
        <p:spPr/>
        <p:txBody>
          <a:bodyPr/>
          <a:lstStyle/>
          <a:p>
            <a:pPr eaLnBrk="1" hangingPunct="1">
              <a:spcBef>
                <a:spcPct val="75000"/>
              </a:spcBef>
              <a:spcAft>
                <a:spcPts val="1200"/>
              </a:spcAft>
            </a:pPr>
            <a:r>
              <a:rPr lang="en-US" smtClean="0"/>
              <a:t>How to Label Multiyear Estimates</a:t>
            </a:r>
          </a:p>
        </p:txBody>
      </p:sp>
      <p:sp>
        <p:nvSpPr>
          <p:cNvPr id="11267" name="Rectangle 3"/>
          <p:cNvSpPr>
            <a:spLocks noGrp="1" noChangeArrowheads="1"/>
          </p:cNvSpPr>
          <p:nvPr>
            <p:ph type="body" idx="1"/>
          </p:nvPr>
        </p:nvSpPr>
        <p:spPr/>
        <p:txBody>
          <a:bodyPr/>
          <a:lstStyle/>
          <a:p>
            <a:pPr eaLnBrk="1" hangingPunct="1">
              <a:spcBef>
                <a:spcPct val="75000"/>
              </a:spcBef>
              <a:spcAft>
                <a:spcPts val="1200"/>
              </a:spcAft>
            </a:pPr>
            <a:r>
              <a:rPr lang="en-US" smtClean="0"/>
              <a:t>ACS estimates based on data collected from 2005-2007 should not be labeled “2006” or “2007” estimates</a:t>
            </a:r>
          </a:p>
          <a:p>
            <a:pPr eaLnBrk="1" hangingPunct="1">
              <a:spcBef>
                <a:spcPct val="75000"/>
              </a:spcBef>
              <a:spcAft>
                <a:spcPts val="1200"/>
              </a:spcAft>
            </a:pPr>
            <a:r>
              <a:rPr lang="en-US" smtClean="0"/>
              <a:t>Multiyear estimates do not represent any one year or the midpoint of a period</a:t>
            </a:r>
          </a:p>
          <a:p>
            <a:pPr eaLnBrk="1" hangingPunct="1">
              <a:spcBef>
                <a:spcPct val="75000"/>
              </a:spcBef>
              <a:spcAft>
                <a:spcPts val="1200"/>
              </a:spcAft>
            </a:pPr>
            <a:r>
              <a:rPr lang="en-US" smtClean="0"/>
              <a:t>Correct labeling for multiyear estimate: “The child poverty rate for the 2005-2007 period was X percent.”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a:ln/>
        </p:spPr>
        <p:txBody>
          <a:bodyPr/>
          <a:lstStyle/>
          <a:p>
            <a:pPr>
              <a:defRPr/>
            </a:pPr>
            <a:fld id="{DCA459BA-8AB7-4EB8-BFCB-9665F8613893}" type="slidenum">
              <a:rPr lang="en-US"/>
              <a:pPr>
                <a:defRPr/>
              </a:pPr>
              <a:t>8</a:t>
            </a:fld>
            <a:endParaRPr lang="en-US"/>
          </a:p>
        </p:txBody>
      </p:sp>
      <p:sp>
        <p:nvSpPr>
          <p:cNvPr id="9218" name="Title 1"/>
          <p:cNvSpPr>
            <a:spLocks noGrp="1"/>
          </p:cNvSpPr>
          <p:nvPr>
            <p:ph type="title"/>
          </p:nvPr>
        </p:nvSpPr>
        <p:spPr/>
        <p:txBody>
          <a:bodyPr/>
          <a:lstStyle/>
          <a:p>
            <a:pPr eaLnBrk="1" hangingPunct="1"/>
            <a:r>
              <a:rPr lang="en-US" smtClean="0"/>
              <a:t>Constructing Multiyear Estimates</a:t>
            </a:r>
          </a:p>
        </p:txBody>
      </p:sp>
      <p:sp>
        <p:nvSpPr>
          <p:cNvPr id="9219" name="Content Placeholder 2"/>
          <p:cNvSpPr>
            <a:spLocks noGrp="1"/>
          </p:cNvSpPr>
          <p:nvPr>
            <p:ph type="body" idx="1"/>
          </p:nvPr>
        </p:nvSpPr>
        <p:spPr/>
        <p:txBody>
          <a:bodyPr/>
          <a:lstStyle/>
          <a:p>
            <a:pPr eaLnBrk="1" hangingPunct="1">
              <a:spcAft>
                <a:spcPts val="1800"/>
              </a:spcAft>
            </a:pPr>
            <a:r>
              <a:rPr lang="en-US" smtClean="0"/>
              <a:t>Data are pooled across 36 or 60 months</a:t>
            </a:r>
          </a:p>
          <a:p>
            <a:pPr eaLnBrk="1" hangingPunct="1">
              <a:spcAft>
                <a:spcPts val="1800"/>
              </a:spcAft>
            </a:pPr>
            <a:r>
              <a:rPr lang="en-US" smtClean="0"/>
              <a:t>Data are weighted to produce estimates</a:t>
            </a:r>
          </a:p>
          <a:p>
            <a:pPr eaLnBrk="1" hangingPunct="1">
              <a:spcAft>
                <a:spcPts val="1800"/>
              </a:spcAft>
            </a:pPr>
            <a:r>
              <a:rPr lang="en-US" smtClean="0"/>
              <a:t>Estimates are controlled for age, sex, race, and Hispanic origin</a:t>
            </a:r>
          </a:p>
          <a:p>
            <a:pPr eaLnBrk="1" hangingPunct="1">
              <a:spcAft>
                <a:spcPts val="1800"/>
              </a:spcAft>
            </a:pPr>
            <a:r>
              <a:rPr lang="en-US" smtClean="0"/>
              <a:t>Multiyear estimates are </a:t>
            </a:r>
            <a:r>
              <a:rPr lang="en-US" u="sng" smtClean="0"/>
              <a:t>not</a:t>
            </a:r>
            <a:r>
              <a:rPr lang="en-US" smtClean="0"/>
              <a:t> an average of </a:t>
            </a:r>
            <a:br>
              <a:rPr lang="en-US" smtClean="0"/>
            </a:br>
            <a:r>
              <a:rPr lang="en-US" smtClean="0"/>
              <a:t>1-year estimates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Grp="1" noChangeArrowheads="1"/>
          </p:cNvSpPr>
          <p:nvPr>
            <p:ph type="sldNum" sz="quarter" idx="10"/>
          </p:nvPr>
        </p:nvSpPr>
        <p:spPr>
          <a:ln/>
        </p:spPr>
        <p:txBody>
          <a:bodyPr/>
          <a:lstStyle/>
          <a:p>
            <a:pPr>
              <a:defRPr/>
            </a:pPr>
            <a:fld id="{4D7B15E6-7E1F-4A9D-B71C-8E9430B29D96}" type="slidenum">
              <a:rPr lang="en-US"/>
              <a:pPr>
                <a:defRPr/>
              </a:pPr>
              <a:t>9</a:t>
            </a:fld>
            <a:endParaRPr lang="en-US"/>
          </a:p>
        </p:txBody>
      </p:sp>
      <p:sp>
        <p:nvSpPr>
          <p:cNvPr id="12290" name="Rectangle 2"/>
          <p:cNvSpPr>
            <a:spLocks noGrp="1" noChangeArrowheads="1"/>
          </p:cNvSpPr>
          <p:nvPr>
            <p:ph type="title"/>
          </p:nvPr>
        </p:nvSpPr>
        <p:spPr>
          <a:xfrm>
            <a:off x="533400" y="2286000"/>
            <a:ext cx="7696200" cy="1143000"/>
          </a:xfrm>
        </p:spPr>
        <p:txBody>
          <a:bodyPr/>
          <a:lstStyle/>
          <a:p>
            <a:pPr algn="ctr" eaLnBrk="1" hangingPunct="1"/>
            <a:r>
              <a:rPr lang="en-US" smtClean="0"/>
              <a:t>When should I use multiyear estimates?</a:t>
            </a:r>
          </a:p>
        </p:txBody>
      </p:sp>
    </p:spTree>
  </p:cSld>
  <p:clrMapOvr>
    <a:masterClrMapping/>
  </p:clrMapOvr>
</p:sld>
</file>

<file path=ppt/theme/theme1.xml><?xml version="1.0" encoding="utf-8"?>
<a:theme xmlns:a="http://schemas.openxmlformats.org/drawingml/2006/main" name="standardtemp[1]">
  <a:themeElements>
    <a:clrScheme name="standardtemp[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temp[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temp[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temp[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temp[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temp[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temp[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temp[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temp[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PowerPoint_General</Template>
  <TotalTime>9464</TotalTime>
  <Words>4625</Words>
  <Application>Microsoft Office PowerPoint</Application>
  <PresentationFormat>On-screen Show (4:3)</PresentationFormat>
  <Paragraphs>445</Paragraphs>
  <Slides>34</Slides>
  <Notes>34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41" baseType="lpstr">
      <vt:lpstr>Arial</vt:lpstr>
      <vt:lpstr>Verdana</vt:lpstr>
      <vt:lpstr>Arial Unicode MS</vt:lpstr>
      <vt:lpstr>Times New Roman</vt:lpstr>
      <vt:lpstr>standardtemp[1]</vt:lpstr>
      <vt:lpstr>Microsoft Excel Chart</vt:lpstr>
      <vt:lpstr>Adobe Acrobat Document</vt:lpstr>
      <vt:lpstr>Understanding Multiyear Estimates from the American Community Survey</vt:lpstr>
      <vt:lpstr>Overview</vt:lpstr>
      <vt:lpstr>What are multiyear estimates?</vt:lpstr>
      <vt:lpstr>What is a Period Estimate?</vt:lpstr>
      <vt:lpstr>What is a Multiyear Estimate?</vt:lpstr>
      <vt:lpstr>Population Thresholds for ACS Estimates</vt:lpstr>
      <vt:lpstr>How to Label Multiyear Estimates</vt:lpstr>
      <vt:lpstr>Constructing Multiyear Estimates</vt:lpstr>
      <vt:lpstr>When should I use multiyear estimates?</vt:lpstr>
      <vt:lpstr>Use Multiyear Estimates When …</vt:lpstr>
      <vt:lpstr>Currency vs. Reliability</vt:lpstr>
      <vt:lpstr>Reliability</vt:lpstr>
      <vt:lpstr>What should I be aware of when  using multiyear estimates?</vt:lpstr>
      <vt:lpstr>Inflation Adjustment</vt:lpstr>
      <vt:lpstr>Geographic Boundaries </vt:lpstr>
      <vt:lpstr>Geographic Boundaries  Amarillo city, Texas</vt:lpstr>
      <vt:lpstr>Population Controls</vt:lpstr>
      <vt:lpstr>How can I use multiyear estimates  to make comparisons?</vt:lpstr>
      <vt:lpstr>Comparing Across Geographies</vt:lpstr>
      <vt:lpstr>Counties in Kentucky, by Population Size</vt:lpstr>
      <vt:lpstr>Comparing Data in 2010 </vt:lpstr>
      <vt:lpstr>Comparing Across Time Periods</vt:lpstr>
      <vt:lpstr>Overlapping Periods</vt:lpstr>
      <vt:lpstr>Comparing ACS Data with Census 2000</vt:lpstr>
      <vt:lpstr>Example of using multiyear estimates</vt:lpstr>
      <vt:lpstr>Tracking Social Change </vt:lpstr>
      <vt:lpstr>Determining Which Data To Use</vt:lpstr>
      <vt:lpstr>Centerville County, USA</vt:lpstr>
      <vt:lpstr>3-Year Estimates Available for the School Districts, 1999-2005</vt:lpstr>
      <vt:lpstr>Choosing the Estimates</vt:lpstr>
      <vt:lpstr>Determining Which Estimates to Use</vt:lpstr>
      <vt:lpstr>Summary: What Have We Learned?</vt:lpstr>
      <vt:lpstr>Summary: What Have We Learned?</vt:lpstr>
      <vt:lpstr>For more information</vt:lpstr>
    </vt:vector>
  </TitlesOfParts>
  <Company>PRB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Multiyear Estimates from the American Community Survey</dc:title>
  <dc:subject>Multiyear Estimates</dc:subject>
  <dc:creator>Bureau Of The Census</dc:creator>
  <cp:lastModifiedBy>Administrator</cp:lastModifiedBy>
  <cp:revision>142</cp:revision>
  <dcterms:created xsi:type="dcterms:W3CDTF">2008-08-20T20:07:32Z</dcterms:created>
  <dcterms:modified xsi:type="dcterms:W3CDTF">2013-02-14T19:28:33Z</dcterms:modified>
</cp:coreProperties>
</file>