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8" r:id="rId4"/>
  </p:sldMasterIdLst>
  <p:notesMasterIdLst>
    <p:notesMasterId r:id="rId27"/>
  </p:notesMasterIdLst>
  <p:handoutMasterIdLst>
    <p:handoutMasterId r:id="rId28"/>
  </p:handoutMasterIdLst>
  <p:sldIdLst>
    <p:sldId id="256" r:id="rId5"/>
    <p:sldId id="263" r:id="rId6"/>
    <p:sldId id="278" r:id="rId7"/>
    <p:sldId id="257" r:id="rId8"/>
    <p:sldId id="296" r:id="rId9"/>
    <p:sldId id="258" r:id="rId10"/>
    <p:sldId id="298" r:id="rId11"/>
    <p:sldId id="295" r:id="rId12"/>
    <p:sldId id="288" r:id="rId13"/>
    <p:sldId id="266" r:id="rId14"/>
    <p:sldId id="285" r:id="rId15"/>
    <p:sldId id="287" r:id="rId16"/>
    <p:sldId id="270" r:id="rId17"/>
    <p:sldId id="275" r:id="rId18"/>
    <p:sldId id="267" r:id="rId19"/>
    <p:sldId id="300" r:id="rId20"/>
    <p:sldId id="269" r:id="rId21"/>
    <p:sldId id="283" r:id="rId22"/>
    <p:sldId id="274" r:id="rId23"/>
    <p:sldId id="290" r:id="rId24"/>
    <p:sldId id="301" r:id="rId25"/>
    <p:sldId id="271"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ister, Susan" initials="MS" lastIdx="8" clrIdx="0">
    <p:extLst>
      <p:ext uri="{19B8F6BF-5375-455C-9EA6-DF929625EA0E}">
        <p15:presenceInfo xmlns:p15="http://schemas.microsoft.com/office/powerpoint/2012/main" userId="S-1-5-21-1005559283-1549754204-3747669754-1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E9EDF4"/>
    <a:srgbClr val="815281"/>
    <a:srgbClr val="D7E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2763" autoAdjust="0"/>
  </p:normalViewPr>
  <p:slideViewPr>
    <p:cSldViewPr>
      <p:cViewPr varScale="1">
        <p:scale>
          <a:sx n="73" d="100"/>
          <a:sy n="73" d="100"/>
        </p:scale>
        <p:origin x="1627" y="5"/>
      </p:cViewPr>
      <p:guideLst>
        <p:guide orient="horz" pos="2160"/>
        <p:guide pos="2880"/>
      </p:guideLst>
    </p:cSldViewPr>
  </p:slideViewPr>
  <p:outlineViewPr>
    <p:cViewPr>
      <p:scale>
        <a:sx n="33" d="100"/>
        <a:sy n="33" d="100"/>
      </p:scale>
      <p:origin x="0" y="-550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38"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FD4615-948C-4074-A696-803267F8C81C}" type="datetimeFigureOut">
              <a:rPr lang="en-US" smtClean="0"/>
              <a:pPr/>
              <a:t>1/31/2018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E06B7E-F324-40DA-8042-0F94665762E2}" type="slidenum">
              <a:rPr lang="en-US" smtClean="0"/>
              <a:pPr/>
              <a:t>‹#›</a:t>
            </a:fld>
            <a:endParaRPr lang="en-US" dirty="0"/>
          </a:p>
        </p:txBody>
      </p:sp>
    </p:spTree>
    <p:extLst>
      <p:ext uri="{BB962C8B-B14F-4D97-AF65-F5344CB8AC3E}">
        <p14:creationId xmlns:p14="http://schemas.microsoft.com/office/powerpoint/2010/main" val="5316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52780-3AD5-4BE3-8199-48F390D667DD}" type="datetimeFigureOut">
              <a:rPr lang="en-US" smtClean="0"/>
              <a:pPr/>
              <a:t>1/31/2018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30505-351E-4EF5-87AF-AFE34FCA2B1B}" type="slidenum">
              <a:rPr lang="en-US" smtClean="0"/>
              <a:pPr/>
              <a:t>‹#›</a:t>
            </a:fld>
            <a:endParaRPr lang="en-US" dirty="0"/>
          </a:p>
        </p:txBody>
      </p:sp>
    </p:spTree>
    <p:extLst>
      <p:ext uri="{BB962C8B-B14F-4D97-AF65-F5344CB8AC3E}">
        <p14:creationId xmlns:p14="http://schemas.microsoft.com/office/powerpoint/2010/main" val="393962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a:t>
            </a:fld>
            <a:endParaRPr lang="en-US" dirty="0"/>
          </a:p>
        </p:txBody>
      </p:sp>
    </p:spTree>
    <p:extLst>
      <p:ext uri="{BB962C8B-B14F-4D97-AF65-F5344CB8AC3E}">
        <p14:creationId xmlns:p14="http://schemas.microsoft.com/office/powerpoint/2010/main" val="101105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Counseling or other appropriate assistance may be provided by a nonlawyer where permitted by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Applicants must have an adequate number of qualified personnel to meet the estimated minimum performance level described in Section VI-F, or a plan to build staff capacity in a short time to be eligible for roster inclusion</a:t>
            </a:r>
            <a:endParaRPr lang="en-US" dirty="0"/>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12</a:t>
            </a:fld>
            <a:endParaRPr lang="en-US" dirty="0"/>
          </a:p>
        </p:txBody>
      </p:sp>
    </p:spTree>
    <p:extLst>
      <p:ext uri="{BB962C8B-B14F-4D97-AF65-F5344CB8AC3E}">
        <p14:creationId xmlns:p14="http://schemas.microsoft.com/office/powerpoint/2010/main" val="36336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HSD Online Submission System is a web-based program that allows applicants to upload their application for HSD Funding Opportunities (e.g. RFP, RFQ)</a:t>
            </a:r>
          </a:p>
          <a:p>
            <a:r>
              <a:rPr lang="en-US" dirty="0"/>
              <a:t>Note that if combine docs into one PDF it may go above the 100 </a:t>
            </a:r>
            <a:r>
              <a:rPr lang="en-US" dirty="0" err="1"/>
              <a:t>mb</a:t>
            </a:r>
            <a:r>
              <a:rPr lang="en-US" dirty="0"/>
              <a:t> limit</a:t>
            </a:r>
          </a:p>
        </p:txBody>
      </p:sp>
      <p:sp>
        <p:nvSpPr>
          <p:cNvPr id="4" name="Slide Number Placeholder 3"/>
          <p:cNvSpPr>
            <a:spLocks noGrp="1"/>
          </p:cNvSpPr>
          <p:nvPr>
            <p:ph type="sldNum" sz="quarter" idx="10"/>
          </p:nvPr>
        </p:nvSpPr>
        <p:spPr/>
        <p:txBody>
          <a:bodyPr/>
          <a:lstStyle/>
          <a:p>
            <a:fld id="{0D830505-351E-4EF5-87AF-AFE34FCA2B1B}" type="slidenum">
              <a:rPr lang="en-US" smtClean="0"/>
              <a:pPr/>
              <a:t>14</a:t>
            </a:fld>
            <a:endParaRPr lang="en-US" dirty="0"/>
          </a:p>
        </p:txBody>
      </p:sp>
    </p:spTree>
    <p:extLst>
      <p:ext uri="{BB962C8B-B14F-4D97-AF65-F5344CB8AC3E}">
        <p14:creationId xmlns:p14="http://schemas.microsoft.com/office/powerpoint/2010/main" val="63052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applications received by the deadline will be sent to the review committee</a:t>
            </a:r>
          </a:p>
          <a:p>
            <a:r>
              <a:rPr lang="en-US" dirty="0"/>
              <a:t>Committee will make roster recommendations to HSD director</a:t>
            </a:r>
          </a:p>
          <a:p>
            <a:r>
              <a:rPr lang="en-US" sz="1200" kern="1200" dirty="0">
                <a:solidFill>
                  <a:schemeClr val="tx1"/>
                </a:solidFill>
                <a:effectLst/>
                <a:latin typeface="+mn-lt"/>
                <a:ea typeface="+mn-ea"/>
                <a:cs typeface="+mn-cs"/>
              </a:rPr>
              <a:t>To be found eligible to be placed on the Legal Services roster, applicants must: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Submit a complete proposal, including narrative questions and attachments;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Demonstrate that they meet the Minimum Agency Eligibility Requirements in Section VII;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Demonstrate that they meet the criteria of a qualified Legal Services provider, as outlined in Section III of the Application Instructions and Materials. </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15</a:t>
            </a:fld>
            <a:endParaRPr lang="en-US" dirty="0"/>
          </a:p>
        </p:txBody>
      </p:sp>
    </p:spTree>
    <p:extLst>
      <p:ext uri="{BB962C8B-B14F-4D97-AF65-F5344CB8AC3E}">
        <p14:creationId xmlns:p14="http://schemas.microsoft.com/office/powerpoint/2010/main" val="408740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18</a:t>
            </a:fld>
            <a:endParaRPr lang="en-US" dirty="0"/>
          </a:p>
        </p:txBody>
      </p:sp>
    </p:spTree>
    <p:extLst>
      <p:ext uri="{BB962C8B-B14F-4D97-AF65-F5344CB8AC3E}">
        <p14:creationId xmlns:p14="http://schemas.microsoft.com/office/powerpoint/2010/main" val="399114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Meet page limit – excludes supporting documents requested by HSD : Proposed Program Budget, Personnel Detail Budget, </a:t>
            </a:r>
            <a:r>
              <a:rPr lang="en-US" sz="1200" dirty="0">
                <a:solidFill>
                  <a:srgbClr val="FF0000"/>
                </a:solidFill>
              </a:rPr>
              <a:t>Proof of status as: IRS nonprofit, legal entity incorporation, or tribe</a:t>
            </a:r>
          </a:p>
          <a:p>
            <a:r>
              <a:rPr lang="en-US" dirty="0"/>
              <a:t>, indirect rate, program personnel bio statements, current organizational chart</a:t>
            </a:r>
          </a:p>
        </p:txBody>
      </p:sp>
      <p:sp>
        <p:nvSpPr>
          <p:cNvPr id="4" name="Slide Number Placeholder 3"/>
          <p:cNvSpPr>
            <a:spLocks noGrp="1"/>
          </p:cNvSpPr>
          <p:nvPr>
            <p:ph type="sldNum" sz="quarter" idx="10"/>
          </p:nvPr>
        </p:nvSpPr>
        <p:spPr/>
        <p:txBody>
          <a:bodyPr/>
          <a:lstStyle/>
          <a:p>
            <a:fld id="{0D830505-351E-4EF5-87AF-AFE34FCA2B1B}" type="slidenum">
              <a:rPr lang="en-US" smtClean="0"/>
              <a:pPr/>
              <a:t>20</a:t>
            </a:fld>
            <a:endParaRPr lang="en-US" dirty="0"/>
          </a:p>
        </p:txBody>
      </p:sp>
    </p:spTree>
    <p:extLst>
      <p:ext uri="{BB962C8B-B14F-4D97-AF65-F5344CB8AC3E}">
        <p14:creationId xmlns:p14="http://schemas.microsoft.com/office/powerpoint/2010/main" val="160722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22</a:t>
            </a:fld>
            <a:endParaRPr lang="en-US" dirty="0"/>
          </a:p>
        </p:txBody>
      </p:sp>
    </p:spTree>
    <p:extLst>
      <p:ext uri="{BB962C8B-B14F-4D97-AF65-F5344CB8AC3E}">
        <p14:creationId xmlns:p14="http://schemas.microsoft.com/office/powerpoint/2010/main" val="348214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2</a:t>
            </a:fld>
            <a:endParaRPr lang="en-US" dirty="0"/>
          </a:p>
        </p:txBody>
      </p:sp>
    </p:spTree>
    <p:extLst>
      <p:ext uri="{BB962C8B-B14F-4D97-AF65-F5344CB8AC3E}">
        <p14:creationId xmlns:p14="http://schemas.microsoft.com/office/powerpoint/2010/main" val="12800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ckwell" pitchFamily="18" charset="0"/>
              </a:rPr>
              <a:t>Continued investment after the initial contract period will be contingent on successful performance and funding availability</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3</a:t>
            </a:fld>
            <a:endParaRPr lang="en-US" dirty="0"/>
          </a:p>
        </p:txBody>
      </p:sp>
    </p:spTree>
    <p:extLst>
      <p:ext uri="{BB962C8B-B14F-4D97-AF65-F5344CB8AC3E}">
        <p14:creationId xmlns:p14="http://schemas.microsoft.com/office/powerpoint/2010/main" val="214119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30505-351E-4EF5-87AF-AFE34FCA2B1B}" type="slidenum">
              <a:rPr lang="en-US" smtClean="0"/>
              <a:pPr/>
              <a:t>4</a:t>
            </a:fld>
            <a:endParaRPr lang="en-US" dirty="0"/>
          </a:p>
        </p:txBody>
      </p:sp>
    </p:spTree>
    <p:extLst>
      <p:ext uri="{BB962C8B-B14F-4D97-AF65-F5344CB8AC3E}">
        <p14:creationId xmlns:p14="http://schemas.microsoft.com/office/powerpoint/2010/main" val="251798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5</a:t>
            </a:fld>
            <a:endParaRPr lang="en-US" dirty="0"/>
          </a:p>
        </p:txBody>
      </p:sp>
    </p:spTree>
    <p:extLst>
      <p:ext uri="{BB962C8B-B14F-4D97-AF65-F5344CB8AC3E}">
        <p14:creationId xmlns:p14="http://schemas.microsoft.com/office/powerpoint/2010/main" val="157698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800" dirty="0"/>
              <a:t>The Legal Services program will :</a:t>
            </a:r>
          </a:p>
          <a:p>
            <a:pPr lvl="1"/>
            <a:r>
              <a:rPr lang="en-US" sz="2800" dirty="0"/>
              <a:t>Support professionals and volunteers who are working with eligible clients by providing answers to direct questions, research, and consultation related to legal issues, laws and rules. </a:t>
            </a:r>
          </a:p>
          <a:p>
            <a:pPr lvl="1"/>
            <a:r>
              <a:rPr lang="en-US" sz="2800" dirty="0"/>
              <a:t>Serve eligible clients individually, by providing individual administrative and judicial representation, </a:t>
            </a:r>
          </a:p>
          <a:p>
            <a:pPr lvl="1"/>
            <a:r>
              <a:rPr lang="en-US" sz="2800" dirty="0"/>
              <a:t>Serve the broader older adult population, by providing group legal representation, and organizational representation. </a:t>
            </a:r>
          </a:p>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6</a:t>
            </a:fld>
            <a:endParaRPr lang="en-US" dirty="0"/>
          </a:p>
        </p:txBody>
      </p:sp>
    </p:spTree>
    <p:extLst>
      <p:ext uri="{BB962C8B-B14F-4D97-AF65-F5344CB8AC3E}">
        <p14:creationId xmlns:p14="http://schemas.microsoft.com/office/powerpoint/2010/main" val="426372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7</a:t>
            </a:fld>
            <a:endParaRPr lang="en-US" dirty="0"/>
          </a:p>
        </p:txBody>
      </p:sp>
    </p:spTree>
    <p:extLst>
      <p:ext uri="{BB962C8B-B14F-4D97-AF65-F5344CB8AC3E}">
        <p14:creationId xmlns:p14="http://schemas.microsoft.com/office/powerpoint/2010/main" val="428238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Priority populations are identified as a group (or groups) comprising a specific demographic (seniors, youth, families, etc.) or having a specific issue in common (homelessness, mental health, violence involved, etc.). </a:t>
            </a:r>
          </a:p>
          <a:p>
            <a:endParaRPr lang="en-US" dirty="0"/>
          </a:p>
          <a:p>
            <a:r>
              <a:rPr lang="en-US" sz="1200" kern="1200" dirty="0">
                <a:solidFill>
                  <a:schemeClr val="tx1"/>
                </a:solidFill>
                <a:effectLst/>
                <a:latin typeface="+mn-lt"/>
                <a:ea typeface="+mn-ea"/>
                <a:cs typeface="+mn-cs"/>
              </a:rPr>
              <a:t>Focus populations are identified as specific racial or ethnic groups within the priority community and with data showing the highest disparities in the investment area. </a:t>
            </a:r>
          </a:p>
          <a:p>
            <a:r>
              <a:rPr lang="en-US" sz="1200" kern="1200" dirty="0">
                <a:solidFill>
                  <a:schemeClr val="tx1"/>
                </a:solidFill>
                <a:effectLst/>
                <a:latin typeface="+mn-lt"/>
                <a:ea typeface="+mn-ea"/>
                <a:cs typeface="+mn-cs"/>
              </a:rPr>
              <a:t>Tied to results-based accountability framework and ensures HSD addresses disparities.</a:t>
            </a:r>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10</a:t>
            </a:fld>
            <a:endParaRPr lang="en-US" dirty="0"/>
          </a:p>
        </p:txBody>
      </p:sp>
    </p:spTree>
    <p:extLst>
      <p:ext uri="{BB962C8B-B14F-4D97-AF65-F5344CB8AC3E}">
        <p14:creationId xmlns:p14="http://schemas.microsoft.com/office/powerpoint/2010/main" val="420329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30505-351E-4EF5-87AF-AFE34FCA2B1B}" type="slidenum">
              <a:rPr lang="en-US" smtClean="0"/>
              <a:pPr/>
              <a:t>11</a:t>
            </a:fld>
            <a:endParaRPr lang="en-US" dirty="0"/>
          </a:p>
        </p:txBody>
      </p:sp>
    </p:spTree>
    <p:extLst>
      <p:ext uri="{BB962C8B-B14F-4D97-AF65-F5344CB8AC3E}">
        <p14:creationId xmlns:p14="http://schemas.microsoft.com/office/powerpoint/2010/main" val="395910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9F14-4FD2-4577-9547-6E2A370C18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B13D67-4982-420A-B0CA-EE7C894727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1A7B59F-DA1F-4149-ABB0-A57E7D091997}"/>
              </a:ext>
            </a:extLst>
          </p:cNvPr>
          <p:cNvSpPr>
            <a:spLocks noGrp="1"/>
          </p:cNvSpPr>
          <p:nvPr>
            <p:ph type="dt" sz="half" idx="10"/>
          </p:nvPr>
        </p:nvSpPr>
        <p:spPr/>
        <p:txBody>
          <a:bodyPr/>
          <a:lstStyle/>
          <a:p>
            <a:fld id="{2789902D-B8C0-4649-B930-36201B084E19}" type="datetime1">
              <a:rPr lang="en-US" smtClean="0"/>
              <a:pPr/>
              <a:t>1/31/2018</a:t>
            </a:fld>
            <a:endParaRPr lang="en-US" dirty="0"/>
          </a:p>
        </p:txBody>
      </p:sp>
      <p:sp>
        <p:nvSpPr>
          <p:cNvPr id="5" name="Footer Placeholder 4">
            <a:extLst>
              <a:ext uri="{FF2B5EF4-FFF2-40B4-BE49-F238E27FC236}">
                <a16:creationId xmlns:a16="http://schemas.microsoft.com/office/drawing/2014/main" id="{59C92304-2A60-45B5-A06D-6ACE652FB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8B5D6-D193-4D66-B6AE-4BDBC8C38D04}"/>
              </a:ext>
            </a:extLst>
          </p:cNvPr>
          <p:cNvSpPr>
            <a:spLocks noGrp="1"/>
          </p:cNvSpPr>
          <p:nvPr>
            <p:ph type="sldNum" sz="quarter" idx="12"/>
          </p:nvPr>
        </p:nvSpPr>
        <p:spPr/>
        <p:txBody>
          <a:bodyPr/>
          <a:lstStyle/>
          <a:p>
            <a:fld id="{34010C47-4D8B-4134-BB59-829AAD75FA9B}" type="slidenum">
              <a:rPr lang="en-US" smtClean="0"/>
              <a:pPr/>
              <a:t>‹#›</a:t>
            </a:fld>
            <a:endParaRPr lang="en-US" dirty="0"/>
          </a:p>
        </p:txBody>
      </p:sp>
      <p:sp>
        <p:nvSpPr>
          <p:cNvPr id="7" name="Round Same Side Corner Rectangle 22">
            <a:extLst>
              <a:ext uri="{FF2B5EF4-FFF2-40B4-BE49-F238E27FC236}">
                <a16:creationId xmlns:a16="http://schemas.microsoft.com/office/drawing/2014/main" id="{4A193F4B-63C0-4C85-B770-69C94004C57E}"/>
              </a:ext>
            </a:extLst>
          </p:cNvPr>
          <p:cNvSpPr/>
          <p:nvPr userDrawn="1"/>
        </p:nvSpPr>
        <p:spPr>
          <a:xfrm flipV="1">
            <a:off x="152400" y="1143000"/>
            <a:ext cx="8839200" cy="51816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58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97C1-19F4-48AC-B89E-A1113D0AC4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1CB68C-40BF-45E0-9101-970D6F5AEE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8B105-3AC8-477F-9DC5-DB6646C73BCD}"/>
              </a:ext>
            </a:extLst>
          </p:cNvPr>
          <p:cNvSpPr>
            <a:spLocks noGrp="1"/>
          </p:cNvSpPr>
          <p:nvPr>
            <p:ph type="dt" sz="half" idx="10"/>
          </p:nvPr>
        </p:nvSpPr>
        <p:spPr/>
        <p:txBody>
          <a:bodyPr/>
          <a:lstStyle/>
          <a:p>
            <a:fld id="{55C1BB80-ACAA-4DCA-B1A3-A990F06F15D1}" type="datetime1">
              <a:rPr lang="en-US" smtClean="0"/>
              <a:pPr/>
              <a:t>1/31/2018</a:t>
            </a:fld>
            <a:endParaRPr lang="en-US" dirty="0"/>
          </a:p>
        </p:txBody>
      </p:sp>
      <p:sp>
        <p:nvSpPr>
          <p:cNvPr id="5" name="Footer Placeholder 4">
            <a:extLst>
              <a:ext uri="{FF2B5EF4-FFF2-40B4-BE49-F238E27FC236}">
                <a16:creationId xmlns:a16="http://schemas.microsoft.com/office/drawing/2014/main" id="{3CC1AC38-69D3-41E2-98C6-CCC7428C2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8C86FD-6638-4D99-9113-07A141B036AF}"/>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365758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389F0-6E67-4B28-A13A-282B5D87E9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A0E22-9110-46FF-B2F4-56C34C2AFA0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A1291-7404-40FC-A399-BDE7DB9162C4}"/>
              </a:ext>
            </a:extLst>
          </p:cNvPr>
          <p:cNvSpPr>
            <a:spLocks noGrp="1"/>
          </p:cNvSpPr>
          <p:nvPr>
            <p:ph type="dt" sz="half" idx="10"/>
          </p:nvPr>
        </p:nvSpPr>
        <p:spPr/>
        <p:txBody>
          <a:bodyPr/>
          <a:lstStyle/>
          <a:p>
            <a:fld id="{325A6DC2-3ED4-43B7-9EC6-99A948607648}" type="datetime1">
              <a:rPr lang="en-US" smtClean="0"/>
              <a:pPr/>
              <a:t>1/31/2018</a:t>
            </a:fld>
            <a:endParaRPr lang="en-US" dirty="0"/>
          </a:p>
        </p:txBody>
      </p:sp>
      <p:sp>
        <p:nvSpPr>
          <p:cNvPr id="5" name="Footer Placeholder 4">
            <a:extLst>
              <a:ext uri="{FF2B5EF4-FFF2-40B4-BE49-F238E27FC236}">
                <a16:creationId xmlns:a16="http://schemas.microsoft.com/office/drawing/2014/main" id="{E7970A08-3ECF-4E29-8423-6010DB04DC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F14983-C206-4A3B-85D6-82B72721709A}"/>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81236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6AF95-7CA2-456E-B104-F27AF5CC2ADE}" type="datetime1">
              <a:rPr lang="en-US" smtClean="0"/>
              <a:pPr/>
              <a:t>1/31/2018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ound Same Side Corner Rectangle 5"/>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EE32-00AF-40D9-8F7A-3B50F8EE7D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EDFE8-99FF-4B0B-B806-33BCBCBED1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4BE6F-819F-4CDD-BB57-A27ED4375A82}"/>
              </a:ext>
            </a:extLst>
          </p:cNvPr>
          <p:cNvSpPr>
            <a:spLocks noGrp="1"/>
          </p:cNvSpPr>
          <p:nvPr>
            <p:ph type="dt" sz="half" idx="10"/>
          </p:nvPr>
        </p:nvSpPr>
        <p:spPr/>
        <p:txBody>
          <a:bodyPr/>
          <a:lstStyle/>
          <a:p>
            <a:fld id="{E600A030-D7F9-40B6-A92C-92A1101F81DC}" type="datetime1">
              <a:rPr lang="en-US" smtClean="0"/>
              <a:pPr/>
              <a:t>1/31/2018</a:t>
            </a:fld>
            <a:endParaRPr lang="en-US" dirty="0"/>
          </a:p>
        </p:txBody>
      </p:sp>
      <p:sp>
        <p:nvSpPr>
          <p:cNvPr id="5" name="Footer Placeholder 4">
            <a:extLst>
              <a:ext uri="{FF2B5EF4-FFF2-40B4-BE49-F238E27FC236}">
                <a16:creationId xmlns:a16="http://schemas.microsoft.com/office/drawing/2014/main" id="{DFBE6718-BEE9-4FE4-9B5D-1617AD0C4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EBFF7D-6296-45C7-8E5D-C4A464BEEA02}"/>
              </a:ext>
            </a:extLst>
          </p:cNvPr>
          <p:cNvSpPr>
            <a:spLocks noGrp="1"/>
          </p:cNvSpPr>
          <p:nvPr>
            <p:ph type="sldNum" sz="quarter" idx="12"/>
          </p:nvPr>
        </p:nvSpPr>
        <p:spPr/>
        <p:txBody>
          <a:bodyPr/>
          <a:lstStyle/>
          <a:p>
            <a:fld id="{34010C47-4D8B-4134-BB59-829AAD75FA9B}" type="slidenum">
              <a:rPr lang="en-US" smtClean="0"/>
              <a:pPr/>
              <a:t>‹#›</a:t>
            </a:fld>
            <a:endParaRPr lang="en-US" dirty="0"/>
          </a:p>
        </p:txBody>
      </p:sp>
      <p:sp>
        <p:nvSpPr>
          <p:cNvPr id="7" name="Round Same Side Corner Rectangle 7">
            <a:extLst>
              <a:ext uri="{FF2B5EF4-FFF2-40B4-BE49-F238E27FC236}">
                <a16:creationId xmlns:a16="http://schemas.microsoft.com/office/drawing/2014/main" id="{22C512A6-F167-4E31-A306-5A39E94138B4}"/>
              </a:ext>
            </a:extLst>
          </p:cNvPr>
          <p:cNvSpPr/>
          <p:nvPr userDrawn="1"/>
        </p:nvSpPr>
        <p:spPr>
          <a:xfrm flipV="1">
            <a:off x="152400" y="1143000"/>
            <a:ext cx="8839200" cy="533400"/>
          </a:xfrm>
          <a:prstGeom prst="round2SameRect">
            <a:avLst/>
          </a:prstGeom>
          <a:gradFill flip="none" rotWithShape="1">
            <a:gsLst>
              <a:gs pos="0">
                <a:srgbClr val="815281">
                  <a:shade val="30000"/>
                  <a:satMod val="115000"/>
                </a:srgbClr>
              </a:gs>
              <a:gs pos="50000">
                <a:srgbClr val="815281">
                  <a:shade val="67500"/>
                  <a:satMod val="115000"/>
                </a:srgbClr>
              </a:gs>
              <a:gs pos="100000">
                <a:srgbClr val="81528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6">
            <a:extLst>
              <a:ext uri="{FF2B5EF4-FFF2-40B4-BE49-F238E27FC236}">
                <a16:creationId xmlns:a16="http://schemas.microsoft.com/office/drawing/2014/main" id="{36BD7394-96EC-4954-9E0F-33E9F179BFC3}"/>
              </a:ext>
            </a:extLst>
          </p:cNvPr>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19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A8B9-03DD-469D-8A55-F134D4C1D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BDAB6B-AB98-42DF-A4F5-FF8F01F5B8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AE9544-BC28-4F02-B67C-31FCE6E457E9}"/>
              </a:ext>
            </a:extLst>
          </p:cNvPr>
          <p:cNvSpPr>
            <a:spLocks noGrp="1"/>
          </p:cNvSpPr>
          <p:nvPr>
            <p:ph type="dt" sz="half" idx="10"/>
          </p:nvPr>
        </p:nvSpPr>
        <p:spPr/>
        <p:txBody>
          <a:bodyPr/>
          <a:lstStyle/>
          <a:p>
            <a:fld id="{64C4D370-7E02-4CDA-A19E-C5172C185EBF}" type="datetime1">
              <a:rPr lang="en-US" smtClean="0"/>
              <a:pPr/>
              <a:t>1/31/2018</a:t>
            </a:fld>
            <a:endParaRPr lang="en-US" dirty="0"/>
          </a:p>
        </p:txBody>
      </p:sp>
      <p:sp>
        <p:nvSpPr>
          <p:cNvPr id="5" name="Footer Placeholder 4">
            <a:extLst>
              <a:ext uri="{FF2B5EF4-FFF2-40B4-BE49-F238E27FC236}">
                <a16:creationId xmlns:a16="http://schemas.microsoft.com/office/drawing/2014/main" id="{9857AFFB-05DB-4D99-A1BA-1943DA4107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0F9F8F-DF78-486A-83F2-8077CBB0D1F4}"/>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86586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CA75-3DFE-49E4-A67A-ED82D96BD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2A279-CFF3-4B6D-A77E-9FE1B33BBFE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B08D31-6764-438E-A0E8-54DDF87AB8D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52DBB-E170-4FFF-9D83-16890672E805}"/>
              </a:ext>
            </a:extLst>
          </p:cNvPr>
          <p:cNvSpPr>
            <a:spLocks noGrp="1"/>
          </p:cNvSpPr>
          <p:nvPr>
            <p:ph type="dt" sz="half" idx="10"/>
          </p:nvPr>
        </p:nvSpPr>
        <p:spPr/>
        <p:txBody>
          <a:bodyPr/>
          <a:lstStyle/>
          <a:p>
            <a:fld id="{A6C8A27A-4A65-415B-A54C-7C2AF2AC2B7B}" type="datetime1">
              <a:rPr lang="en-US" smtClean="0"/>
              <a:pPr/>
              <a:t>1/31/2018</a:t>
            </a:fld>
            <a:endParaRPr lang="en-US" dirty="0"/>
          </a:p>
        </p:txBody>
      </p:sp>
      <p:sp>
        <p:nvSpPr>
          <p:cNvPr id="6" name="Footer Placeholder 5">
            <a:extLst>
              <a:ext uri="{FF2B5EF4-FFF2-40B4-BE49-F238E27FC236}">
                <a16:creationId xmlns:a16="http://schemas.microsoft.com/office/drawing/2014/main" id="{7EE456BA-151C-477E-A41B-FF40F94424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AE967C-AF58-4990-8749-CEB0D8DE5D00}"/>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953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DF30-3243-474E-A61D-71036C7F350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ECBC4F-1BA2-4F8F-8C5F-2F827834CB6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4FE2D5C-8745-4A97-B0D7-8EA2B6DCE57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C3204-1DC8-46D1-B311-592374BF88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B316A9A-9BB6-45CE-A36C-1541EB9D5B5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DFF2F-4C99-4FB6-8C7A-FC46030F01C5}"/>
              </a:ext>
            </a:extLst>
          </p:cNvPr>
          <p:cNvSpPr>
            <a:spLocks noGrp="1"/>
          </p:cNvSpPr>
          <p:nvPr>
            <p:ph type="dt" sz="half" idx="10"/>
          </p:nvPr>
        </p:nvSpPr>
        <p:spPr/>
        <p:txBody>
          <a:bodyPr/>
          <a:lstStyle/>
          <a:p>
            <a:fld id="{E5E6B326-FF71-4F02-AD5D-A514B23ABCB1}" type="datetime1">
              <a:rPr lang="en-US" smtClean="0"/>
              <a:pPr/>
              <a:t>1/31/2018</a:t>
            </a:fld>
            <a:endParaRPr lang="en-US" dirty="0"/>
          </a:p>
        </p:txBody>
      </p:sp>
      <p:sp>
        <p:nvSpPr>
          <p:cNvPr id="8" name="Footer Placeholder 7">
            <a:extLst>
              <a:ext uri="{FF2B5EF4-FFF2-40B4-BE49-F238E27FC236}">
                <a16:creationId xmlns:a16="http://schemas.microsoft.com/office/drawing/2014/main" id="{A5D60DE6-B937-4D6F-AB52-446D66190D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EE76A6-5D90-455A-BD11-D1E49B807732}"/>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29503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96A6-3642-4518-BB74-9C38D755F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2BD20-E24D-4E69-B21D-B456C37FAD6A}"/>
              </a:ext>
            </a:extLst>
          </p:cNvPr>
          <p:cNvSpPr>
            <a:spLocks noGrp="1"/>
          </p:cNvSpPr>
          <p:nvPr>
            <p:ph type="dt" sz="half" idx="10"/>
          </p:nvPr>
        </p:nvSpPr>
        <p:spPr/>
        <p:txBody>
          <a:bodyPr/>
          <a:lstStyle/>
          <a:p>
            <a:fld id="{B11ABCED-D55E-410F-A430-B050D77F92EF}" type="datetime1">
              <a:rPr lang="en-US" smtClean="0"/>
              <a:pPr/>
              <a:t>1/31/2018</a:t>
            </a:fld>
            <a:endParaRPr lang="en-US" dirty="0"/>
          </a:p>
        </p:txBody>
      </p:sp>
      <p:sp>
        <p:nvSpPr>
          <p:cNvPr id="4" name="Footer Placeholder 3">
            <a:extLst>
              <a:ext uri="{FF2B5EF4-FFF2-40B4-BE49-F238E27FC236}">
                <a16:creationId xmlns:a16="http://schemas.microsoft.com/office/drawing/2014/main" id="{51E0AA71-FAA4-4301-BB5C-76205A0335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69089D-19A9-49CC-9A12-DCBC5F280658}"/>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253672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B9B17-C40A-41F5-9D21-1D7EB8E20A6A}"/>
              </a:ext>
            </a:extLst>
          </p:cNvPr>
          <p:cNvSpPr>
            <a:spLocks noGrp="1"/>
          </p:cNvSpPr>
          <p:nvPr>
            <p:ph type="dt" sz="half" idx="10"/>
          </p:nvPr>
        </p:nvSpPr>
        <p:spPr/>
        <p:txBody>
          <a:bodyPr/>
          <a:lstStyle/>
          <a:p>
            <a:fld id="{1F36AF95-7CA2-456E-B104-F27AF5CC2ADE}" type="datetime1">
              <a:rPr lang="en-US" smtClean="0"/>
              <a:pPr/>
              <a:t>1/31/2018</a:t>
            </a:fld>
            <a:endParaRPr lang="en-US" dirty="0"/>
          </a:p>
        </p:txBody>
      </p:sp>
      <p:sp>
        <p:nvSpPr>
          <p:cNvPr id="3" name="Footer Placeholder 2">
            <a:extLst>
              <a:ext uri="{FF2B5EF4-FFF2-40B4-BE49-F238E27FC236}">
                <a16:creationId xmlns:a16="http://schemas.microsoft.com/office/drawing/2014/main" id="{0016A4C3-B0D8-447D-B5ED-483FBAE0AE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D45E68-C203-4414-BAED-26A6D12B202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Round Same Side Corner Rectangle 5">
            <a:extLst>
              <a:ext uri="{FF2B5EF4-FFF2-40B4-BE49-F238E27FC236}">
                <a16:creationId xmlns:a16="http://schemas.microsoft.com/office/drawing/2014/main" id="{8DBB96C4-56CC-47F3-9AD1-6545504B8469}"/>
              </a:ext>
            </a:extLst>
          </p:cNvPr>
          <p:cNvSpPr/>
          <p:nvPr userDrawn="1"/>
        </p:nvSpPr>
        <p:spPr>
          <a:xfrm>
            <a:off x="8305800" y="6629400"/>
            <a:ext cx="457200" cy="381000"/>
          </a:xfrm>
          <a:prstGeom prst="round2SameRect">
            <a:avLst/>
          </a:prstGeom>
          <a:solidFill>
            <a:srgbClr val="D7E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592191A-565A-4183-9950-97B451BF7865}"/>
              </a:ext>
            </a:extLst>
          </p:cNvPr>
          <p:cNvSpPr txBox="1">
            <a:spLocks/>
          </p:cNvSpPr>
          <p:nvPr userDrawn="1"/>
        </p:nvSpPr>
        <p:spPr>
          <a:xfrm>
            <a:off x="8305800" y="6645275"/>
            <a:ext cx="457200" cy="365125"/>
          </a:xfrm>
          <a:prstGeom prst="rect">
            <a:avLst/>
          </a:prstGeom>
        </p:spPr>
        <p:txBody>
          <a:bodyPr vert="horz" lIns="91440" tIns="45720" rIns="91440" bIns="45720" rtlCol="0" anchor="t" anchorCtr="0"/>
          <a:lstStyle>
            <a:lvl1pPr algn="ctr">
              <a:defRPr sz="900">
                <a:solidFill>
                  <a:schemeClr val="bg1">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4010C47-4D8B-4134-BB59-829AAD75FA9B}" type="slidenum">
              <a:rPr kumimoji="0" lang="en-US" sz="9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05581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90D4-AF18-4D42-98B9-C7D17B1512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35A2984-CA2C-4FD8-BAB6-336D704F2D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25EDD6-E355-41C1-88A1-E0E41AD9AC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E14994C-6F90-4958-803B-DB9AB6DC1295}"/>
              </a:ext>
            </a:extLst>
          </p:cNvPr>
          <p:cNvSpPr>
            <a:spLocks noGrp="1"/>
          </p:cNvSpPr>
          <p:nvPr>
            <p:ph type="dt" sz="half" idx="10"/>
          </p:nvPr>
        </p:nvSpPr>
        <p:spPr/>
        <p:txBody>
          <a:bodyPr/>
          <a:lstStyle/>
          <a:p>
            <a:fld id="{C3AFDF2A-1AF6-4F83-8803-CA2905B8BB88}" type="datetime1">
              <a:rPr lang="en-US" smtClean="0"/>
              <a:pPr/>
              <a:t>1/31/2018</a:t>
            </a:fld>
            <a:endParaRPr lang="en-US" dirty="0"/>
          </a:p>
        </p:txBody>
      </p:sp>
      <p:sp>
        <p:nvSpPr>
          <p:cNvPr id="6" name="Footer Placeholder 5">
            <a:extLst>
              <a:ext uri="{FF2B5EF4-FFF2-40B4-BE49-F238E27FC236}">
                <a16:creationId xmlns:a16="http://schemas.microsoft.com/office/drawing/2014/main" id="{19D594B0-40F4-4B94-A572-44BB081248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7D0EFA-11F2-4C72-A28B-5A9D0B0A7266}"/>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44230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ED03-FFC5-4D9C-A17B-9B1912091F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9F54524-E6E3-486B-9A58-D0F83F9260F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37EAEF-3181-4E52-9033-0EBBBB7560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B1EFD88-E598-41FF-B83C-AF216ECD355F}"/>
              </a:ext>
            </a:extLst>
          </p:cNvPr>
          <p:cNvSpPr>
            <a:spLocks noGrp="1"/>
          </p:cNvSpPr>
          <p:nvPr>
            <p:ph type="dt" sz="half" idx="10"/>
          </p:nvPr>
        </p:nvSpPr>
        <p:spPr/>
        <p:txBody>
          <a:bodyPr/>
          <a:lstStyle/>
          <a:p>
            <a:fld id="{474195C0-61EC-4B65-AD35-9FB85D87FAB8}" type="datetime1">
              <a:rPr lang="en-US" smtClean="0"/>
              <a:pPr/>
              <a:t>1/31/2018</a:t>
            </a:fld>
            <a:endParaRPr lang="en-US" dirty="0"/>
          </a:p>
        </p:txBody>
      </p:sp>
      <p:sp>
        <p:nvSpPr>
          <p:cNvPr id="6" name="Footer Placeholder 5">
            <a:extLst>
              <a:ext uri="{FF2B5EF4-FFF2-40B4-BE49-F238E27FC236}">
                <a16:creationId xmlns:a16="http://schemas.microsoft.com/office/drawing/2014/main" id="{1903E283-AC11-45A4-BFEF-12E9DCACF4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3F97FA-BC88-4C36-9287-DD125BFA146B}"/>
              </a:ext>
            </a:extLst>
          </p:cNvPr>
          <p:cNvSpPr>
            <a:spLocks noGrp="1"/>
          </p:cNvSpPr>
          <p:nvPr>
            <p:ph type="sldNum" sz="quarter" idx="12"/>
          </p:nvPr>
        </p:nvSpPr>
        <p:spPr/>
        <p:txBody>
          <a:bodyPr/>
          <a:lstStyle/>
          <a:p>
            <a:fld id="{34010C47-4D8B-4134-BB59-829AAD75FA9B}" type="slidenum">
              <a:rPr lang="en-US" smtClean="0"/>
              <a:pPr/>
              <a:t>‹#›</a:t>
            </a:fld>
            <a:endParaRPr lang="en-US" dirty="0"/>
          </a:p>
        </p:txBody>
      </p:sp>
    </p:spTree>
    <p:extLst>
      <p:ext uri="{BB962C8B-B14F-4D97-AF65-F5344CB8AC3E}">
        <p14:creationId xmlns:p14="http://schemas.microsoft.com/office/powerpoint/2010/main" val="119651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52EBBC-DC7B-4DC2-BF0C-3E4189BD16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3DF1B-6A50-4DC5-9257-BC47F3A1EED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94479-65AD-486A-898E-C610CF2928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C78A27-65D4-482F-9972-78BA422FE4B6}" type="datetime1">
              <a:rPr lang="en-US" smtClean="0"/>
              <a:pPr/>
              <a:t>1/31/2018</a:t>
            </a:fld>
            <a:endParaRPr lang="en-US" dirty="0"/>
          </a:p>
        </p:txBody>
      </p:sp>
      <p:sp>
        <p:nvSpPr>
          <p:cNvPr id="5" name="Footer Placeholder 4">
            <a:extLst>
              <a:ext uri="{FF2B5EF4-FFF2-40B4-BE49-F238E27FC236}">
                <a16:creationId xmlns:a16="http://schemas.microsoft.com/office/drawing/2014/main" id="{559051D3-2CD4-465A-81AB-796A301791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656ACE-A1D2-431C-932C-57FABBF47F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010C47-4D8B-4134-BB59-829AAD75FA9B}" type="slidenum">
              <a:rPr lang="en-US" smtClean="0"/>
              <a:pPr/>
              <a:t>‹#›</a:t>
            </a:fld>
            <a:endParaRPr lang="en-US" dirty="0"/>
          </a:p>
        </p:txBody>
      </p:sp>
      <p:pic>
        <p:nvPicPr>
          <p:cNvPr id="7" name="Picture 6" descr="headerpowerpoint.jpg">
            <a:extLst>
              <a:ext uri="{FF2B5EF4-FFF2-40B4-BE49-F238E27FC236}">
                <a16:creationId xmlns:a16="http://schemas.microsoft.com/office/drawing/2014/main" id="{D09BE2C5-A649-4CE3-A4F0-4B0DDC89B315}"/>
              </a:ext>
            </a:extLst>
          </p:cNvPr>
          <p:cNvPicPr>
            <a:picLocks noChangeAspect="1"/>
          </p:cNvPicPr>
          <p:nvPr userDrawn="1"/>
        </p:nvPicPr>
        <p:blipFill>
          <a:blip r:embed="rId14" cstate="print"/>
          <a:stretch>
            <a:fillRect/>
          </a:stretch>
        </p:blipFill>
        <p:spPr>
          <a:xfrm>
            <a:off x="0" y="46264"/>
            <a:ext cx="9144000" cy="1020536"/>
          </a:xfrm>
          <a:prstGeom prst="rect">
            <a:avLst/>
          </a:prstGeom>
        </p:spPr>
      </p:pic>
      <p:pic>
        <p:nvPicPr>
          <p:cNvPr id="8" name="Picture 7" descr="Untitled-2.jpg">
            <a:extLst>
              <a:ext uri="{FF2B5EF4-FFF2-40B4-BE49-F238E27FC236}">
                <a16:creationId xmlns:a16="http://schemas.microsoft.com/office/drawing/2014/main" id="{A55AF3F3-15A2-4ACA-9D20-9C716DB3EA65}"/>
              </a:ext>
            </a:extLst>
          </p:cNvPr>
          <p:cNvPicPr>
            <a:picLocks noChangeAspect="1"/>
          </p:cNvPicPr>
          <p:nvPr userDrawn="1"/>
        </p:nvPicPr>
        <p:blipFill>
          <a:blip r:embed="rId15" cstate="print"/>
          <a:stretch>
            <a:fillRect/>
          </a:stretch>
        </p:blipFill>
        <p:spPr>
          <a:xfrm>
            <a:off x="152400" y="6400800"/>
            <a:ext cx="980025" cy="381000"/>
          </a:xfrm>
          <a:prstGeom prst="rect">
            <a:avLst/>
          </a:prstGeom>
        </p:spPr>
      </p:pic>
    </p:spTree>
    <p:extLst>
      <p:ext uri="{BB962C8B-B14F-4D97-AF65-F5344CB8AC3E}">
        <p14:creationId xmlns:p14="http://schemas.microsoft.com/office/powerpoint/2010/main" val="11004620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5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eb6.seattle.gov/hsd/rfi/index.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eb6.seattle.gov/hsd/rfi/help.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hyperlink" Target="http://www.seattle.gov/Documents/Departments/HumanServices/Funding/NOFA/HSD_Master_Agency_Services_Agreement_Sample.pdf" TargetMode="External"/><Relationship Id="rId3" Type="http://schemas.openxmlformats.org/officeDocument/2006/relationships/hyperlink" Target="http://www.seattle.gov/Documents/Departments/HumanServices/Funding/NOFA/HSD%20Guiding%20Principles.pdf" TargetMode="External"/><Relationship Id="rId7" Type="http://schemas.openxmlformats.org/officeDocument/2006/relationships/hyperlink" Target="http://www.seattle.gov/Documents/Departments/HumanServices/Funding/NOFA/HSD%20Contracting%20Requirements.pdf" TargetMode="External"/><Relationship Id="rId2" Type="http://schemas.openxmlformats.org/officeDocument/2006/relationships/hyperlink" Target="http://www.seattle.gov/humanservices/funding-and-reports/funding-opportunities" TargetMode="External"/><Relationship Id="rId1" Type="http://schemas.openxmlformats.org/officeDocument/2006/relationships/slideLayout" Target="../slideLayouts/slideLayout2.xml"/><Relationship Id="rId6" Type="http://schemas.openxmlformats.org/officeDocument/2006/relationships/hyperlink" Target="http://www.seattle.gov/Documents/Departments/HumanServices/Funding/NOFA/HSD%20Agency%20Minimum%20Eligibility%20Requirements.pdf" TargetMode="External"/><Relationship Id="rId5" Type="http://schemas.openxmlformats.org/officeDocument/2006/relationships/hyperlink" Target="http://www.seattle.gov/Documents/Departments/HumanServices/Funding/NOFA/HSD%20Commitment%20to%20Funding%20Culturally%20Responsive%20Services(0).pdf" TargetMode="External"/><Relationship Id="rId10" Type="http://schemas.openxmlformats.org/officeDocument/2006/relationships/hyperlink" Target="http://www.seattle.gov/Documents/Departments/HumanServices/Funding/NOFA/HSD%20Appeal%20Process.pdf" TargetMode="External"/><Relationship Id="rId4" Type="http://schemas.openxmlformats.org/officeDocument/2006/relationships/hyperlink" Target="http://www.seattle.gov/Documents/Departments/HumanServices/Funding/NOFA/HSD_TheoryOfChange_Table_2018.pdf" TargetMode="External"/><Relationship Id="rId9" Type="http://schemas.openxmlformats.org/officeDocument/2006/relationships/hyperlink" Target="http://www.seattle.gov/Documents/Departments/HumanServices/Funding/NOFA/HSD%20Client%20Data%20and%20Program%20Reporting%20Requirements.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Allison.Boll@seattle.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susan.mccallister@seattle.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
        <p:nvSpPr>
          <p:cNvPr id="2" name="Title 1"/>
          <p:cNvSpPr>
            <a:spLocks noGrp="1"/>
          </p:cNvSpPr>
          <p:nvPr>
            <p:ph type="ctrTitle"/>
          </p:nvPr>
        </p:nvSpPr>
        <p:spPr>
          <a:xfrm>
            <a:off x="685800" y="1371600"/>
            <a:ext cx="8001000" cy="2387600"/>
          </a:xfrm>
        </p:spPr>
        <p:txBody>
          <a:bodyPr>
            <a:noAutofit/>
          </a:bodyPr>
          <a:lstStyle/>
          <a:p>
            <a:r>
              <a:rPr lang="en-US" sz="4000" dirty="0">
                <a:latin typeface="+mn-lt"/>
              </a:rPr>
              <a:t>Legal Services </a:t>
            </a:r>
            <a:br>
              <a:rPr lang="en-US" sz="4000" dirty="0">
                <a:latin typeface="+mn-lt"/>
              </a:rPr>
            </a:br>
            <a:r>
              <a:rPr lang="en-US" sz="4000" dirty="0">
                <a:latin typeface="+mn-lt"/>
              </a:rPr>
              <a:t>Request for Qualification</a:t>
            </a:r>
            <a:br>
              <a:rPr lang="en-US" sz="4000" dirty="0">
                <a:latin typeface="+mn-lt"/>
              </a:rPr>
            </a:br>
            <a:r>
              <a:rPr lang="en-US" sz="4000" dirty="0">
                <a:latin typeface="+mn-lt"/>
              </a:rPr>
              <a:t>Overview</a:t>
            </a:r>
          </a:p>
        </p:txBody>
      </p:sp>
      <p:sp>
        <p:nvSpPr>
          <p:cNvPr id="3" name="Subtitle 2"/>
          <p:cNvSpPr>
            <a:spLocks noGrp="1"/>
          </p:cNvSpPr>
          <p:nvPr>
            <p:ph type="subTitle" idx="1"/>
          </p:nvPr>
        </p:nvSpPr>
        <p:spPr>
          <a:xfrm>
            <a:off x="3124200" y="4114800"/>
            <a:ext cx="3124200" cy="609600"/>
          </a:xfrm>
        </p:spPr>
        <p:txBody>
          <a:bodyPr>
            <a:normAutofit/>
          </a:bodyPr>
          <a:lstStyle/>
          <a:p>
            <a:r>
              <a:rPr lang="en-US" sz="2000" dirty="0">
                <a:solidFill>
                  <a:schemeClr val="bg1"/>
                </a:solidFill>
              </a:rPr>
              <a:t>February 1, 2018</a:t>
            </a:r>
          </a:p>
          <a:p>
            <a:endParaRPr lang="en-US" dirty="0"/>
          </a:p>
        </p:txBody>
      </p:sp>
      <p:sp>
        <p:nvSpPr>
          <p:cNvPr id="5" name="Rectangle 4"/>
          <p:cNvSpPr/>
          <p:nvPr/>
        </p:nvSpPr>
        <p:spPr>
          <a:xfrm>
            <a:off x="1447800" y="6428601"/>
            <a:ext cx="7086600" cy="584775"/>
          </a:xfrm>
          <a:prstGeom prst="rect">
            <a:avLst/>
          </a:prstGeom>
        </p:spPr>
        <p:txBody>
          <a:bodyPr wrap="square">
            <a:spAutoFit/>
          </a:bodyPr>
          <a:lstStyle/>
          <a:p>
            <a:pPr algn="ctr"/>
            <a:r>
              <a:rPr lang="en-US" sz="1000" dirty="0">
                <a:latin typeface="Rockwell" pitchFamily="18" charset="0"/>
              </a:rPr>
              <a:t>Catherine </a:t>
            </a:r>
            <a:r>
              <a:rPr lang="en-US" sz="1000">
                <a:latin typeface="Rockwell" pitchFamily="18" charset="0"/>
              </a:rPr>
              <a:t>L. Lester</a:t>
            </a:r>
            <a:r>
              <a:rPr lang="en-US" sz="1000" dirty="0">
                <a:latin typeface="Rockwell" pitchFamily="18" charset="0"/>
              </a:rPr>
              <a:t>, Director</a:t>
            </a:r>
            <a:r>
              <a:rPr lang="en-US" sz="1000" b="1" dirty="0">
                <a:latin typeface="Gill Sans MT" pitchFamily="34" charset="0"/>
              </a:rPr>
              <a:t>  </a:t>
            </a:r>
            <a:r>
              <a:rPr lang="en-US" sz="900" b="1" dirty="0">
                <a:solidFill>
                  <a:srgbClr val="D7E462"/>
                </a:solidFill>
                <a:latin typeface="Gill Sans MT" pitchFamily="34" charset="0"/>
              </a:rPr>
              <a:t>|</a:t>
            </a:r>
            <a:r>
              <a:rPr lang="en-US" sz="1200" b="1" dirty="0">
                <a:latin typeface="Gill Sans MT" pitchFamily="34" charset="0"/>
              </a:rPr>
              <a:t>  </a:t>
            </a:r>
            <a:r>
              <a:rPr lang="en-US" sz="1000" dirty="0">
                <a:latin typeface="Rockwell" pitchFamily="18" charset="0"/>
              </a:rPr>
              <a:t>Jenny A. </a:t>
            </a:r>
            <a:r>
              <a:rPr lang="en-US" sz="1000" dirty="0" err="1">
                <a:latin typeface="Rockwell" pitchFamily="18" charset="0"/>
              </a:rPr>
              <a:t>Durkan</a:t>
            </a:r>
            <a:r>
              <a:rPr lang="en-US" sz="1000" dirty="0">
                <a:latin typeface="Rockwell" pitchFamily="18" charset="0"/>
              </a:rPr>
              <a:t>, Mayor</a:t>
            </a:r>
          </a:p>
          <a:p>
            <a:pPr algn="r"/>
            <a:r>
              <a:rPr lang="en-US" sz="1000" dirty="0">
                <a:latin typeface="Rockwell" pitchFamily="18" charset="0"/>
              </a:rPr>
              <a:t>		</a:t>
            </a:r>
          </a:p>
          <a:p>
            <a:pPr algn="ctr"/>
            <a:r>
              <a:rPr lang="en-US" sz="1000" b="1" dirty="0">
                <a:solidFill>
                  <a:srgbClr val="D7E462"/>
                </a:solidFill>
                <a:latin typeface="Gill Sans MT" pitchFamily="34" charset="0"/>
              </a:rPr>
              <a:t> </a:t>
            </a:r>
            <a:r>
              <a:rPr lang="en-US" sz="1000" dirty="0">
                <a:latin typeface="Rockwell"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Population (pg. 10)</a:t>
            </a:r>
            <a:endParaRPr lang="en-US" sz="2100" dirty="0"/>
          </a:p>
        </p:txBody>
      </p:sp>
      <p:sp>
        <p:nvSpPr>
          <p:cNvPr id="3" name="Content Placeholder 2"/>
          <p:cNvSpPr>
            <a:spLocks noGrp="1"/>
          </p:cNvSpPr>
          <p:nvPr>
            <p:ph idx="1"/>
          </p:nvPr>
        </p:nvSpPr>
        <p:spPr>
          <a:xfrm>
            <a:off x="228600" y="1828800"/>
            <a:ext cx="8610600" cy="4351338"/>
          </a:xfrm>
        </p:spPr>
        <p:txBody>
          <a:bodyPr>
            <a:normAutofit fontScale="92500" lnSpcReduction="10000"/>
          </a:bodyPr>
          <a:lstStyle/>
          <a:p>
            <a:pPr marL="457200" lvl="1" indent="0">
              <a:buNone/>
            </a:pPr>
            <a:r>
              <a:rPr lang="en-US" sz="3000" b="1" dirty="0"/>
              <a:t>Priority Population</a:t>
            </a:r>
          </a:p>
          <a:p>
            <a:pPr marL="685800" lvl="2" indent="0">
              <a:buNone/>
            </a:pPr>
            <a:r>
              <a:rPr lang="en-US" sz="2600" dirty="0"/>
              <a:t>Priority populations for legal services are defined by the Older Americans Act funding source and include older adults (60+):</a:t>
            </a:r>
            <a:endParaRPr lang="en-US" sz="4300" dirty="0"/>
          </a:p>
          <a:p>
            <a:pPr lvl="3"/>
            <a:r>
              <a:rPr lang="en-US" sz="2600" dirty="0"/>
              <a:t>With legal problems in major statutory categories</a:t>
            </a:r>
            <a:endParaRPr lang="en-US" sz="3500" dirty="0"/>
          </a:p>
          <a:p>
            <a:pPr lvl="3"/>
            <a:r>
              <a:rPr lang="en-US" sz="2600" dirty="0"/>
              <a:t>Residing in rural areas</a:t>
            </a:r>
            <a:endParaRPr lang="en-US" sz="3500" dirty="0"/>
          </a:p>
          <a:p>
            <a:pPr lvl="3"/>
            <a:r>
              <a:rPr lang="en-US" sz="2600" dirty="0"/>
              <a:t>In greatest economic need </a:t>
            </a:r>
            <a:endParaRPr lang="en-US" sz="3500" dirty="0"/>
          </a:p>
          <a:p>
            <a:pPr lvl="3"/>
            <a:r>
              <a:rPr lang="en-US" sz="2600" dirty="0"/>
              <a:t>In greatest social need</a:t>
            </a:r>
            <a:endParaRPr lang="en-US" sz="3500" dirty="0"/>
          </a:p>
          <a:p>
            <a:pPr marL="457200" lvl="1" indent="0">
              <a:buNone/>
            </a:pPr>
            <a:endParaRPr lang="en-US" sz="2400" dirty="0">
              <a:solidFill>
                <a:srgbClr val="FF0000"/>
              </a:solidFill>
            </a:endParaRPr>
          </a:p>
          <a:p>
            <a:pPr marL="457200" lvl="1" indent="0">
              <a:buNone/>
            </a:pPr>
            <a:r>
              <a:rPr lang="en-US" sz="3000" b="1" dirty="0"/>
              <a:t>Focus Population</a:t>
            </a:r>
          </a:p>
          <a:p>
            <a:pPr marL="685800" lvl="2" indent="0">
              <a:buNone/>
            </a:pPr>
            <a:r>
              <a:rPr lang="en-US" sz="2600" dirty="0"/>
              <a:t>Older Adult (60+) People of Color, with an emphasis on the populations identified in the Theory of Change racial disparity indicator data (page 6)</a:t>
            </a:r>
            <a:endParaRPr lang="en-US" sz="3500" dirty="0"/>
          </a:p>
          <a:p>
            <a:pPr lvl="1">
              <a:buFont typeface="Arial" panose="020B0604020202020204" pitchFamily="34" charset="0"/>
              <a:buChar char="•"/>
            </a:pPr>
            <a:endParaRPr lang="en-US" sz="1600" dirty="0"/>
          </a:p>
          <a:p>
            <a:pPr marL="457200" lvl="1" indent="0">
              <a:buNone/>
            </a:pPr>
            <a:endParaRPr lang="en-US" sz="16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10</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Performance Measures (pg. 7)</a:t>
            </a:r>
            <a:endParaRPr lang="en-US" sz="2000" dirty="0"/>
          </a:p>
        </p:txBody>
      </p:sp>
      <p:sp>
        <p:nvSpPr>
          <p:cNvPr id="3" name="Content Placeholder 2"/>
          <p:cNvSpPr>
            <a:spLocks noGrp="1"/>
          </p:cNvSpPr>
          <p:nvPr>
            <p:ph idx="1"/>
          </p:nvPr>
        </p:nvSpPr>
        <p:spPr>
          <a:xfrm>
            <a:off x="578224" y="1676400"/>
            <a:ext cx="8534400" cy="4495800"/>
          </a:xfrm>
        </p:spPr>
        <p:txBody>
          <a:bodyPr>
            <a:noAutofit/>
          </a:bodyPr>
          <a:lstStyle/>
          <a:p>
            <a:pPr marL="0" indent="0">
              <a:buNone/>
            </a:pPr>
            <a:r>
              <a:rPr lang="en-US" sz="1600" b="1" dirty="0"/>
              <a:t>Quantity </a:t>
            </a:r>
          </a:p>
          <a:p>
            <a:pPr>
              <a:lnSpc>
                <a:spcPct val="100000"/>
              </a:lnSpc>
              <a:spcBef>
                <a:spcPts val="0"/>
              </a:spcBef>
            </a:pPr>
            <a:r>
              <a:rPr lang="en-US" sz="1600" dirty="0"/>
              <a:t># of clients accessing Legal Services, aggregated with breakdown by race/ethnicity and other demographic attributes</a:t>
            </a:r>
          </a:p>
          <a:p>
            <a:pPr>
              <a:lnSpc>
                <a:spcPct val="100000"/>
              </a:lnSpc>
              <a:spcBef>
                <a:spcPts val="0"/>
              </a:spcBef>
            </a:pPr>
            <a:r>
              <a:rPr lang="en-US" sz="1600" dirty="0"/>
              <a:t># of substantive cases</a:t>
            </a:r>
          </a:p>
          <a:p>
            <a:pPr>
              <a:lnSpc>
                <a:spcPct val="100000"/>
              </a:lnSpc>
              <a:spcBef>
                <a:spcPts val="0"/>
              </a:spcBef>
            </a:pPr>
            <a:r>
              <a:rPr lang="en-US" sz="1600" dirty="0"/>
              <a:t># of hours of Legal Services, by area of law</a:t>
            </a:r>
          </a:p>
          <a:p>
            <a:pPr>
              <a:lnSpc>
                <a:spcPct val="100000"/>
              </a:lnSpc>
              <a:spcBef>
                <a:spcPts val="0"/>
              </a:spcBef>
            </a:pPr>
            <a:r>
              <a:rPr lang="en-US" sz="1600" dirty="0"/>
              <a:t># of hours of Legal Services, by activity</a:t>
            </a:r>
          </a:p>
          <a:p>
            <a:pPr>
              <a:lnSpc>
                <a:spcPct val="100000"/>
              </a:lnSpc>
              <a:spcBef>
                <a:spcPts val="0"/>
              </a:spcBef>
            </a:pPr>
            <a:r>
              <a:rPr lang="en-US" sz="1600" dirty="0"/>
              <a:t># of professionals receiving consultation</a:t>
            </a:r>
          </a:p>
          <a:p>
            <a:pPr>
              <a:lnSpc>
                <a:spcPct val="100000"/>
              </a:lnSpc>
              <a:spcBef>
                <a:spcPts val="0"/>
              </a:spcBef>
            </a:pPr>
            <a:r>
              <a:rPr lang="en-US" sz="1600" dirty="0"/>
              <a:t># of trainings delivered to professionals </a:t>
            </a:r>
          </a:p>
          <a:p>
            <a:pPr marL="0" indent="0">
              <a:buNone/>
            </a:pPr>
            <a:r>
              <a:rPr lang="en-US" sz="1600" b="1" dirty="0"/>
              <a:t>Quality</a:t>
            </a:r>
          </a:p>
          <a:p>
            <a:pPr>
              <a:spcBef>
                <a:spcPts val="0"/>
              </a:spcBef>
            </a:pPr>
            <a:r>
              <a:rPr lang="en-US" sz="1600" dirty="0"/>
              <a:t>% of professionals satisfied with quality of education and training activities as measured by a survey</a:t>
            </a:r>
          </a:p>
          <a:p>
            <a:pPr>
              <a:spcBef>
                <a:spcPts val="0"/>
              </a:spcBef>
            </a:pPr>
            <a:r>
              <a:rPr lang="en-US" sz="1600" dirty="0"/>
              <a:t>% of professionals who indicate a better understanding of legal system, legal options, public benefits, and/or entitlements as measured by a survey of education and training activities </a:t>
            </a:r>
          </a:p>
          <a:p>
            <a:pPr marL="0" indent="0">
              <a:buNone/>
            </a:pPr>
            <a:r>
              <a:rPr lang="en-US" sz="1600" b="1" dirty="0"/>
              <a:t>Impact</a:t>
            </a:r>
          </a:p>
          <a:p>
            <a:r>
              <a:rPr lang="en-US" sz="1600" dirty="0"/>
              <a:t>% of resolved cases</a:t>
            </a:r>
          </a:p>
          <a:p>
            <a:pPr marL="0" indent="0">
              <a:buNone/>
            </a:pPr>
            <a:r>
              <a:rPr lang="en-US" sz="1600" b="1" dirty="0"/>
              <a:t>Racial Equity Performance Measures</a:t>
            </a:r>
          </a:p>
          <a:p>
            <a:pPr>
              <a:spcBef>
                <a:spcPts val="0"/>
              </a:spcBef>
            </a:pPr>
            <a:r>
              <a:rPr lang="en-US" sz="1600" dirty="0"/>
              <a:t>% of older adult (60+) People of Color accessing Legal Services</a:t>
            </a:r>
          </a:p>
          <a:p>
            <a:pPr>
              <a:spcBef>
                <a:spcPts val="0"/>
              </a:spcBef>
            </a:pPr>
            <a:r>
              <a:rPr lang="en-US" sz="1600" dirty="0"/>
              <a:t>% of cases resolved for older adults (60+) by race/ethnicity category</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11</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61376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Key Staff (pg. 12)</a:t>
            </a:r>
            <a:endParaRPr lang="en-US" sz="2400" dirty="0"/>
          </a:p>
        </p:txBody>
      </p:sp>
      <p:sp>
        <p:nvSpPr>
          <p:cNvPr id="3" name="Content Placeholder 2"/>
          <p:cNvSpPr>
            <a:spLocks noGrp="1"/>
          </p:cNvSpPr>
          <p:nvPr>
            <p:ph idx="1"/>
          </p:nvPr>
        </p:nvSpPr>
        <p:spPr>
          <a:xfrm>
            <a:off x="609600" y="1828800"/>
            <a:ext cx="7886700" cy="4351338"/>
          </a:xfrm>
        </p:spPr>
        <p:txBody>
          <a:bodyPr>
            <a:normAutofit fontScale="92500" lnSpcReduction="10000"/>
          </a:bodyPr>
          <a:lstStyle/>
          <a:p>
            <a:pPr lvl="0"/>
            <a:r>
              <a:rPr lang="en-US" sz="2200" dirty="0"/>
              <a:t>Legal Services program personnel may include attorneys, paralegals and/or law students. </a:t>
            </a:r>
          </a:p>
          <a:p>
            <a:pPr lvl="1"/>
            <a:r>
              <a:rPr lang="en-US" sz="2200" dirty="0"/>
              <a:t>Paralegals, law students, and non-lawyer program staff must operate under direct and regular supervision of an identified, licensed attorney.</a:t>
            </a:r>
          </a:p>
          <a:p>
            <a:pPr lvl="1"/>
            <a:r>
              <a:rPr lang="en-US" sz="2200" dirty="0"/>
              <a:t>All program staff must have experience and training in specific areas of law affecting older persons in economic or social need, including priority areas of law set forth in Section VI-A of the RFQ</a:t>
            </a:r>
          </a:p>
          <a:p>
            <a:pPr lvl="1"/>
            <a:r>
              <a:rPr lang="en-US" sz="2200" dirty="0"/>
              <a:t>Program staff must be knowledgeable about and adhere to the Rules of Professional Conduct of the Washington State Bar Association listed in Section VI-G of the RFQ.</a:t>
            </a:r>
          </a:p>
          <a:p>
            <a:pPr lvl="1"/>
            <a:r>
              <a:rPr lang="en-US" sz="2200" dirty="0"/>
              <a:t>Program attorneys and supervising attorneys must be licensed to practice law in Washington State.</a:t>
            </a:r>
          </a:p>
          <a:p>
            <a:pPr lvl="1"/>
            <a:r>
              <a:rPr lang="en-US" sz="2200" dirty="0"/>
              <a:t>Supervising attorneys must have a minimum of two years’ legal services practice.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12</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1685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Submission Instructions (pg. 16)</a:t>
            </a:r>
          </a:p>
        </p:txBody>
      </p:sp>
      <p:sp>
        <p:nvSpPr>
          <p:cNvPr id="3" name="Content Placeholder 2"/>
          <p:cNvSpPr>
            <a:spLocks noGrp="1"/>
          </p:cNvSpPr>
          <p:nvPr>
            <p:ph idx="1"/>
          </p:nvPr>
        </p:nvSpPr>
        <p:spPr/>
        <p:txBody>
          <a:bodyPr>
            <a:normAutofit fontScale="85000" lnSpcReduction="20000"/>
          </a:bodyPr>
          <a:lstStyle/>
          <a:p>
            <a:r>
              <a:rPr lang="en-US" dirty="0"/>
              <a:t>Applications due on  Wednesday, March 7, 2018 by 12:00 p.m. (noon)</a:t>
            </a:r>
          </a:p>
          <a:p>
            <a:r>
              <a:rPr lang="en-US" dirty="0"/>
              <a:t>Mail or hand deliver to:</a:t>
            </a:r>
          </a:p>
          <a:p>
            <a:pPr>
              <a:buNone/>
            </a:pPr>
            <a:r>
              <a:rPr lang="en-US" sz="2800" dirty="0"/>
              <a:t>		</a:t>
            </a:r>
            <a:r>
              <a:rPr lang="en-US" dirty="0"/>
              <a:t>Seattle Human Services Department</a:t>
            </a:r>
          </a:p>
          <a:p>
            <a:pPr>
              <a:buNone/>
            </a:pPr>
            <a:r>
              <a:rPr lang="en-US" dirty="0"/>
              <a:t>		Request for Qualification Response – Legal Services</a:t>
            </a:r>
            <a:endParaRPr lang="en-US" b="1" dirty="0"/>
          </a:p>
          <a:p>
            <a:pPr>
              <a:buNone/>
            </a:pPr>
            <a:r>
              <a:rPr lang="en-US" dirty="0"/>
              <a:t>		</a:t>
            </a:r>
            <a:r>
              <a:rPr lang="en-US" b="1" dirty="0"/>
              <a:t>ATTN:  </a:t>
            </a:r>
            <a:r>
              <a:rPr lang="en-US" dirty="0"/>
              <a:t>Allison Boll</a:t>
            </a:r>
            <a:endParaRPr lang="en-US" b="1" dirty="0"/>
          </a:p>
          <a:p>
            <a:pPr>
              <a:buNone/>
            </a:pPr>
            <a:r>
              <a:rPr lang="en-US" dirty="0"/>
              <a:t>		700 Fifth Ave, Suite 5800</a:t>
            </a:r>
          </a:p>
          <a:p>
            <a:pPr>
              <a:buNone/>
            </a:pPr>
            <a:r>
              <a:rPr lang="en-US" dirty="0"/>
              <a:t> 		P.O. Box 34215</a:t>
            </a:r>
          </a:p>
          <a:p>
            <a:pPr>
              <a:buNone/>
            </a:pPr>
            <a:r>
              <a:rPr lang="en-US" dirty="0"/>
              <a:t>		Seattle, WA  98124-4215</a:t>
            </a:r>
            <a:br>
              <a:rPr lang="en-US" dirty="0"/>
            </a:br>
            <a:endParaRPr lang="en-US" dirty="0"/>
          </a:p>
          <a:p>
            <a:r>
              <a:rPr lang="en-US" dirty="0"/>
              <a:t>Online at: </a:t>
            </a:r>
            <a:r>
              <a:rPr lang="en-US" u="sng" dirty="0">
                <a:hlinkClick r:id="rId2"/>
              </a:rPr>
              <a:t>http://web6.seattle.gov/hsd/rfi/index.aspx</a:t>
            </a:r>
            <a:r>
              <a:rPr lang="en-US" dirty="0"/>
              <a:t>.</a:t>
            </a:r>
          </a:p>
          <a:p>
            <a:pPr marL="0" indent="0">
              <a:buNone/>
            </a:pPr>
            <a:endParaRPr lang="en-US" dirty="0"/>
          </a:p>
          <a:p>
            <a:r>
              <a:rPr lang="en-US" b="1" dirty="0"/>
              <a:t>No faxed or e-mailed submissions</a:t>
            </a:r>
          </a:p>
          <a:p>
            <a:endParaRPr lang="en-US" dirty="0"/>
          </a:p>
          <a:p>
            <a:r>
              <a:rPr lang="en-US" dirty="0"/>
              <a:t>Applications must be complete and on-time</a:t>
            </a:r>
          </a:p>
        </p:txBody>
      </p:sp>
      <p:sp>
        <p:nvSpPr>
          <p:cNvPr id="4" name="Slide Number Placeholder 3"/>
          <p:cNvSpPr>
            <a:spLocks noGrp="1"/>
          </p:cNvSpPr>
          <p:nvPr>
            <p:ph type="sldNum" sz="quarter" idx="12"/>
          </p:nvPr>
        </p:nvSpPr>
        <p:spPr/>
        <p:txBody>
          <a:bodyPr/>
          <a:lstStyle/>
          <a:p>
            <a:fld id="{34010C47-4D8B-4134-BB59-829AAD75FA9B}" type="slidenum">
              <a:rPr lang="en-US" smtClean="0"/>
              <a:pPr/>
              <a:t>13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HSD Online Submission System (pg. 16)</a:t>
            </a:r>
          </a:p>
        </p:txBody>
      </p:sp>
      <p:sp>
        <p:nvSpPr>
          <p:cNvPr id="5" name="Content Placeholder 4"/>
          <p:cNvSpPr>
            <a:spLocks noGrp="1"/>
          </p:cNvSpPr>
          <p:nvPr>
            <p:ph idx="1"/>
          </p:nvPr>
        </p:nvSpPr>
        <p:spPr/>
        <p:txBody>
          <a:bodyPr>
            <a:normAutofit fontScale="47500" lnSpcReduction="20000"/>
          </a:bodyPr>
          <a:lstStyle/>
          <a:p>
            <a:pPr marL="0" lvl="0" indent="0">
              <a:buNone/>
            </a:pPr>
            <a:endParaRPr lang="en-US" dirty="0"/>
          </a:p>
          <a:p>
            <a:pPr lvl="0"/>
            <a:r>
              <a:rPr lang="en-US" sz="4400" dirty="0"/>
              <a:t>The system is NOT an online Application – no saving</a:t>
            </a:r>
          </a:p>
          <a:p>
            <a:pPr marL="0" lvl="0" indent="0">
              <a:buNone/>
            </a:pPr>
            <a:endParaRPr lang="en-US" sz="4400" dirty="0"/>
          </a:p>
          <a:p>
            <a:pPr lvl="0"/>
            <a:r>
              <a:rPr lang="en-US" sz="4400" dirty="0"/>
              <a:t>You may upload files up to a maximum of 100 MB</a:t>
            </a:r>
          </a:p>
          <a:p>
            <a:pPr lvl="0"/>
            <a:endParaRPr lang="en-US" sz="4400" dirty="0"/>
          </a:p>
          <a:p>
            <a:pPr lvl="0"/>
            <a:r>
              <a:rPr lang="en-US" sz="4400" dirty="0"/>
              <a:t>Acceptable file types include:  .pdf   .doc   .</a:t>
            </a:r>
            <a:r>
              <a:rPr lang="en-US" sz="4400" dirty="0" err="1"/>
              <a:t>docx</a:t>
            </a:r>
            <a:r>
              <a:rPr lang="en-US" sz="4400" dirty="0"/>
              <a:t>   .rtf   .</a:t>
            </a:r>
            <a:r>
              <a:rPr lang="en-US" sz="4400" dirty="0" err="1"/>
              <a:t>xls</a:t>
            </a:r>
            <a:r>
              <a:rPr lang="en-US" sz="4400" dirty="0"/>
              <a:t>   .</a:t>
            </a:r>
            <a:r>
              <a:rPr lang="en-US" sz="4400" dirty="0" err="1"/>
              <a:t>xlsx</a:t>
            </a:r>
            <a:endParaRPr lang="en-US" sz="4400" dirty="0"/>
          </a:p>
          <a:p>
            <a:pPr lvl="0"/>
            <a:endParaRPr lang="en-US" sz="4400" dirty="0"/>
          </a:p>
          <a:p>
            <a:pPr lvl="0"/>
            <a:r>
              <a:rPr lang="en-US" sz="4400" dirty="0"/>
              <a:t>There are required fields to be completed.  </a:t>
            </a:r>
            <a:r>
              <a:rPr lang="en-US" sz="4400" b="1" i="1" dirty="0"/>
              <a:t>Ensure you allow sufficient time to complete the steps in order to submit your application by the deadline.</a:t>
            </a:r>
          </a:p>
          <a:p>
            <a:pPr lvl="0"/>
            <a:endParaRPr lang="en-US" sz="4400" dirty="0"/>
          </a:p>
          <a:p>
            <a:pPr lvl="0"/>
            <a:r>
              <a:rPr lang="en-US" sz="4400" dirty="0"/>
              <a:t>The system automatically sends a confirmation to all e-mail addresses you enter</a:t>
            </a:r>
          </a:p>
          <a:p>
            <a:pPr lvl="0"/>
            <a:endParaRPr lang="en-US" dirty="0"/>
          </a:p>
          <a:p>
            <a:pPr marL="0" lv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14</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lstStyle/>
          <a:p>
            <a:r>
              <a:rPr lang="en-US" dirty="0"/>
              <a:t>Complete Applications (pg. 18)</a:t>
            </a:r>
          </a:p>
        </p:txBody>
      </p:sp>
      <p:sp>
        <p:nvSpPr>
          <p:cNvPr id="3" name="Content Placeholder 2"/>
          <p:cNvSpPr>
            <a:spLocks noGrp="1"/>
          </p:cNvSpPr>
          <p:nvPr>
            <p:ph idx="1"/>
          </p:nvPr>
        </p:nvSpPr>
        <p:spPr>
          <a:xfrm>
            <a:off x="457200" y="1828799"/>
            <a:ext cx="8153400" cy="4816475"/>
          </a:xfrm>
        </p:spPr>
        <p:txBody>
          <a:bodyPr>
            <a:normAutofit fontScale="32500" lnSpcReduction="20000"/>
          </a:bodyPr>
          <a:lstStyle/>
          <a:p>
            <a:pPr marL="0" indent="0">
              <a:buNone/>
            </a:pPr>
            <a:r>
              <a:rPr lang="en-US" sz="6400" dirty="0"/>
              <a:t>Late applications will not be accepted. </a:t>
            </a:r>
            <a:r>
              <a:rPr lang="en-US" sz="6600" b="1" dirty="0"/>
              <a:t>HSD is not responsible for ensuring that applications are received by the deadline.</a:t>
            </a:r>
          </a:p>
          <a:p>
            <a:pPr marL="0" indent="0">
              <a:buNone/>
            </a:pPr>
            <a:endParaRPr lang="en-US" sz="6600" dirty="0"/>
          </a:p>
          <a:p>
            <a:pPr marL="0" indent="0">
              <a:buNone/>
            </a:pPr>
            <a:r>
              <a:rPr lang="en-US" sz="6400" dirty="0"/>
              <a:t>Applications </a:t>
            </a:r>
            <a:r>
              <a:rPr lang="en-US" sz="6400" u="sng" dirty="0"/>
              <a:t>must</a:t>
            </a:r>
            <a:r>
              <a:rPr lang="en-US" sz="6400" dirty="0"/>
              <a:t> include: </a:t>
            </a:r>
          </a:p>
          <a:p>
            <a:pPr lvl="2"/>
            <a:r>
              <a:rPr lang="en-US" sz="7400" dirty="0">
                <a:solidFill>
                  <a:srgbClr val="FF0000"/>
                </a:solidFill>
              </a:rPr>
              <a:t>Application Cover Sheet with a physical signature</a:t>
            </a:r>
          </a:p>
          <a:p>
            <a:pPr lvl="2"/>
            <a:r>
              <a:rPr lang="en-US" sz="7400" dirty="0">
                <a:solidFill>
                  <a:srgbClr val="FF0000"/>
                </a:solidFill>
              </a:rPr>
              <a:t>Narrative Response (3-page limit)</a:t>
            </a:r>
          </a:p>
          <a:p>
            <a:pPr lvl="2"/>
            <a:r>
              <a:rPr lang="en-US" sz="7400" dirty="0">
                <a:solidFill>
                  <a:srgbClr val="FF0000"/>
                </a:solidFill>
              </a:rPr>
              <a:t>Proposed Program Budget and Proposed Personnel Detail Budget form </a:t>
            </a:r>
          </a:p>
          <a:p>
            <a:pPr lvl="2"/>
            <a:r>
              <a:rPr lang="en-US" sz="7400" dirty="0">
                <a:solidFill>
                  <a:srgbClr val="FF0000"/>
                </a:solidFill>
              </a:rPr>
              <a:t>Proof of status as: IRS nonprofit, legal entity incorporation, or tribe</a:t>
            </a:r>
          </a:p>
          <a:p>
            <a:pPr lvl="2"/>
            <a:r>
              <a:rPr lang="en-US" sz="7400" dirty="0">
                <a:solidFill>
                  <a:srgbClr val="FF0000"/>
                </a:solidFill>
              </a:rPr>
              <a:t>Federally approved Indirect rate, if applicable</a:t>
            </a:r>
          </a:p>
          <a:p>
            <a:pPr lvl="2"/>
            <a:r>
              <a:rPr lang="en-US" sz="7400" dirty="0">
                <a:solidFill>
                  <a:srgbClr val="FF0000"/>
                </a:solidFill>
              </a:rPr>
              <a:t>Program personnel bio statements</a:t>
            </a:r>
          </a:p>
          <a:p>
            <a:pPr lvl="2"/>
            <a:r>
              <a:rPr lang="en-US" sz="7400" dirty="0">
                <a:solidFill>
                  <a:srgbClr val="FF0000"/>
                </a:solidFill>
              </a:rPr>
              <a:t>A current organization chart</a:t>
            </a:r>
          </a:p>
          <a:p>
            <a:pPr>
              <a:buNone/>
            </a:pPr>
            <a:endParaRPr lang="en-US" sz="5600" dirty="0"/>
          </a:p>
          <a:p>
            <a:pPr marL="514350" indent="-514350">
              <a:buNone/>
            </a:pPr>
            <a:r>
              <a:rPr lang="en-US" dirty="0"/>
              <a:t> </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D3AF-5469-4445-BB97-388F815C6213}"/>
              </a:ext>
            </a:extLst>
          </p:cNvPr>
          <p:cNvSpPr>
            <a:spLocks noGrp="1"/>
          </p:cNvSpPr>
          <p:nvPr>
            <p:ph type="title"/>
          </p:nvPr>
        </p:nvSpPr>
        <p:spPr>
          <a:xfrm>
            <a:off x="628650" y="1143000"/>
            <a:ext cx="7886700" cy="547689"/>
          </a:xfrm>
        </p:spPr>
        <p:txBody>
          <a:bodyPr/>
          <a:lstStyle/>
          <a:p>
            <a:r>
              <a:rPr lang="en-US" dirty="0"/>
              <a:t>Review Process (pg. 13)</a:t>
            </a:r>
          </a:p>
        </p:txBody>
      </p:sp>
      <p:sp>
        <p:nvSpPr>
          <p:cNvPr id="3" name="Content Placeholder 2">
            <a:extLst>
              <a:ext uri="{FF2B5EF4-FFF2-40B4-BE49-F238E27FC236}">
                <a16:creationId xmlns:a16="http://schemas.microsoft.com/office/drawing/2014/main" id="{B5266F7C-C051-4F68-B18F-073B16D61B9C}"/>
              </a:ext>
            </a:extLst>
          </p:cNvPr>
          <p:cNvSpPr>
            <a:spLocks noGrp="1"/>
          </p:cNvSpPr>
          <p:nvPr>
            <p:ph idx="1"/>
          </p:nvPr>
        </p:nvSpPr>
        <p:spPr>
          <a:xfrm>
            <a:off x="628650" y="1825625"/>
            <a:ext cx="8439150" cy="4351338"/>
          </a:xfrm>
        </p:spPr>
        <p:txBody>
          <a:bodyPr>
            <a:normAutofit/>
          </a:bodyPr>
          <a:lstStyle/>
          <a:p>
            <a:r>
              <a:rPr lang="en-US" sz="2800" dirty="0"/>
              <a:t>To be found eligible to be placed on the Legal Services roster, applicants must:</a:t>
            </a:r>
          </a:p>
          <a:p>
            <a:pPr lvl="1"/>
            <a:r>
              <a:rPr lang="en-US" sz="2800" dirty="0"/>
              <a:t>Submit a complete application, including narrative questions and attachments, by the deadline. </a:t>
            </a:r>
          </a:p>
          <a:p>
            <a:pPr lvl="1"/>
            <a:r>
              <a:rPr lang="en-US" sz="2800" dirty="0"/>
              <a:t>Demonstrate that they meet the Minimum Agency Eligibility Requirements (pg. 13). </a:t>
            </a:r>
          </a:p>
          <a:p>
            <a:pPr lvl="1"/>
            <a:r>
              <a:rPr lang="en-US" sz="2800" dirty="0"/>
              <a:t>Demonstrate that they meet the criteria of a qualified Legal Services provider, as outlined in Section III of the Application Instructions and Materials (pg. 17). </a:t>
            </a:r>
          </a:p>
          <a:p>
            <a:endParaRPr lang="en-US" dirty="0"/>
          </a:p>
        </p:txBody>
      </p:sp>
      <p:sp>
        <p:nvSpPr>
          <p:cNvPr id="4" name="Slide Number Placeholder 3">
            <a:extLst>
              <a:ext uri="{FF2B5EF4-FFF2-40B4-BE49-F238E27FC236}">
                <a16:creationId xmlns:a16="http://schemas.microsoft.com/office/drawing/2014/main" id="{799CFD4A-4407-4D3F-9230-DDF614D2CBE9}"/>
              </a:ext>
            </a:extLst>
          </p:cNvPr>
          <p:cNvSpPr>
            <a:spLocks noGrp="1"/>
          </p:cNvSpPr>
          <p:nvPr>
            <p:ph type="sldNum" sz="quarter" idx="12"/>
          </p:nvPr>
        </p:nvSpPr>
        <p:spPr/>
        <p:txBody>
          <a:bodyPr/>
          <a:lstStyle/>
          <a:p>
            <a:fld id="{34010C47-4D8B-4134-BB59-829AAD75FA9B}" type="slidenum">
              <a:rPr lang="en-US" smtClean="0"/>
              <a:pPr/>
              <a:t>16</a:t>
            </a:fld>
            <a:endParaRPr lang="en-US" dirty="0"/>
          </a:p>
        </p:txBody>
      </p:sp>
    </p:spTree>
    <p:extLst>
      <p:ext uri="{BB962C8B-B14F-4D97-AF65-F5344CB8AC3E}">
        <p14:creationId xmlns:p14="http://schemas.microsoft.com/office/powerpoint/2010/main" val="295985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2160"/>
            <a:ext cx="7886700" cy="628529"/>
          </a:xfrm>
        </p:spPr>
        <p:txBody>
          <a:bodyPr/>
          <a:lstStyle/>
          <a:p>
            <a:r>
              <a:rPr lang="en-US" dirty="0"/>
              <a:t>Narrative Review Criteria (pg. 17)</a:t>
            </a:r>
          </a:p>
        </p:txBody>
      </p:sp>
      <p:sp>
        <p:nvSpPr>
          <p:cNvPr id="3" name="Content Placeholder 2"/>
          <p:cNvSpPr>
            <a:spLocks noGrp="1"/>
          </p:cNvSpPr>
          <p:nvPr>
            <p:ph idx="1"/>
          </p:nvPr>
        </p:nvSpPr>
        <p:spPr>
          <a:xfrm>
            <a:off x="228600" y="1676400"/>
            <a:ext cx="8763000" cy="4114800"/>
          </a:xfrm>
        </p:spPr>
        <p:txBody>
          <a:bodyPr>
            <a:normAutofit fontScale="25000" lnSpcReduction="20000"/>
          </a:bodyPr>
          <a:lstStyle/>
          <a:p>
            <a:pPr>
              <a:lnSpc>
                <a:spcPct val="90000"/>
              </a:lnSpc>
              <a:spcAft>
                <a:spcPts val="600"/>
              </a:spcAft>
              <a:buNone/>
            </a:pPr>
            <a:r>
              <a:rPr lang="en-US" sz="6400" b="1" dirty="0"/>
              <a:t>Applicants qualified for placement on the Legal Services roster meet the following criteria: </a:t>
            </a:r>
          </a:p>
          <a:p>
            <a:pPr lvl="1">
              <a:spcAft>
                <a:spcPts val="600"/>
              </a:spcAft>
              <a:buNone/>
            </a:pPr>
            <a:r>
              <a:rPr lang="en-US" sz="6400" b="1" u="sng" dirty="0"/>
              <a:t>EXPERIENCE AND CAPACITY </a:t>
            </a:r>
          </a:p>
          <a:p>
            <a:pPr lvl="1">
              <a:spcBef>
                <a:spcPts val="0"/>
              </a:spcBef>
            </a:pPr>
            <a:r>
              <a:rPr lang="en-US" sz="6400" dirty="0"/>
              <a:t>Description of agency mission demonstrates alignment with Legal Services program goal of securing and protecting essential rights, benefits, and opportunities for older adults in greatest economic and social need. </a:t>
            </a:r>
          </a:p>
          <a:p>
            <a:pPr lvl="1">
              <a:spcBef>
                <a:spcPts val="0"/>
              </a:spcBef>
              <a:spcAft>
                <a:spcPts val="600"/>
              </a:spcAft>
            </a:pPr>
            <a:r>
              <a:rPr lang="en-US" sz="6400" dirty="0"/>
              <a:t>Description of applicant experience demonstrates a minimum of two years of successful experience providing all the service components of Legal Services in Washington state. </a:t>
            </a:r>
          </a:p>
          <a:p>
            <a:pPr lvl="1">
              <a:spcAft>
                <a:spcPts val="600"/>
              </a:spcAft>
              <a:buNone/>
            </a:pPr>
            <a:r>
              <a:rPr lang="en-US" sz="6400" b="1" u="sng" dirty="0"/>
              <a:t>PROGRAM DESIGN AND STAFFING</a:t>
            </a:r>
          </a:p>
          <a:p>
            <a:pPr lvl="1"/>
            <a:r>
              <a:rPr lang="en-US" sz="6400" dirty="0"/>
              <a:t>Applicant has an adequate number of qualified personnel to meet the estimated minimum performance level described in Section VI-F, or a plan to build staff capacity in a short time. </a:t>
            </a:r>
          </a:p>
          <a:p>
            <a:pPr lvl="1"/>
            <a:r>
              <a:rPr lang="en-US" sz="6400" dirty="0"/>
              <a:t>Paralegals, law students, and non-lawyer program personnel operate under direct and regular supervision of an identified, licensed attorney. </a:t>
            </a:r>
          </a:p>
          <a:p>
            <a:pPr lvl="1"/>
            <a:r>
              <a:rPr lang="en-US" sz="6400" dirty="0"/>
              <a:t>Supervising attorneys have a minimum of two years of legal services practice.</a:t>
            </a:r>
          </a:p>
          <a:p>
            <a:pPr lvl="1"/>
            <a:r>
              <a:rPr lang="en-US" sz="6400" dirty="0"/>
              <a:t>Program attorneys and supervising attorneys are licensed to practice law in Washington State. </a:t>
            </a:r>
          </a:p>
          <a:p>
            <a:pPr lvl="1">
              <a:spcAft>
                <a:spcPts val="600"/>
              </a:spcAft>
            </a:pPr>
            <a:r>
              <a:rPr lang="en-US" sz="6400" dirty="0"/>
              <a:t>Program personnel bio statements reflect experience in specific areas of law affecting older persons in economic or social need, including the priority areas of law established in Section VI-B. </a:t>
            </a:r>
          </a:p>
          <a:p>
            <a:pPr marL="342900" lvl="1" indent="0">
              <a:spcAft>
                <a:spcPts val="600"/>
              </a:spcAft>
              <a:buNone/>
            </a:pPr>
            <a:r>
              <a:rPr lang="en-US" sz="6400" b="1" u="sng" dirty="0"/>
              <a:t>BUDGET AND LEVERAGING</a:t>
            </a:r>
          </a:p>
          <a:p>
            <a:pPr lvl="1">
              <a:buNone/>
            </a:pPr>
            <a:r>
              <a:rPr lang="en-US" sz="6400" dirty="0"/>
              <a:t>•	Applicant identifies other funds to be used with any funds awarded in a future Legal Services funding process. </a:t>
            </a:r>
          </a:p>
          <a:p>
            <a:pPr lvl="1">
              <a:buNone/>
            </a:pPr>
            <a:r>
              <a:rPr lang="en-US" sz="6400" dirty="0"/>
              <a:t>•	Applicant provides evidence that Legal Services funding will be used to maintain or increase legal assistance provided to older adults. </a:t>
            </a:r>
          </a:p>
          <a:p>
            <a:pPr>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17</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Review and Rating Summary (pg. 13)</a:t>
            </a:r>
            <a:endParaRPr lang="en-US" sz="2000" dirty="0"/>
          </a:p>
        </p:txBody>
      </p:sp>
      <p:sp>
        <p:nvSpPr>
          <p:cNvPr id="3" name="Content Placeholder 2"/>
          <p:cNvSpPr>
            <a:spLocks noGrp="1"/>
          </p:cNvSpPr>
          <p:nvPr>
            <p:ph idx="1"/>
          </p:nvPr>
        </p:nvSpPr>
        <p:spPr>
          <a:xfrm>
            <a:off x="457200" y="1828800"/>
            <a:ext cx="8153400" cy="4495800"/>
          </a:xfrm>
        </p:spPr>
        <p:txBody>
          <a:bodyPr>
            <a:normAutofit/>
          </a:bodyPr>
          <a:lstStyle/>
          <a:p>
            <a:r>
              <a:rPr lang="en-US" sz="2800" dirty="0"/>
              <a:t>Applications submitted</a:t>
            </a:r>
          </a:p>
          <a:p>
            <a:pPr marL="0" indent="0">
              <a:buNone/>
            </a:pPr>
            <a:endParaRPr lang="en-US" sz="900" dirty="0"/>
          </a:p>
          <a:p>
            <a:r>
              <a:rPr lang="en-US" sz="2800" dirty="0"/>
              <a:t>Committee reviews completed applications received by the deadline</a:t>
            </a:r>
          </a:p>
          <a:p>
            <a:endParaRPr lang="en-US" sz="900" dirty="0"/>
          </a:p>
          <a:p>
            <a:r>
              <a:rPr lang="en-US" sz="2800" dirty="0"/>
              <a:t>Final roster recommendations to HSD Director</a:t>
            </a:r>
          </a:p>
          <a:p>
            <a:pPr marL="0" indent="0">
              <a:buNone/>
            </a:pPr>
            <a:endParaRPr lang="en-US" sz="900" dirty="0"/>
          </a:p>
          <a:p>
            <a:r>
              <a:rPr lang="en-US" sz="2800" dirty="0"/>
              <a:t>Agency and public announcement</a:t>
            </a:r>
          </a:p>
          <a:p>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18</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94518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Tips</a:t>
            </a:r>
          </a:p>
        </p:txBody>
      </p:sp>
      <p:sp>
        <p:nvSpPr>
          <p:cNvPr id="3" name="Content Placeholder 2"/>
          <p:cNvSpPr>
            <a:spLocks noGrp="1"/>
          </p:cNvSpPr>
          <p:nvPr>
            <p:ph idx="1"/>
          </p:nvPr>
        </p:nvSpPr>
        <p:spPr>
          <a:xfrm>
            <a:off x="457200" y="1828800"/>
            <a:ext cx="8229600" cy="4724400"/>
          </a:xfrm>
        </p:spPr>
        <p:txBody>
          <a:bodyPr>
            <a:normAutofit/>
          </a:bodyPr>
          <a:lstStyle/>
          <a:p>
            <a:pPr>
              <a:lnSpc>
                <a:spcPct val="80000"/>
              </a:lnSpc>
            </a:pPr>
            <a:r>
              <a:rPr lang="en-US" sz="2700" dirty="0"/>
              <a:t>Follow the required format defined in the Guidelines</a:t>
            </a:r>
          </a:p>
          <a:p>
            <a:pPr>
              <a:lnSpc>
                <a:spcPct val="80000"/>
              </a:lnSpc>
            </a:pPr>
            <a:endParaRPr lang="en-US" sz="2000" dirty="0"/>
          </a:p>
          <a:p>
            <a:pPr>
              <a:lnSpc>
                <a:spcPct val="80000"/>
              </a:lnSpc>
            </a:pPr>
            <a:r>
              <a:rPr lang="en-US" sz="2700" dirty="0"/>
              <a:t>Be specific, detailed, and concise</a:t>
            </a:r>
          </a:p>
          <a:p>
            <a:pPr>
              <a:lnSpc>
                <a:spcPct val="80000"/>
              </a:lnSpc>
            </a:pPr>
            <a:endParaRPr lang="en-US" sz="2000" dirty="0"/>
          </a:p>
          <a:p>
            <a:pPr>
              <a:lnSpc>
                <a:spcPct val="80000"/>
              </a:lnSpc>
            </a:pPr>
            <a:r>
              <a:rPr lang="en-US" sz="2700" dirty="0"/>
              <a:t>Answer all questions, using the qualification criteria as guidance. </a:t>
            </a:r>
          </a:p>
          <a:p>
            <a:pPr>
              <a:lnSpc>
                <a:spcPct val="80000"/>
              </a:lnSpc>
            </a:pPr>
            <a:endParaRPr lang="en-US" sz="2000" dirty="0"/>
          </a:p>
          <a:p>
            <a:pPr>
              <a:lnSpc>
                <a:spcPct val="80000"/>
              </a:lnSpc>
            </a:pPr>
            <a:r>
              <a:rPr lang="en-US" sz="2700" dirty="0"/>
              <a:t>Submit an accurate budget; double check your numbers </a:t>
            </a:r>
          </a:p>
          <a:p>
            <a:pPr>
              <a:lnSpc>
                <a:spcPct val="80000"/>
              </a:lnSpc>
            </a:pPr>
            <a:endParaRPr lang="en-US" sz="2000" dirty="0"/>
          </a:p>
          <a:p>
            <a:pPr>
              <a:lnSpc>
                <a:spcPct val="80000"/>
              </a:lnSpc>
            </a:pPr>
            <a:endParaRPr lang="en-US" sz="2000" dirty="0"/>
          </a:p>
          <a:p>
            <a:pPr>
              <a:lnSpc>
                <a:spcPct val="80000"/>
              </a:lnSpc>
            </a:pP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19</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886700" cy="547689"/>
          </a:xfrm>
        </p:spPr>
        <p:txBody>
          <a:bodyPr/>
          <a:lstStyle/>
          <a:p>
            <a:r>
              <a:rPr lang="en-US" dirty="0"/>
              <a:t>Summary</a:t>
            </a:r>
          </a:p>
        </p:txBody>
      </p:sp>
      <p:sp>
        <p:nvSpPr>
          <p:cNvPr id="3" name="Content Placeholder 2"/>
          <p:cNvSpPr>
            <a:spLocks noGrp="1"/>
          </p:cNvSpPr>
          <p:nvPr>
            <p:ph idx="1"/>
          </p:nvPr>
        </p:nvSpPr>
        <p:spPr/>
        <p:txBody>
          <a:bodyPr>
            <a:normAutofit/>
          </a:bodyPr>
          <a:lstStyle/>
          <a:p>
            <a:r>
              <a:rPr lang="en-US" sz="2600" dirty="0"/>
              <a:t>Introduction</a:t>
            </a:r>
          </a:p>
          <a:p>
            <a:r>
              <a:rPr lang="en-US" sz="2600" dirty="0"/>
              <a:t>Timeline</a:t>
            </a:r>
          </a:p>
          <a:p>
            <a:r>
              <a:rPr lang="en-US" sz="2600" dirty="0"/>
              <a:t>Background &amp; Requirements</a:t>
            </a:r>
            <a:endParaRPr lang="en-US" sz="2600" dirty="0">
              <a:solidFill>
                <a:srgbClr val="FF0000"/>
              </a:solidFill>
            </a:endParaRPr>
          </a:p>
          <a:p>
            <a:r>
              <a:rPr lang="en-US" sz="2600" dirty="0"/>
              <a:t>Submission Instructions</a:t>
            </a:r>
          </a:p>
          <a:p>
            <a:r>
              <a:rPr lang="en-US" sz="2600" dirty="0"/>
              <a:t>Review Process</a:t>
            </a:r>
          </a:p>
          <a:p>
            <a:r>
              <a:rPr lang="en-US" sz="2600"/>
              <a:t>Additional Online Resources</a:t>
            </a:r>
            <a:endParaRPr lang="en-US" sz="2600" dirty="0"/>
          </a:p>
          <a:p>
            <a:r>
              <a:rPr lang="en-US" sz="2600" dirty="0"/>
              <a:t>Tips</a:t>
            </a:r>
          </a:p>
        </p:txBody>
      </p:sp>
      <p:sp>
        <p:nvSpPr>
          <p:cNvPr id="4" name="Slide Number Placeholder 3"/>
          <p:cNvSpPr>
            <a:spLocks noGrp="1"/>
          </p:cNvSpPr>
          <p:nvPr>
            <p:ph type="sldNum" sz="quarter" idx="12"/>
          </p:nvPr>
        </p:nvSpPr>
        <p:spPr/>
        <p:txBody>
          <a:bodyPr/>
          <a:lstStyle/>
          <a:p>
            <a:fld id="{34010C47-4D8B-4134-BB59-829AAD75FA9B}" type="slidenum">
              <a:rPr lang="en-US" smtClean="0"/>
              <a:pPr/>
              <a:t>2</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Tips (continued)</a:t>
            </a:r>
          </a:p>
        </p:txBody>
      </p:sp>
      <p:sp>
        <p:nvSpPr>
          <p:cNvPr id="3" name="Content Placeholder 2"/>
          <p:cNvSpPr>
            <a:spLocks noGrp="1"/>
          </p:cNvSpPr>
          <p:nvPr>
            <p:ph idx="1"/>
          </p:nvPr>
        </p:nvSpPr>
        <p:spPr>
          <a:xfrm>
            <a:off x="457200" y="1828800"/>
            <a:ext cx="8229600" cy="4724400"/>
          </a:xfrm>
        </p:spPr>
        <p:txBody>
          <a:bodyPr>
            <a:normAutofit fontScale="92500" lnSpcReduction="10000"/>
          </a:bodyPr>
          <a:lstStyle/>
          <a:p>
            <a:r>
              <a:rPr lang="en-US" sz="2700" dirty="0"/>
              <a:t>Have someone else read your application before submitting</a:t>
            </a:r>
            <a:br>
              <a:rPr lang="en-US" sz="2700" dirty="0"/>
            </a:br>
            <a:endParaRPr lang="en-US" sz="1400" dirty="0"/>
          </a:p>
          <a:p>
            <a:r>
              <a:rPr lang="en-US" sz="2700" dirty="0"/>
              <a:t>Meet the 3-page limit</a:t>
            </a:r>
            <a:br>
              <a:rPr lang="en-US" sz="2700" dirty="0"/>
            </a:br>
            <a:endParaRPr lang="en-US" sz="2700" dirty="0"/>
          </a:p>
          <a:p>
            <a:r>
              <a:rPr lang="en-US" sz="2700" dirty="0"/>
              <a:t>Use the application submission checklist</a:t>
            </a:r>
            <a:br>
              <a:rPr lang="en-US" sz="2700" dirty="0"/>
            </a:br>
            <a:endParaRPr lang="en-US" sz="2100" dirty="0"/>
          </a:p>
          <a:p>
            <a:r>
              <a:rPr lang="en-US" sz="2700" dirty="0"/>
              <a:t>Start early</a:t>
            </a:r>
            <a:br>
              <a:rPr lang="en-US" sz="2700" dirty="0"/>
            </a:br>
            <a:endParaRPr lang="en-US" sz="2700" dirty="0"/>
          </a:p>
          <a:p>
            <a:r>
              <a:rPr lang="en-US" sz="2700" dirty="0"/>
              <a:t>Review the Online Submission Assistance Page for helpful information: </a:t>
            </a:r>
            <a:r>
              <a:rPr lang="en-US" sz="2400" u="sng" dirty="0">
                <a:hlinkClick r:id="rId3"/>
              </a:rPr>
              <a:t>http://web6.seattle.gov/hsd/rfi/help.aspx</a:t>
            </a:r>
            <a:r>
              <a:rPr lang="en-US" sz="2400" dirty="0"/>
              <a:t> </a:t>
            </a:r>
            <a:br>
              <a:rPr lang="en-US" sz="2400" dirty="0"/>
            </a:br>
            <a:endParaRPr lang="en-US" sz="2100" dirty="0"/>
          </a:p>
          <a:p>
            <a:r>
              <a:rPr lang="en-US" sz="2700" b="1" i="1" dirty="0"/>
              <a:t>E-mail questions by the Q&amp;A deadline of February 21, 2018 12:00 p.m. (noon) : Allison Boll at Allison.Boll@seattle.gov</a:t>
            </a:r>
          </a:p>
          <a:p>
            <a:pPr>
              <a:lnSpc>
                <a:spcPct val="80000"/>
              </a:lnSpc>
            </a:pPr>
            <a:endParaRPr lang="en-US" dirty="0"/>
          </a:p>
          <a:p>
            <a:pPr>
              <a:lnSpc>
                <a:spcPct val="80000"/>
              </a:lnSpc>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20</a:t>
            </a:fld>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281211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EA07-8DC2-4657-ACD8-47FEFE9A0D10}"/>
              </a:ext>
            </a:extLst>
          </p:cNvPr>
          <p:cNvSpPr>
            <a:spLocks noGrp="1"/>
          </p:cNvSpPr>
          <p:nvPr>
            <p:ph type="title"/>
          </p:nvPr>
        </p:nvSpPr>
        <p:spPr>
          <a:xfrm>
            <a:off x="609600" y="1143001"/>
            <a:ext cx="7886700" cy="533400"/>
          </a:xfrm>
        </p:spPr>
        <p:txBody>
          <a:bodyPr>
            <a:normAutofit fontScale="90000"/>
          </a:bodyPr>
          <a:lstStyle/>
          <a:p>
            <a:r>
              <a:rPr lang="en-US" dirty="0"/>
              <a:t>Additional Online Resources</a:t>
            </a:r>
          </a:p>
        </p:txBody>
      </p:sp>
      <p:sp>
        <p:nvSpPr>
          <p:cNvPr id="3" name="Content Placeholder 2">
            <a:extLst>
              <a:ext uri="{FF2B5EF4-FFF2-40B4-BE49-F238E27FC236}">
                <a16:creationId xmlns:a16="http://schemas.microsoft.com/office/drawing/2014/main" id="{FFEB36E2-8455-4221-8438-3B9A799808FF}"/>
              </a:ext>
            </a:extLst>
          </p:cNvPr>
          <p:cNvSpPr>
            <a:spLocks noGrp="1"/>
          </p:cNvSpPr>
          <p:nvPr>
            <p:ph idx="1"/>
          </p:nvPr>
        </p:nvSpPr>
        <p:spPr/>
        <p:txBody>
          <a:bodyPr>
            <a:normAutofit fontScale="92500" lnSpcReduction="20000"/>
          </a:bodyPr>
          <a:lstStyle/>
          <a:p>
            <a:pPr marL="0" indent="0">
              <a:buNone/>
            </a:pPr>
            <a:r>
              <a:rPr lang="en-US" sz="2200" dirty="0"/>
              <a:t>The Seattle Human Services Department provides additional information and resources pertaining to funding opportunities online at: </a:t>
            </a:r>
            <a:r>
              <a:rPr lang="en-US" dirty="0">
                <a:hlinkClick r:id="rId2"/>
              </a:rPr>
              <a:t>http://www.seattle.gov/humanservices/funding-and-reports/funding-opportunities</a:t>
            </a:r>
            <a:endParaRPr lang="en-US" dirty="0"/>
          </a:p>
          <a:p>
            <a:pPr marL="0" indent="0">
              <a:buNone/>
            </a:pPr>
            <a:r>
              <a:rPr lang="en-US" dirty="0"/>
              <a:t> </a:t>
            </a:r>
          </a:p>
          <a:p>
            <a:pPr marL="0" indent="0">
              <a:buNone/>
            </a:pPr>
            <a:r>
              <a:rPr lang="en-US" sz="2200" dirty="0"/>
              <a:t>Potential applicants are strongly encouraged to visit the website or use these links to learn more about:</a:t>
            </a:r>
          </a:p>
          <a:p>
            <a:r>
              <a:rPr lang="en-US" sz="1800" b="1" dirty="0">
                <a:hlinkClick r:id="rId3"/>
              </a:rPr>
              <a:t>HSD Guiding Principles</a:t>
            </a:r>
            <a:endParaRPr lang="en-US" sz="3600" dirty="0"/>
          </a:p>
          <a:p>
            <a:r>
              <a:rPr lang="en-US" sz="1800" b="1" dirty="0">
                <a:hlinkClick r:id="rId4"/>
              </a:rPr>
              <a:t>HSD Theory of Change</a:t>
            </a:r>
            <a:endParaRPr lang="en-US" sz="3600" dirty="0"/>
          </a:p>
          <a:p>
            <a:r>
              <a:rPr lang="en-US" sz="1800" b="1" dirty="0">
                <a:hlinkClick r:id="rId5"/>
              </a:rPr>
              <a:t>HSD Commitment to Funding Culturally Responsive Services</a:t>
            </a:r>
            <a:endParaRPr lang="en-US" sz="3600" dirty="0"/>
          </a:p>
          <a:p>
            <a:r>
              <a:rPr lang="en-US" sz="1800" b="1" dirty="0">
                <a:hlinkClick r:id="rId6"/>
              </a:rPr>
              <a:t>HSD Agency Minimum Eligibility Requirements</a:t>
            </a:r>
            <a:endParaRPr lang="en-US" sz="3600" dirty="0"/>
          </a:p>
          <a:p>
            <a:r>
              <a:rPr lang="en-US" sz="1800" b="1" dirty="0">
                <a:hlinkClick r:id="rId7"/>
              </a:rPr>
              <a:t>HSD Contracting Requirements </a:t>
            </a:r>
            <a:endParaRPr lang="en-US" sz="3600" dirty="0"/>
          </a:p>
          <a:p>
            <a:r>
              <a:rPr lang="en-US" sz="1800" b="1" dirty="0">
                <a:hlinkClick r:id="rId8"/>
              </a:rPr>
              <a:t>HSD Master Agency Services Agreement Sample</a:t>
            </a:r>
            <a:endParaRPr lang="en-US" sz="3600" dirty="0"/>
          </a:p>
          <a:p>
            <a:r>
              <a:rPr lang="en-US" sz="1800" b="1" dirty="0">
                <a:hlinkClick r:id="rId9"/>
              </a:rPr>
              <a:t>HSD Client Data and Program Reporting Requirements</a:t>
            </a:r>
            <a:endParaRPr lang="en-US" sz="3600" dirty="0"/>
          </a:p>
          <a:p>
            <a:r>
              <a:rPr lang="en-US" sz="1800" b="1" dirty="0">
                <a:hlinkClick r:id="rId10"/>
              </a:rPr>
              <a:t>HSD Appeal Process </a:t>
            </a:r>
            <a:endParaRPr lang="en-US" sz="3600" dirty="0"/>
          </a:p>
        </p:txBody>
      </p:sp>
      <p:sp>
        <p:nvSpPr>
          <p:cNvPr id="4" name="Slide Number Placeholder 3">
            <a:extLst>
              <a:ext uri="{FF2B5EF4-FFF2-40B4-BE49-F238E27FC236}">
                <a16:creationId xmlns:a16="http://schemas.microsoft.com/office/drawing/2014/main" id="{7C839843-3F25-4BC7-AB6D-F0150FBA6F5F}"/>
              </a:ext>
            </a:extLst>
          </p:cNvPr>
          <p:cNvSpPr>
            <a:spLocks noGrp="1"/>
          </p:cNvSpPr>
          <p:nvPr>
            <p:ph type="sldNum" sz="quarter" idx="12"/>
          </p:nvPr>
        </p:nvSpPr>
        <p:spPr/>
        <p:txBody>
          <a:bodyPr/>
          <a:lstStyle/>
          <a:p>
            <a:fld id="{34010C47-4D8B-4134-BB59-829AAD75FA9B}" type="slidenum">
              <a:rPr lang="en-US" smtClean="0"/>
              <a:pPr/>
              <a:t>21</a:t>
            </a:fld>
            <a:endParaRPr lang="en-US" dirty="0"/>
          </a:p>
        </p:txBody>
      </p:sp>
    </p:spTree>
    <p:extLst>
      <p:ext uri="{BB962C8B-B14F-4D97-AF65-F5344CB8AC3E}">
        <p14:creationId xmlns:p14="http://schemas.microsoft.com/office/powerpoint/2010/main" val="371156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Questions? </a:t>
            </a:r>
          </a:p>
        </p:txBody>
      </p:sp>
      <p:sp>
        <p:nvSpPr>
          <p:cNvPr id="6" name="Content Placeholder 5"/>
          <p:cNvSpPr>
            <a:spLocks noGrp="1"/>
          </p:cNvSpPr>
          <p:nvPr>
            <p:ph idx="1"/>
          </p:nvPr>
        </p:nvSpPr>
        <p:spPr/>
        <p:txBody>
          <a:bodyPr>
            <a:normAutofit fontScale="92500" lnSpcReduction="20000"/>
          </a:bodyPr>
          <a:lstStyle/>
          <a:p>
            <a:r>
              <a:rPr lang="en-US" sz="2800" dirty="0"/>
              <a:t>Questions &amp; Answers will be posted on RFQ website</a:t>
            </a:r>
            <a:br>
              <a:rPr lang="en-US" sz="2800" dirty="0"/>
            </a:br>
            <a:endParaRPr lang="en-US" sz="2800" dirty="0"/>
          </a:p>
          <a:p>
            <a:r>
              <a:rPr lang="en-US" sz="2800" dirty="0"/>
              <a:t>Only written answers are official</a:t>
            </a:r>
            <a:br>
              <a:rPr lang="en-US" sz="2800" dirty="0"/>
            </a:br>
            <a:endParaRPr lang="en-US" sz="2800" dirty="0"/>
          </a:p>
          <a:p>
            <a:r>
              <a:rPr lang="en-US" sz="2800" dirty="0"/>
              <a:t>Contact Allison Boll at </a:t>
            </a:r>
            <a:r>
              <a:rPr lang="en-US" sz="2800" dirty="0">
                <a:hlinkClick r:id="rId3"/>
              </a:rPr>
              <a:t>Allison.Boll@seattle.gov</a:t>
            </a:r>
            <a:r>
              <a:rPr lang="en-US" sz="2800" dirty="0"/>
              <a:t> if you have any questions. The deadline for submitting questions is Wednesday, February 21</a:t>
            </a:r>
            <a:r>
              <a:rPr lang="en-US" sz="2800"/>
              <a:t>, 2018 at </a:t>
            </a:r>
            <a:r>
              <a:rPr lang="en-US" sz="2800" dirty="0"/>
              <a:t>12:00 p.m. (noon)</a:t>
            </a:r>
            <a:br>
              <a:rPr lang="en-US" sz="2800" dirty="0"/>
            </a:br>
            <a:endParaRPr lang="en-US" sz="2800" dirty="0"/>
          </a:p>
          <a:p>
            <a:r>
              <a:rPr lang="en-US" sz="2800" dirty="0"/>
              <a:t>Any issues and/or questions about the online submission system, contact Susan McCallister, Funding Process Advisor, at (206) 233-0014 or </a:t>
            </a:r>
            <a:r>
              <a:rPr lang="en-US" sz="2800" u="sng" dirty="0">
                <a:hlinkClick r:id="rId4"/>
              </a:rPr>
              <a:t>susan.mccallister@seattle.gov</a:t>
            </a:r>
            <a:r>
              <a:rPr lang="en-US" sz="2800" dirty="0"/>
              <a:t> </a:t>
            </a:r>
          </a:p>
          <a:p>
            <a:endParaRPr lang="en-US" sz="2800"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22</a:t>
            </a:fld>
            <a:endParaRPr lang="en-US" dirty="0"/>
          </a:p>
        </p:txBody>
      </p:sp>
      <p:sp>
        <p:nvSpPr>
          <p:cNvPr id="5" name="TextBox 4"/>
          <p:cNvSpPr txBox="1"/>
          <p:nvPr/>
        </p:nvSpPr>
        <p:spPr>
          <a:xfrm>
            <a:off x="7543800" y="6400800"/>
            <a:ext cx="1143000" cy="307777"/>
          </a:xfrm>
          <a:prstGeom prst="rect">
            <a:avLst/>
          </a:prstGeom>
          <a:noFill/>
        </p:spPr>
        <p:txBody>
          <a:bodyPr wrap="square" rtlCol="0">
            <a:spAutoFit/>
          </a:bodyPr>
          <a:lstStyle/>
          <a:p>
            <a:r>
              <a:rPr lang="en-US" sz="1400"/>
              <a:t>(v3.0 - 2017)</a:t>
            </a:r>
            <a:endParaRPr lang="en-US" sz="1400"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Introduction</a:t>
            </a:r>
          </a:p>
        </p:txBody>
      </p:sp>
      <p:sp>
        <p:nvSpPr>
          <p:cNvPr id="3" name="Content Placeholder 2"/>
          <p:cNvSpPr>
            <a:spLocks noGrp="1"/>
          </p:cNvSpPr>
          <p:nvPr>
            <p:ph idx="1"/>
          </p:nvPr>
        </p:nvSpPr>
        <p:spPr>
          <a:xfrm>
            <a:off x="609600" y="1828800"/>
            <a:ext cx="7829550" cy="4351338"/>
          </a:xfrm>
        </p:spPr>
        <p:txBody>
          <a:bodyPr>
            <a:normAutofit fontScale="25000" lnSpcReduction="20000"/>
          </a:bodyPr>
          <a:lstStyle/>
          <a:p>
            <a:pPr>
              <a:spcAft>
                <a:spcPts val="1200"/>
              </a:spcAft>
            </a:pPr>
            <a:r>
              <a:rPr lang="en-US" sz="8000" dirty="0"/>
              <a:t>This Legal Services RFQ is an open and non-competitive process to establish a roster of parties qualified to provide Legal Services to older adults in King County. </a:t>
            </a:r>
          </a:p>
          <a:p>
            <a:pPr>
              <a:spcAft>
                <a:spcPts val="1200"/>
              </a:spcAft>
            </a:pPr>
            <a:r>
              <a:rPr lang="en-US" sz="8000" dirty="0"/>
              <a:t>Information contained in the RFQ will serve as the basis for more detailed specifications and requirements of a competitive Request for Proposal (RFP). </a:t>
            </a:r>
          </a:p>
          <a:p>
            <a:pPr>
              <a:spcAft>
                <a:spcPts val="1200"/>
              </a:spcAft>
            </a:pPr>
            <a:r>
              <a:rPr lang="en-US" sz="8000" dirty="0"/>
              <a:t>Only those parties who respond to the RFQ, and are found to be pre-qualified through this process, are eligible to apply to a future Legal Services RFP. </a:t>
            </a:r>
          </a:p>
          <a:p>
            <a:pPr>
              <a:spcAft>
                <a:spcPts val="1200"/>
              </a:spcAft>
            </a:pPr>
            <a:r>
              <a:rPr lang="en-US" sz="8000" dirty="0"/>
              <a:t>Legal Services funding is available from Title III-B of the Older Americans Act. Projected allocation is approximately $191,232 for calendar year 2019.</a:t>
            </a:r>
          </a:p>
          <a:p>
            <a:pPr>
              <a:spcAft>
                <a:spcPts val="1200"/>
              </a:spcAft>
            </a:pPr>
            <a:r>
              <a:rPr lang="en-US" sz="8000" dirty="0"/>
              <a:t>Funding awards will be made following a competitive RFP for the period of </a:t>
            </a:r>
            <a:r>
              <a:rPr lang="en-US" sz="8000" b="1" dirty="0"/>
              <a:t>January 1, 2019 – December 31, 2019</a:t>
            </a:r>
            <a:endParaRPr lang="en-US" sz="8000" dirty="0"/>
          </a:p>
          <a:p>
            <a:pPr>
              <a:buNone/>
            </a:pPr>
            <a:endParaRPr lang="en-US" sz="2000" dirty="0">
              <a:latin typeface="Rockwell" pitchFamily="18" charset="0"/>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3</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normAutofit/>
          </a:bodyPr>
          <a:lstStyle/>
          <a:p>
            <a:r>
              <a:rPr lang="en-US" dirty="0"/>
              <a:t>Timeline</a:t>
            </a:r>
          </a:p>
        </p:txBody>
      </p:sp>
      <p:sp>
        <p:nvSpPr>
          <p:cNvPr id="3" name="Content Placeholder 2"/>
          <p:cNvSpPr>
            <a:spLocks noGrp="1"/>
          </p:cNvSpPr>
          <p:nvPr>
            <p:ph idx="1"/>
          </p:nvPr>
        </p:nvSpPr>
        <p:spPr>
          <a:xfrm>
            <a:off x="457200" y="1828800"/>
            <a:ext cx="8686800" cy="4572000"/>
          </a:xfrm>
        </p:spPr>
        <p:txBody>
          <a:bodyPr>
            <a:normAutofit/>
          </a:bodyPr>
          <a:lstStyle/>
          <a:p>
            <a:r>
              <a:rPr lang="en-US" sz="2000" dirty="0"/>
              <a:t>Funding Opportunity Announcement	</a:t>
            </a:r>
            <a:r>
              <a:rPr lang="en-US" sz="1800" dirty="0">
                <a:solidFill>
                  <a:srgbClr val="FF0000"/>
                </a:solidFill>
              </a:rPr>
              <a:t>February 1, 2018</a:t>
            </a:r>
            <a:endParaRPr lang="en-US" sz="2000" dirty="0">
              <a:solidFill>
                <a:srgbClr val="FF0000"/>
              </a:solidFill>
            </a:endParaRPr>
          </a:p>
          <a:p>
            <a:endParaRPr lang="en-US" sz="2000" dirty="0"/>
          </a:p>
          <a:p>
            <a:r>
              <a:rPr lang="en-US" sz="2000" dirty="0"/>
              <a:t>Last Day to Submit Questions		</a:t>
            </a:r>
            <a:r>
              <a:rPr lang="en-US" sz="1800" dirty="0">
                <a:solidFill>
                  <a:srgbClr val="FF0000"/>
                </a:solidFill>
              </a:rPr>
              <a:t>February 21, 2018 by 12:00p.m. (noon)</a:t>
            </a:r>
          </a:p>
          <a:p>
            <a:pPr marL="0" indent="0">
              <a:buNone/>
            </a:pPr>
            <a:r>
              <a:rPr lang="en-US" sz="2000" dirty="0">
                <a:solidFill>
                  <a:srgbClr val="FF0000"/>
                </a:solidFill>
              </a:rPr>
              <a:t> </a:t>
            </a:r>
            <a:endParaRPr lang="en-US" sz="2000" dirty="0"/>
          </a:p>
          <a:p>
            <a:r>
              <a:rPr lang="en-US" sz="2000" b="1" u="sng" dirty="0"/>
              <a:t>Application Deadline</a:t>
            </a:r>
            <a:r>
              <a:rPr lang="en-US" sz="2000" b="1" dirty="0"/>
              <a:t>    </a:t>
            </a:r>
            <a:r>
              <a:rPr lang="en-US" sz="2000" dirty="0"/>
              <a:t>			</a:t>
            </a:r>
            <a:r>
              <a:rPr lang="en-US" sz="1800" b="1" dirty="0">
                <a:solidFill>
                  <a:srgbClr val="FF0000"/>
                </a:solidFill>
              </a:rPr>
              <a:t>Thursday, March 7, 2018 by 12:00 p.m. (noon)</a:t>
            </a:r>
            <a:endParaRPr lang="en-US" sz="2000" b="1" dirty="0">
              <a:solidFill>
                <a:srgbClr val="FF0000"/>
              </a:solidFill>
            </a:endParaRPr>
          </a:p>
          <a:p>
            <a:pPr marL="0" indent="0">
              <a:buNone/>
            </a:pPr>
            <a:r>
              <a:rPr lang="en-US" sz="2000" b="1" dirty="0">
                <a:solidFill>
                  <a:srgbClr val="FF0000"/>
                </a:solidFill>
              </a:rPr>
              <a:t> </a:t>
            </a:r>
            <a:endParaRPr lang="en-US" sz="2000" dirty="0"/>
          </a:p>
          <a:p>
            <a:r>
              <a:rPr lang="en-US" sz="2000" dirty="0"/>
              <a:t>Review Process			 	</a:t>
            </a:r>
            <a:r>
              <a:rPr lang="en-US" sz="1800" dirty="0">
                <a:solidFill>
                  <a:srgbClr val="FF0000"/>
                </a:solidFill>
              </a:rPr>
              <a:t>March 8, 2018 - March 15, 2018</a:t>
            </a:r>
          </a:p>
          <a:p>
            <a:endParaRPr lang="en-US" sz="2000" dirty="0"/>
          </a:p>
          <a:p>
            <a:r>
              <a:rPr lang="en-US" sz="2000" dirty="0"/>
              <a:t>Agency notification 			</a:t>
            </a:r>
            <a:r>
              <a:rPr lang="en-US" sz="1800" dirty="0">
                <a:solidFill>
                  <a:srgbClr val="FF0000"/>
                </a:solidFill>
              </a:rPr>
              <a:t>March 22, 2018</a:t>
            </a:r>
            <a:r>
              <a:rPr lang="en-US" sz="2000" dirty="0"/>
              <a:t>		</a:t>
            </a:r>
            <a:r>
              <a:rPr lang="en-US" sz="2000" dirty="0">
                <a:solidFill>
                  <a:srgbClr val="FF0000"/>
                </a:solidFill>
              </a:rPr>
              <a:t>	</a:t>
            </a:r>
            <a:r>
              <a:rPr lang="en-US" sz="2000" dirty="0"/>
              <a:t>		</a:t>
            </a:r>
          </a:p>
          <a:p>
            <a:r>
              <a:rPr lang="en-US" sz="2000" dirty="0"/>
              <a:t>Appeal Process				</a:t>
            </a:r>
            <a:r>
              <a:rPr lang="en-US" sz="1800" dirty="0">
                <a:solidFill>
                  <a:srgbClr val="FF0000"/>
                </a:solidFill>
              </a:rPr>
              <a:t>March 23, 2018 – April 4, 2018</a:t>
            </a:r>
          </a:p>
          <a:p>
            <a:pPr marL="0" indent="0">
              <a:buNone/>
            </a:pPr>
            <a:r>
              <a:rPr lang="en-US" sz="2000" dirty="0"/>
              <a:t>	</a:t>
            </a:r>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34010C47-4D8B-4134-BB59-829AAD75FA9B}" type="slidenum">
              <a:rPr lang="en-US" smtClean="0"/>
              <a:pPr/>
              <a:t>4</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623889"/>
          </a:xfrm>
        </p:spPr>
        <p:txBody>
          <a:bodyPr>
            <a:normAutofit/>
          </a:bodyPr>
          <a:lstStyle/>
          <a:p>
            <a:r>
              <a:rPr lang="en-US" dirty="0"/>
              <a:t>Background &amp; Requirements (pg. 8-12)</a:t>
            </a:r>
          </a:p>
        </p:txBody>
      </p:sp>
      <p:sp>
        <p:nvSpPr>
          <p:cNvPr id="3" name="Content Placeholder 2"/>
          <p:cNvSpPr>
            <a:spLocks noGrp="1"/>
          </p:cNvSpPr>
          <p:nvPr>
            <p:ph idx="1"/>
          </p:nvPr>
        </p:nvSpPr>
        <p:spPr/>
        <p:txBody>
          <a:bodyPr>
            <a:noAutofit/>
          </a:bodyPr>
          <a:lstStyle/>
          <a:p>
            <a:r>
              <a:rPr lang="en-US" sz="2400" dirty="0"/>
              <a:t>Background</a:t>
            </a:r>
          </a:p>
          <a:p>
            <a:r>
              <a:rPr lang="en-US" sz="2400" dirty="0"/>
              <a:t>Service/Program Model</a:t>
            </a:r>
          </a:p>
          <a:p>
            <a:r>
              <a:rPr lang="en-US" sz="2400" dirty="0"/>
              <a:t>Eligibility Criteria</a:t>
            </a:r>
          </a:p>
          <a:p>
            <a:r>
              <a:rPr lang="en-US" sz="2400" dirty="0"/>
              <a:t>Populations</a:t>
            </a:r>
          </a:p>
          <a:p>
            <a:r>
              <a:rPr lang="en-US" sz="2400" dirty="0"/>
              <a:t>Service Components</a:t>
            </a:r>
          </a:p>
          <a:p>
            <a:r>
              <a:rPr lang="en-US" sz="2400" dirty="0"/>
              <a:t>Performance Measures</a:t>
            </a:r>
          </a:p>
          <a:p>
            <a:r>
              <a:rPr lang="en-US" sz="2400" dirty="0"/>
              <a:t>Key Staff</a:t>
            </a:r>
          </a:p>
          <a:p>
            <a:pPr marL="0" indent="0">
              <a:buNone/>
            </a:pP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5</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177419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normAutofit/>
          </a:bodyPr>
          <a:lstStyle/>
          <a:p>
            <a:r>
              <a:rPr lang="en-US" dirty="0"/>
              <a:t>Background (pg. 8)</a:t>
            </a:r>
          </a:p>
        </p:txBody>
      </p:sp>
      <p:sp>
        <p:nvSpPr>
          <p:cNvPr id="3" name="Content Placeholder 2"/>
          <p:cNvSpPr>
            <a:spLocks noGrp="1"/>
          </p:cNvSpPr>
          <p:nvPr>
            <p:ph idx="1"/>
          </p:nvPr>
        </p:nvSpPr>
        <p:spPr>
          <a:xfrm>
            <a:off x="628650" y="1825625"/>
            <a:ext cx="8210550" cy="4351338"/>
          </a:xfrm>
        </p:spPr>
        <p:txBody>
          <a:bodyPr>
            <a:noAutofit/>
          </a:bodyPr>
          <a:lstStyle/>
          <a:p>
            <a:r>
              <a:rPr lang="en-US" sz="2400" dirty="0"/>
              <a:t>Legal Services is a required program under Title III-B of the Older Americans Act. </a:t>
            </a:r>
          </a:p>
          <a:p>
            <a:r>
              <a:rPr lang="en-US" sz="2400" dirty="0"/>
              <a:t>Legal Services provides access to the justice system by offering advice and representation related to non-criminal legal issues impacting older adults in King County.  </a:t>
            </a:r>
          </a:p>
          <a:p>
            <a:r>
              <a:rPr lang="en-US" sz="2400" dirty="0"/>
              <a:t>The primary goals of Legal Services are to:</a:t>
            </a:r>
          </a:p>
          <a:p>
            <a:pPr lvl="1"/>
            <a:r>
              <a:rPr lang="en-US" sz="2200" dirty="0"/>
              <a:t>enhance the capacity of older adults and the aging services network to secure and protect essential rights, benefits, and opportunities</a:t>
            </a:r>
          </a:p>
          <a:p>
            <a:pPr lvl="1"/>
            <a:r>
              <a:rPr lang="en-US" sz="2200" dirty="0"/>
              <a:t>to effect favorable changes in laws and regulations affecting older adults</a:t>
            </a:r>
          </a:p>
          <a:p>
            <a:pPr lvl="1"/>
            <a:r>
              <a:rPr lang="en-US" sz="2200" dirty="0"/>
              <a:t>to develop public and private resources that benefit older adults.   </a:t>
            </a:r>
          </a:p>
          <a:p>
            <a:pPr marL="0" indent="0">
              <a:buNone/>
            </a:pP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34010C47-4D8B-4134-BB59-829AAD75FA9B}" type="slidenum">
              <a:rPr lang="en-US" smtClean="0"/>
              <a:pPr/>
              <a:t>6</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BF6C-A463-49E0-AAFA-ED6DE9332784}"/>
              </a:ext>
            </a:extLst>
          </p:cNvPr>
          <p:cNvSpPr>
            <a:spLocks noGrp="1"/>
          </p:cNvSpPr>
          <p:nvPr>
            <p:ph type="title"/>
          </p:nvPr>
        </p:nvSpPr>
        <p:spPr>
          <a:xfrm>
            <a:off x="533400" y="762000"/>
            <a:ext cx="7886700" cy="1325563"/>
          </a:xfrm>
        </p:spPr>
        <p:txBody>
          <a:bodyPr/>
          <a:lstStyle/>
          <a:p>
            <a:r>
              <a:rPr lang="en-US" dirty="0"/>
              <a:t>Service/Program Model (pg. 9)</a:t>
            </a:r>
          </a:p>
        </p:txBody>
      </p:sp>
      <p:sp>
        <p:nvSpPr>
          <p:cNvPr id="3" name="Content Placeholder 2">
            <a:extLst>
              <a:ext uri="{FF2B5EF4-FFF2-40B4-BE49-F238E27FC236}">
                <a16:creationId xmlns:a16="http://schemas.microsoft.com/office/drawing/2014/main" id="{8FB91B3A-9205-4D32-99A3-8DAC91B40BAB}"/>
              </a:ext>
            </a:extLst>
          </p:cNvPr>
          <p:cNvSpPr>
            <a:spLocks noGrp="1"/>
          </p:cNvSpPr>
          <p:nvPr>
            <p:ph idx="1"/>
          </p:nvPr>
        </p:nvSpPr>
        <p:spPr/>
        <p:txBody>
          <a:bodyPr>
            <a:normAutofit lnSpcReduction="10000"/>
          </a:bodyPr>
          <a:lstStyle/>
          <a:p>
            <a:r>
              <a:rPr lang="en-US" sz="2800" dirty="0"/>
              <a:t>The Older Americans Act fund source mandates focusing limited resources on priority areas of law to maximize the impact those resources have on meeting critical needs and protecting essential rights. </a:t>
            </a:r>
          </a:p>
          <a:p>
            <a:r>
              <a:rPr lang="en-US" sz="2800" dirty="0"/>
              <a:t>Legal Services program staff will be required to prioritize services related to the areas of law outlined on page 9 of the RFQ. </a:t>
            </a:r>
          </a:p>
          <a:p>
            <a:r>
              <a:rPr lang="en-US" sz="2800" dirty="0"/>
              <a:t>Consideration may also be given to the existence and availability of other resources to meet the legal needs of older individuals.</a:t>
            </a:r>
          </a:p>
          <a:p>
            <a:pPr marL="0" indent="0">
              <a:buNone/>
            </a:pPr>
            <a:endParaRPr lang="en-US" dirty="0"/>
          </a:p>
        </p:txBody>
      </p:sp>
      <p:sp>
        <p:nvSpPr>
          <p:cNvPr id="4" name="Slide Number Placeholder 3">
            <a:extLst>
              <a:ext uri="{FF2B5EF4-FFF2-40B4-BE49-F238E27FC236}">
                <a16:creationId xmlns:a16="http://schemas.microsoft.com/office/drawing/2014/main" id="{AC3FAAA3-B8D2-4BF6-A11D-1353348FFCFC}"/>
              </a:ext>
            </a:extLst>
          </p:cNvPr>
          <p:cNvSpPr>
            <a:spLocks noGrp="1"/>
          </p:cNvSpPr>
          <p:nvPr>
            <p:ph type="sldNum" sz="quarter" idx="12"/>
          </p:nvPr>
        </p:nvSpPr>
        <p:spPr/>
        <p:txBody>
          <a:bodyPr/>
          <a:lstStyle/>
          <a:p>
            <a:fld id="{34010C47-4D8B-4134-BB59-829AAD75FA9B}" type="slidenum">
              <a:rPr lang="en-US" smtClean="0"/>
              <a:pPr/>
              <a:t>7</a:t>
            </a:fld>
            <a:endParaRPr lang="en-US" dirty="0"/>
          </a:p>
        </p:txBody>
      </p:sp>
    </p:spTree>
    <p:extLst>
      <p:ext uri="{BB962C8B-B14F-4D97-AF65-F5344CB8AC3E}">
        <p14:creationId xmlns:p14="http://schemas.microsoft.com/office/powerpoint/2010/main" val="184959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0C73-A270-4C77-A56C-11B0E7DBFB67}"/>
              </a:ext>
            </a:extLst>
          </p:cNvPr>
          <p:cNvSpPr>
            <a:spLocks noGrp="1"/>
          </p:cNvSpPr>
          <p:nvPr>
            <p:ph type="title"/>
          </p:nvPr>
        </p:nvSpPr>
        <p:spPr>
          <a:xfrm>
            <a:off x="628650" y="1066800"/>
            <a:ext cx="7886700" cy="623889"/>
          </a:xfrm>
        </p:spPr>
        <p:txBody>
          <a:bodyPr/>
          <a:lstStyle/>
          <a:p>
            <a:r>
              <a:rPr lang="en-US" dirty="0"/>
              <a:t>Service Components (pg. 10)</a:t>
            </a:r>
          </a:p>
        </p:txBody>
      </p:sp>
      <p:sp>
        <p:nvSpPr>
          <p:cNvPr id="3" name="Content Placeholder 2">
            <a:extLst>
              <a:ext uri="{FF2B5EF4-FFF2-40B4-BE49-F238E27FC236}">
                <a16:creationId xmlns:a16="http://schemas.microsoft.com/office/drawing/2014/main" id="{18D3D946-053E-4997-9799-6EAD09DC8C25}"/>
              </a:ext>
            </a:extLst>
          </p:cNvPr>
          <p:cNvSpPr>
            <a:spLocks noGrp="1"/>
          </p:cNvSpPr>
          <p:nvPr>
            <p:ph idx="1"/>
          </p:nvPr>
        </p:nvSpPr>
        <p:spPr/>
        <p:txBody>
          <a:bodyPr/>
          <a:lstStyle/>
          <a:p>
            <a:pPr marL="0" indent="0">
              <a:buNone/>
            </a:pPr>
            <a:r>
              <a:rPr lang="en-US" sz="2800" dirty="0"/>
              <a:t>A Legal Services provider will be expected to offer all of the service components as described on page 10:</a:t>
            </a:r>
          </a:p>
          <a:p>
            <a:pPr lvl="1"/>
            <a:r>
              <a:rPr lang="en-US" sz="2800" dirty="0"/>
              <a:t>Intake/Case Handling</a:t>
            </a:r>
          </a:p>
          <a:p>
            <a:pPr lvl="1"/>
            <a:r>
              <a:rPr lang="en-US" sz="2800" dirty="0"/>
              <a:t>Individual Legal Assistance and Representation</a:t>
            </a:r>
          </a:p>
          <a:p>
            <a:pPr lvl="1"/>
            <a:r>
              <a:rPr lang="en-US" sz="2800" dirty="0"/>
              <a:t>Group Legal Representation </a:t>
            </a:r>
          </a:p>
          <a:p>
            <a:pPr lvl="1"/>
            <a:r>
              <a:rPr lang="en-US" sz="2800" dirty="0"/>
              <a:t>Organizational Representation </a:t>
            </a:r>
          </a:p>
          <a:p>
            <a:pPr lvl="1"/>
            <a:r>
              <a:rPr lang="en-US" sz="2800" dirty="0"/>
              <a:t>Education and Training</a:t>
            </a:r>
          </a:p>
          <a:p>
            <a:pPr lvl="1"/>
            <a:r>
              <a:rPr lang="en-US" sz="2800" dirty="0"/>
              <a:t>Resource Development </a:t>
            </a:r>
          </a:p>
        </p:txBody>
      </p:sp>
      <p:sp>
        <p:nvSpPr>
          <p:cNvPr id="4" name="Slide Number Placeholder 3">
            <a:extLst>
              <a:ext uri="{FF2B5EF4-FFF2-40B4-BE49-F238E27FC236}">
                <a16:creationId xmlns:a16="http://schemas.microsoft.com/office/drawing/2014/main" id="{5D7CB437-2303-4DCF-95C3-D20F1D48A197}"/>
              </a:ext>
            </a:extLst>
          </p:cNvPr>
          <p:cNvSpPr>
            <a:spLocks noGrp="1"/>
          </p:cNvSpPr>
          <p:nvPr>
            <p:ph type="sldNum" sz="quarter" idx="12"/>
          </p:nvPr>
        </p:nvSpPr>
        <p:spPr/>
        <p:txBody>
          <a:bodyPr/>
          <a:lstStyle/>
          <a:p>
            <a:fld id="{34010C47-4D8B-4134-BB59-829AAD75FA9B}" type="slidenum">
              <a:rPr lang="en-US" smtClean="0"/>
              <a:pPr/>
              <a:t>8</a:t>
            </a:fld>
            <a:endParaRPr lang="en-US" dirty="0"/>
          </a:p>
        </p:txBody>
      </p:sp>
    </p:spTree>
    <p:extLst>
      <p:ext uri="{BB962C8B-B14F-4D97-AF65-F5344CB8AC3E}">
        <p14:creationId xmlns:p14="http://schemas.microsoft.com/office/powerpoint/2010/main" val="200254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3000"/>
            <a:ext cx="7886700" cy="547689"/>
          </a:xfrm>
        </p:spPr>
        <p:txBody>
          <a:bodyPr/>
          <a:lstStyle/>
          <a:p>
            <a:r>
              <a:rPr lang="en-US" dirty="0"/>
              <a:t>Client Eligibility (pg. 10)</a:t>
            </a:r>
            <a:endParaRPr lang="en-US" sz="2400" dirty="0"/>
          </a:p>
        </p:txBody>
      </p:sp>
      <p:sp>
        <p:nvSpPr>
          <p:cNvPr id="3" name="Content Placeholder 2"/>
          <p:cNvSpPr>
            <a:spLocks noGrp="1"/>
          </p:cNvSpPr>
          <p:nvPr>
            <p:ph idx="1"/>
          </p:nvPr>
        </p:nvSpPr>
        <p:spPr/>
        <p:txBody>
          <a:bodyPr>
            <a:normAutofit/>
          </a:bodyPr>
          <a:lstStyle/>
          <a:p>
            <a:pPr marL="0" indent="0">
              <a:buNone/>
            </a:pPr>
            <a:r>
              <a:rPr lang="en-US" sz="2800" dirty="0"/>
              <a:t>The program will provide services directly to and on behalf of individuals or groups of individuals who meet the following criteria:</a:t>
            </a:r>
          </a:p>
          <a:p>
            <a:pPr lvl="1"/>
            <a:r>
              <a:rPr lang="en-US" sz="2800" dirty="0"/>
              <a:t>Persons who are sixty (60) years of age and older.</a:t>
            </a:r>
          </a:p>
          <a:p>
            <a:pPr lvl="1"/>
            <a:r>
              <a:rPr lang="en-US" sz="2800" dirty="0"/>
              <a:t>Residents of King County.</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666" r="2389" b="11905"/>
          <a:stretch/>
        </p:blipFill>
        <p:spPr>
          <a:xfrm>
            <a:off x="0" y="6324600"/>
            <a:ext cx="1676400" cy="457200"/>
          </a:xfrm>
          <a:prstGeom prst="rect">
            <a:avLst/>
          </a:prstGeom>
        </p:spPr>
      </p:pic>
    </p:spTree>
    <p:extLst>
      <p:ext uri="{BB962C8B-B14F-4D97-AF65-F5344CB8AC3E}">
        <p14:creationId xmlns:p14="http://schemas.microsoft.com/office/powerpoint/2010/main" val="3648737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030356A06CB648A9C2CCA91B4568B7" ma:contentTypeVersion="2" ma:contentTypeDescription="Create a new document." ma:contentTypeScope="" ma:versionID="932bf433862aca5a6533e1c0458428ce">
  <xsd:schema xmlns:xsd="http://www.w3.org/2001/XMLSchema" xmlns:xs="http://www.w3.org/2001/XMLSchema" xmlns:p="http://schemas.microsoft.com/office/2006/metadata/properties" xmlns:ns2="edd56262-f0a4-453d-ae7a-ece56286759c" targetNamespace="http://schemas.microsoft.com/office/2006/metadata/properties" ma:root="true" ma:fieldsID="516c49f330ef24a0c49108979de6a24e" ns2:_="">
    <xsd:import namespace="edd56262-f0a4-453d-ae7a-ece56286759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56262-f0a4-453d-ae7a-ece5628675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BDE70-D2A9-465A-8C21-E8D333BCCABB}">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dd56262-f0a4-453d-ae7a-ece56286759c"/>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A65B99A-AD82-4D77-8FC5-A9E27330B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56262-f0a4-453d-ae7a-ece562867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A9786-70E4-4012-B77E-8FE0DB4D66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2421</TotalTime>
  <Words>1810</Words>
  <Application>Microsoft Office PowerPoint</Application>
  <PresentationFormat>On-screen Show (4:3)</PresentationFormat>
  <Paragraphs>253</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Gill Sans MT</vt:lpstr>
      <vt:lpstr>Rockwell</vt:lpstr>
      <vt:lpstr>Office Theme</vt:lpstr>
      <vt:lpstr>Legal Services  Request for Qualification Overview</vt:lpstr>
      <vt:lpstr>Summary</vt:lpstr>
      <vt:lpstr>Introduction</vt:lpstr>
      <vt:lpstr>Timeline</vt:lpstr>
      <vt:lpstr>Background &amp; Requirements (pg. 8-12)</vt:lpstr>
      <vt:lpstr>Background (pg. 8)</vt:lpstr>
      <vt:lpstr>Service/Program Model (pg. 9)</vt:lpstr>
      <vt:lpstr>Service Components (pg. 10)</vt:lpstr>
      <vt:lpstr>Client Eligibility (pg. 10)</vt:lpstr>
      <vt:lpstr>Population (pg. 10)</vt:lpstr>
      <vt:lpstr>Performance Measures (pg. 7)</vt:lpstr>
      <vt:lpstr>Key Staff (pg. 12)</vt:lpstr>
      <vt:lpstr>Submission Instructions (pg. 16)</vt:lpstr>
      <vt:lpstr>HSD Online Submission System (pg. 16)</vt:lpstr>
      <vt:lpstr>Complete Applications (pg. 18)</vt:lpstr>
      <vt:lpstr>Review Process (pg. 13)</vt:lpstr>
      <vt:lpstr>Narrative Review Criteria (pg. 17)</vt:lpstr>
      <vt:lpstr>Review and Rating Summary (pg. 13)</vt:lpstr>
      <vt:lpstr>Tips</vt:lpstr>
      <vt:lpstr>Tips (continued)</vt:lpstr>
      <vt:lpstr>Additional Online Resources</vt:lpstr>
      <vt:lpstr>Questions? </vt:lpstr>
    </vt:vector>
  </TitlesOfParts>
  <Company>City of Seattle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dc:creator>
  <cp:lastModifiedBy>McCallister, Susan</cp:lastModifiedBy>
  <cp:revision>186</cp:revision>
  <cp:lastPrinted>2017-12-14T22:54:00Z</cp:lastPrinted>
  <dcterms:created xsi:type="dcterms:W3CDTF">2011-04-20T15:02:52Z</dcterms:created>
  <dcterms:modified xsi:type="dcterms:W3CDTF">2018-01-31T20:30:44Z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0x010100CB030356A06CB648A9C2CCA91B4568B7</vt:lpwstr>
  </property>
</Properties>
</file>