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9"/>
  </p:notesMasterIdLst>
  <p:sldIdLst>
    <p:sldId id="256" r:id="rId5"/>
    <p:sldId id="300" r:id="rId6"/>
    <p:sldId id="1000" r:id="rId7"/>
    <p:sldId id="311" r:id="rId8"/>
    <p:sldId id="308" r:id="rId9"/>
    <p:sldId id="1009" r:id="rId10"/>
    <p:sldId id="1004" r:id="rId11"/>
    <p:sldId id="1012" r:id="rId12"/>
    <p:sldId id="1022" r:id="rId13"/>
    <p:sldId id="1014" r:id="rId14"/>
    <p:sldId id="258" r:id="rId15"/>
    <p:sldId id="1015" r:id="rId16"/>
    <p:sldId id="1021" r:id="rId17"/>
    <p:sldId id="1016" r:id="rId18"/>
    <p:sldId id="991" r:id="rId19"/>
    <p:sldId id="1017" r:id="rId20"/>
    <p:sldId id="290" r:id="rId21"/>
    <p:sldId id="1019" r:id="rId22"/>
    <p:sldId id="1018" r:id="rId23"/>
    <p:sldId id="266" r:id="rId24"/>
    <p:sldId id="1020" r:id="rId25"/>
    <p:sldId id="277" r:id="rId26"/>
    <p:sldId id="265" r:id="rId27"/>
    <p:sldId id="1007" r:id="rId28"/>
    <p:sldId id="1005" r:id="rId29"/>
    <p:sldId id="1006" r:id="rId30"/>
    <p:sldId id="990" r:id="rId31"/>
    <p:sldId id="286" r:id="rId32"/>
    <p:sldId id="989" r:id="rId33"/>
    <p:sldId id="1024" r:id="rId34"/>
    <p:sldId id="1011" r:id="rId35"/>
    <p:sldId id="997" r:id="rId36"/>
    <p:sldId id="1025" r:id="rId37"/>
    <p:sldId id="98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74B1D1A-7340-310C-EFB2-1C4F814A6AC3}" name="Benitez, Yleana" initials="YB" userId="S::Yleana.Benitez@seattle.gov::bba4d918-7bba-457b-8529-75bdb3bab53d" providerId="AD"/>
  <p188:author id="{9E258D36-06F7-1A88-A087-B7C331EF0B26}" name="Kim, Tanya" initials="TK" userId="S::Tanya.Kim@seattle.gov::ea8299ec-1b50-4090-94b6-f0c21f8ee788" providerId="AD"/>
  <p188:author id="{0943613A-48AF-8BBF-F6CF-0507F3BF93E6}" name="Klaeysen, Chris" initials="KC" userId="S::chris.klaeysen@seattle.gov::362e4f11-8cba-4cea-bcdb-db733d100ea8" providerId="AD"/>
  <p188:author id="{B5839B44-736D-FC25-3F35-E281DBD6B9CA}" name="Michelle Smith" initials="MS" userId="S::Michelle.Smith2@seattle.gov::35de0e3c-a7c1-49b7-b7c4-508f0bcc36b5" providerId="AD"/>
  <p188:author id="{53A5D562-DD7E-410C-CD7D-FC39824A7AE4}" name="Thomson, Natalie" initials="NT" userId="S::Natalie.Thomson@seattle.gov::9a5d49a7-a795-4f0d-b2a6-afe06b477595" providerId="AD"/>
  <p188:author id="{EB6A7173-DA11-6AE2-2681-A571F9AC7137}" name="Smith, Michelle (HSD)" initials="S(" userId="S::michelle.smith2@seattle.gov::35de0e3c-a7c1-49b7-b7c4-508f0bcc36b5" providerId="AD"/>
  <p188:author id="{D5714C93-A89C-9922-CEC4-F734C0780D3F}" name="Donovan, Nicole" initials="ND" userId="S::Nicole.Donovan@seattle.gov::babb4df7-5582-4ce7-ab7e-e1829bb28b07" providerId="AD"/>
  <p188:author id="{64FD29D9-F39C-97EC-8841-F423CC3CC3BD}" name="Plumacher, Sola" initials="PS" userId="S::sola.plumacher@seattle.gov::4209a28b-3a75-4cdf-b711-65237c2b1f60" providerId="AD"/>
  <p188:author id="{BD82E7DB-6B01-9AC0-16D3-9F782462CDA8}" name="Panlasigui, Judith" initials="" userId="S::Judith.Panlasigui@seattle.gov::72b9a8ab-43c0-4014-a3d7-630148effc14" providerId="AD"/>
  <p188:author id="{646B45EC-91F1-4EB5-0E89-9184C43248AC}" name="Panlasigui, Judith" initials="PJ" userId="S::judith.panlasigui@seattle.gov::72b9a8ab-43c0-4014-a3d7-630148effc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934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C890E5-CC6C-4CAD-B140-A76E85E44497}" v="12" dt="2024-06-21T00:40:06.518"/>
    <p1510:client id="{1A0BC625-D8E9-5565-5613-86F80FD871A4}" v="40" dt="2024-06-20T19:29:26.407"/>
    <p1510:client id="{29DF2557-9987-9365-5A99-FDB5B26CC70F}" v="2" dt="2024-06-20T20:53:29.625"/>
    <p1510:client id="{4571819B-38DE-41D0-80E2-A427CB018F92}" v="71" dt="2024-06-20T19:53:40.993"/>
    <p1510:client id="{6B9DC311-2BAC-49CC-88B2-C330521C584A}" v="2469" dt="2024-06-21T16:17:41.215"/>
    <p1510:client id="{6E88BDF4-B43B-4D52-99F5-C38064C32EB0}" v="1" dt="2024-06-20T20:08:32.008"/>
    <p1510:client id="{8955DBE3-6925-CA98-B073-DD399EC39A18}" v="1" dt="2024-06-20T17:12:32.184"/>
    <p1510:client id="{9353939E-4453-495C-B289-9DA2DA90D164}" v="2059" dt="2024-06-21T16:04:16.180"/>
    <p1510:client id="{A9B13ECE-5D60-74F0-2991-A07042E4E39C}" v="60" dt="2024-06-21T15:26:43.979"/>
    <p1510:client id="{BE3F3566-B5F0-F6A9-B420-204374883D9F}" v="63" dt="2024-06-20T18:57:22.442"/>
    <p1510:client id="{DBA66E30-0FD8-B304-E2E5-DD1FF476AA7E}" v="44" dt="2024-06-20T20:07:31.698"/>
  </p1510:revLst>
</p1510:revInfo>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_3EC_81C513C0.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lrMapOvr bg1="lt1" tx1="dk1" bg2="lt2" tx2="dk2" accent1="accent1" accent2="accent2" accent3="accent3" accent4="accent4" accent5="accent5" accent6="accent6" hlink="hlink" folHlink="folHlink"/>
  <c:chart>
    <c:autoTitleDeleted val="1"/>
    <c:plotArea>
      <c:layout/>
      <c:doughnutChart>
        <c:varyColors val="1"/>
        <c:dLbls>
          <c:showLegendKey val="0"/>
          <c:showVal val="0"/>
          <c:showCatName val="0"/>
          <c:showSerName val="0"/>
          <c:showPercent val="0"/>
          <c:showBubbleSize val="0"/>
          <c:showLeaderLines val="0"/>
        </c:dLbls>
        <c:firstSliceAng val="0"/>
        <c:holeSize val="45"/>
      </c:doughnutChart>
    </c:plotArea>
    <c:legend>
      <c:legendPos val="b"/>
      <c:overlay val="0"/>
    </c:legend>
    <c:plotVisOnly val="1"/>
    <c:dispBlanksAs val="gap"/>
    <c:showDLblsOverMax val="0"/>
  </c:chart>
  <c:spPr>
    <a:solidFill>
      <a:schemeClr val="bg1"/>
    </a:solidFill>
    <a:ln>
      <a:noFill/>
    </a:ln>
  </c:spPr>
  <c:txPr>
    <a:bodyPr/>
    <a:lstStyle/>
    <a:p>
      <a:pPr>
        <a:defRPr sz="1600"/>
      </a:pPr>
      <a:endParaRPr lang="en-US"/>
    </a:p>
  </c:txPr>
  <c:externalData r:id="rId2">
    <c:autoUpdate val="0"/>
  </c:externalData>
</c:chartSpace>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F1293D-B5D3-4774-81ED-7EE073E9CA19}"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9CB950AD-1D9B-47C3-B399-02B567A725B2}">
      <dgm:prSet custT="1"/>
      <dgm:spPr/>
      <dgm:t>
        <a:bodyPr anchor="t"/>
        <a:lstStyle/>
        <a:p>
          <a:pPr>
            <a:lnSpc>
              <a:spcPct val="100000"/>
            </a:lnSpc>
          </a:pPr>
          <a:r>
            <a:rPr lang="en-US" sz="1800" b="1"/>
            <a:t>Staff training plans must use evidence-based or promising approaches. Includes, but not limited to, person-centered approach, trauma informed care, motivational interviewing, harm reduction.</a:t>
          </a:r>
        </a:p>
      </dgm:t>
    </dgm:pt>
    <dgm:pt modelId="{AE7D727D-2FB1-4F62-AD6A-30CAD79F7586}" type="parTrans" cxnId="{E6610BA0-B695-4986-AA4C-2C7A89ECF7A7}">
      <dgm:prSet/>
      <dgm:spPr/>
      <dgm:t>
        <a:bodyPr/>
        <a:lstStyle/>
        <a:p>
          <a:endParaRPr lang="en-US"/>
        </a:p>
      </dgm:t>
    </dgm:pt>
    <dgm:pt modelId="{A53A4BB1-DDE7-4854-9438-2EC4626E5A60}" type="sibTrans" cxnId="{E6610BA0-B695-4986-AA4C-2C7A89ECF7A7}">
      <dgm:prSet/>
      <dgm:spPr/>
      <dgm:t>
        <a:bodyPr/>
        <a:lstStyle/>
        <a:p>
          <a:endParaRPr lang="en-US"/>
        </a:p>
      </dgm:t>
    </dgm:pt>
    <dgm:pt modelId="{76C64865-2313-4048-90E9-04BA6243C8C8}">
      <dgm:prSet custT="1"/>
      <dgm:spPr/>
      <dgm:t>
        <a:bodyPr anchor="t"/>
        <a:lstStyle/>
        <a:p>
          <a:pPr rtl="0">
            <a:lnSpc>
              <a:spcPct val="100000"/>
            </a:lnSpc>
          </a:pPr>
          <a:r>
            <a:rPr lang="en-US" sz="1800" b="1"/>
            <a:t>Behavioral/mental health outreach staff must have</a:t>
          </a:r>
          <a:r>
            <a:rPr lang="en-US" sz="1800" b="1">
              <a:latin typeface="Calibri"/>
            </a:rPr>
            <a:t> </a:t>
          </a:r>
          <a:r>
            <a:rPr lang="en-US" sz="1800" b="1"/>
            <a:t>a strong background in the field and/or have a mental health or chemical dependency practitioner certification.</a:t>
          </a:r>
          <a:r>
            <a:rPr lang="en-US" sz="1800" b="1">
              <a:latin typeface="Calibri"/>
            </a:rPr>
            <a:t> </a:t>
          </a:r>
          <a:endParaRPr lang="en-US" sz="1800" b="1"/>
        </a:p>
      </dgm:t>
    </dgm:pt>
    <dgm:pt modelId="{5CC606EE-C8D7-4C9D-8EC5-C36849B79BF1}" type="parTrans" cxnId="{67070194-02BD-48A7-B2DD-8787749D5F0E}">
      <dgm:prSet/>
      <dgm:spPr/>
      <dgm:t>
        <a:bodyPr/>
        <a:lstStyle/>
        <a:p>
          <a:endParaRPr lang="en-US"/>
        </a:p>
      </dgm:t>
    </dgm:pt>
    <dgm:pt modelId="{1C102977-158F-4828-AA32-E216B7D6B0CB}" type="sibTrans" cxnId="{67070194-02BD-48A7-B2DD-8787749D5F0E}">
      <dgm:prSet/>
      <dgm:spPr/>
      <dgm:t>
        <a:bodyPr/>
        <a:lstStyle/>
        <a:p>
          <a:endParaRPr lang="en-US"/>
        </a:p>
      </dgm:t>
    </dgm:pt>
    <dgm:pt modelId="{F7DA07C5-B96A-4E80-AE98-C77885D12778}">
      <dgm:prSet custT="1"/>
      <dgm:spPr/>
      <dgm:t>
        <a:bodyPr anchor="t"/>
        <a:lstStyle/>
        <a:p>
          <a:pPr>
            <a:lnSpc>
              <a:spcPct val="100000"/>
            </a:lnSpc>
          </a:pPr>
          <a:r>
            <a:rPr lang="en-US" sz="1800" b="1"/>
            <a:t>Agency staff, structures, and supports reflect the communities to be served through this award, including BIPOC individuals who have lived experience of homelessness.</a:t>
          </a:r>
        </a:p>
      </dgm:t>
    </dgm:pt>
    <dgm:pt modelId="{1CCF69C6-9A29-4B98-9807-D9DAFC4E4CEB}" type="parTrans" cxnId="{23715E0A-8751-4E6B-9A38-F63EAAC7E31C}">
      <dgm:prSet/>
      <dgm:spPr/>
      <dgm:t>
        <a:bodyPr/>
        <a:lstStyle/>
        <a:p>
          <a:endParaRPr lang="en-US"/>
        </a:p>
      </dgm:t>
    </dgm:pt>
    <dgm:pt modelId="{0F286DAA-84ED-422F-84AB-CB834DA21281}" type="sibTrans" cxnId="{23715E0A-8751-4E6B-9A38-F63EAAC7E31C}">
      <dgm:prSet/>
      <dgm:spPr/>
      <dgm:t>
        <a:bodyPr/>
        <a:lstStyle/>
        <a:p>
          <a:endParaRPr lang="en-US"/>
        </a:p>
      </dgm:t>
    </dgm:pt>
    <dgm:pt modelId="{3374F74F-E04C-4D29-A5A5-19AA4B30C84F}">
      <dgm:prSet custT="1"/>
      <dgm:spPr/>
      <dgm:t>
        <a:bodyPr anchor="t"/>
        <a:lstStyle/>
        <a:p>
          <a:pPr rtl="0">
            <a:lnSpc>
              <a:spcPct val="100000"/>
            </a:lnSpc>
          </a:pPr>
          <a:r>
            <a:rPr lang="en-US" sz="1800" b="1"/>
            <a:t>Participants may be of any gender, sexual orientation, age, race/ethnicity, and may be domestic or foreign nationals, who are living unsheltered in the City of Seattle.</a:t>
          </a:r>
          <a:r>
            <a:rPr lang="en-US" sz="1800" b="1">
              <a:latin typeface="Calibri"/>
            </a:rPr>
            <a:t> </a:t>
          </a:r>
          <a:endParaRPr lang="en-US" sz="1800" b="1"/>
        </a:p>
      </dgm:t>
    </dgm:pt>
    <dgm:pt modelId="{7B856B2B-2FBC-43E6-9B8F-9F7AE9003945}" type="parTrans" cxnId="{366D38D7-03AE-44D4-A088-0BD3D165529D}">
      <dgm:prSet/>
      <dgm:spPr/>
      <dgm:t>
        <a:bodyPr/>
        <a:lstStyle/>
        <a:p>
          <a:endParaRPr lang="en-US"/>
        </a:p>
      </dgm:t>
    </dgm:pt>
    <dgm:pt modelId="{3C4C6EA2-B453-44CC-9456-F5D857FE1EED}" type="sibTrans" cxnId="{366D38D7-03AE-44D4-A088-0BD3D165529D}">
      <dgm:prSet/>
      <dgm:spPr/>
      <dgm:t>
        <a:bodyPr/>
        <a:lstStyle/>
        <a:p>
          <a:endParaRPr lang="en-US"/>
        </a:p>
      </dgm:t>
    </dgm:pt>
    <dgm:pt modelId="{7DA2F0D5-9C34-4DB3-8E20-2B66473F9117}" type="pres">
      <dgm:prSet presAssocID="{A4F1293D-B5D3-4774-81ED-7EE073E9CA19}" presName="root" presStyleCnt="0">
        <dgm:presLayoutVars>
          <dgm:dir/>
          <dgm:resizeHandles val="exact"/>
        </dgm:presLayoutVars>
      </dgm:prSet>
      <dgm:spPr/>
    </dgm:pt>
    <dgm:pt modelId="{8B5F4FB7-E64C-4FBB-918F-1B55D0CBD47E}" type="pres">
      <dgm:prSet presAssocID="{9CB950AD-1D9B-47C3-B399-02B567A725B2}" presName="compNode" presStyleCnt="0"/>
      <dgm:spPr/>
    </dgm:pt>
    <dgm:pt modelId="{87FC793B-F2D1-48B7-8FB8-3C040DAE2FE8}" type="pres">
      <dgm:prSet presAssocID="{9CB950AD-1D9B-47C3-B399-02B567A725B2}" presName="bgRect" presStyleLbl="bgShp" presStyleIdx="0" presStyleCnt="4"/>
      <dgm:spPr/>
    </dgm:pt>
    <dgm:pt modelId="{EA3B3D70-B329-4B0D-8D67-BE65589D4926}" type="pres">
      <dgm:prSet presAssocID="{9CB950AD-1D9B-47C3-B399-02B567A725B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461DB476-17FD-4BDF-9A10-2DB14EAD1D25}" type="pres">
      <dgm:prSet presAssocID="{9CB950AD-1D9B-47C3-B399-02B567A725B2}" presName="spaceRect" presStyleCnt="0"/>
      <dgm:spPr/>
    </dgm:pt>
    <dgm:pt modelId="{D56EC276-4BDA-4B90-9B76-DECB56736658}" type="pres">
      <dgm:prSet presAssocID="{9CB950AD-1D9B-47C3-B399-02B567A725B2}" presName="parTx" presStyleLbl="revTx" presStyleIdx="0" presStyleCnt="4">
        <dgm:presLayoutVars>
          <dgm:chMax val="0"/>
          <dgm:chPref val="0"/>
        </dgm:presLayoutVars>
      </dgm:prSet>
      <dgm:spPr/>
    </dgm:pt>
    <dgm:pt modelId="{10268FE2-5B12-4E8C-AD59-932FB54589C4}" type="pres">
      <dgm:prSet presAssocID="{A53A4BB1-DDE7-4854-9438-2EC4626E5A60}" presName="sibTrans" presStyleCnt="0"/>
      <dgm:spPr/>
    </dgm:pt>
    <dgm:pt modelId="{5CB6AE7E-D158-4CD6-AFC0-73CD2B4FB1FD}" type="pres">
      <dgm:prSet presAssocID="{76C64865-2313-4048-90E9-04BA6243C8C8}" presName="compNode" presStyleCnt="0"/>
      <dgm:spPr/>
    </dgm:pt>
    <dgm:pt modelId="{2758341B-8364-4AFC-B61E-A8885E6EDC93}" type="pres">
      <dgm:prSet presAssocID="{76C64865-2313-4048-90E9-04BA6243C8C8}" presName="bgRect" presStyleLbl="bgShp" presStyleIdx="1" presStyleCnt="4"/>
      <dgm:spPr/>
    </dgm:pt>
    <dgm:pt modelId="{9EDD2B7E-A72E-4274-B97B-7C6A8254982F}" type="pres">
      <dgm:prSet presAssocID="{76C64865-2313-4048-90E9-04BA6243C8C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iploma Roll"/>
        </a:ext>
      </dgm:extLst>
    </dgm:pt>
    <dgm:pt modelId="{8963809C-0D71-4AF7-AC0C-0CD4E82E2DE6}" type="pres">
      <dgm:prSet presAssocID="{76C64865-2313-4048-90E9-04BA6243C8C8}" presName="spaceRect" presStyleCnt="0"/>
      <dgm:spPr/>
    </dgm:pt>
    <dgm:pt modelId="{5E4B0AFD-D25B-43B5-A068-D6FF08E8EC95}" type="pres">
      <dgm:prSet presAssocID="{76C64865-2313-4048-90E9-04BA6243C8C8}" presName="parTx" presStyleLbl="revTx" presStyleIdx="1" presStyleCnt="4">
        <dgm:presLayoutVars>
          <dgm:chMax val="0"/>
          <dgm:chPref val="0"/>
        </dgm:presLayoutVars>
      </dgm:prSet>
      <dgm:spPr/>
    </dgm:pt>
    <dgm:pt modelId="{6B7C6CD8-A73C-4D65-9D2A-304C03B41BEB}" type="pres">
      <dgm:prSet presAssocID="{1C102977-158F-4828-AA32-E216B7D6B0CB}" presName="sibTrans" presStyleCnt="0"/>
      <dgm:spPr/>
    </dgm:pt>
    <dgm:pt modelId="{3233B106-DAD2-4026-8DDA-195A4CEE10A4}" type="pres">
      <dgm:prSet presAssocID="{F7DA07C5-B96A-4E80-AE98-C77885D12778}" presName="compNode" presStyleCnt="0"/>
      <dgm:spPr/>
    </dgm:pt>
    <dgm:pt modelId="{4A137CBF-5025-4D0A-BD6E-044054B2C1BB}" type="pres">
      <dgm:prSet presAssocID="{F7DA07C5-B96A-4E80-AE98-C77885D12778}" presName="bgRect" presStyleLbl="bgShp" presStyleIdx="2" presStyleCnt="4" custLinFactNeighborY="-4257"/>
      <dgm:spPr/>
    </dgm:pt>
    <dgm:pt modelId="{85284C98-7308-403E-9D96-12633B7677F3}" type="pres">
      <dgm:prSet presAssocID="{F7DA07C5-B96A-4E80-AE98-C77885D1277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usiness Growth"/>
        </a:ext>
      </dgm:extLst>
    </dgm:pt>
    <dgm:pt modelId="{A32D7891-EDBE-4309-B27E-4444AE64609D}" type="pres">
      <dgm:prSet presAssocID="{F7DA07C5-B96A-4E80-AE98-C77885D12778}" presName="spaceRect" presStyleCnt="0"/>
      <dgm:spPr/>
    </dgm:pt>
    <dgm:pt modelId="{8AFCB035-F4B8-4266-B915-F3C33643E3C4}" type="pres">
      <dgm:prSet presAssocID="{F7DA07C5-B96A-4E80-AE98-C77885D12778}" presName="parTx" presStyleLbl="revTx" presStyleIdx="2" presStyleCnt="4">
        <dgm:presLayoutVars>
          <dgm:chMax val="0"/>
          <dgm:chPref val="0"/>
        </dgm:presLayoutVars>
      </dgm:prSet>
      <dgm:spPr/>
    </dgm:pt>
    <dgm:pt modelId="{66AD2CB5-8F07-4256-B8D7-F350CB2FC107}" type="pres">
      <dgm:prSet presAssocID="{0F286DAA-84ED-422F-84AB-CB834DA21281}" presName="sibTrans" presStyleCnt="0"/>
      <dgm:spPr/>
    </dgm:pt>
    <dgm:pt modelId="{3E1A9CD6-C917-4ADD-99D9-CA66C45DFA71}" type="pres">
      <dgm:prSet presAssocID="{3374F74F-E04C-4D29-A5A5-19AA4B30C84F}" presName="compNode" presStyleCnt="0"/>
      <dgm:spPr/>
    </dgm:pt>
    <dgm:pt modelId="{8595FD80-0687-402F-9698-B40A461F44E3}" type="pres">
      <dgm:prSet presAssocID="{3374F74F-E04C-4D29-A5A5-19AA4B30C84F}" presName="bgRect" presStyleLbl="bgShp" presStyleIdx="3" presStyleCnt="4"/>
      <dgm:spPr/>
    </dgm:pt>
    <dgm:pt modelId="{FE51929F-AD17-49DD-99BF-999ADFEFBCE0}" type="pres">
      <dgm:prSet presAssocID="{3374F74F-E04C-4D29-A5A5-19AA4B30C84F}"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oup with solid fill"/>
        </a:ext>
      </dgm:extLst>
    </dgm:pt>
    <dgm:pt modelId="{40D26C93-0D76-4D2B-B18F-FEDA98198141}" type="pres">
      <dgm:prSet presAssocID="{3374F74F-E04C-4D29-A5A5-19AA4B30C84F}" presName="spaceRect" presStyleCnt="0"/>
      <dgm:spPr/>
    </dgm:pt>
    <dgm:pt modelId="{5085EC9D-2CAD-4022-A96B-D3A8F2845242}" type="pres">
      <dgm:prSet presAssocID="{3374F74F-E04C-4D29-A5A5-19AA4B30C84F}" presName="parTx" presStyleLbl="revTx" presStyleIdx="3" presStyleCnt="4">
        <dgm:presLayoutVars>
          <dgm:chMax val="0"/>
          <dgm:chPref val="0"/>
        </dgm:presLayoutVars>
      </dgm:prSet>
      <dgm:spPr/>
    </dgm:pt>
  </dgm:ptLst>
  <dgm:cxnLst>
    <dgm:cxn modelId="{23715E0A-8751-4E6B-9A38-F63EAAC7E31C}" srcId="{A4F1293D-B5D3-4774-81ED-7EE073E9CA19}" destId="{F7DA07C5-B96A-4E80-AE98-C77885D12778}" srcOrd="2" destOrd="0" parTransId="{1CCF69C6-9A29-4B98-9807-D9DAFC4E4CEB}" sibTransId="{0F286DAA-84ED-422F-84AB-CB834DA21281}"/>
    <dgm:cxn modelId="{7B77E236-69FD-4D39-B30B-596E19E425F0}" type="presOf" srcId="{A4F1293D-B5D3-4774-81ED-7EE073E9CA19}" destId="{7DA2F0D5-9C34-4DB3-8E20-2B66473F9117}" srcOrd="0" destOrd="0" presId="urn:microsoft.com/office/officeart/2018/2/layout/IconVerticalSolidList"/>
    <dgm:cxn modelId="{9854D963-DF30-472B-8CEE-C324F5CDB75A}" type="presOf" srcId="{F7DA07C5-B96A-4E80-AE98-C77885D12778}" destId="{8AFCB035-F4B8-4266-B915-F3C33643E3C4}" srcOrd="0" destOrd="0" presId="urn:microsoft.com/office/officeart/2018/2/layout/IconVerticalSolidList"/>
    <dgm:cxn modelId="{876D7847-CF74-4962-82AD-0C2E7718FB6E}" type="presOf" srcId="{9CB950AD-1D9B-47C3-B399-02B567A725B2}" destId="{D56EC276-4BDA-4B90-9B76-DECB56736658}" srcOrd="0" destOrd="0" presId="urn:microsoft.com/office/officeart/2018/2/layout/IconVerticalSolidList"/>
    <dgm:cxn modelId="{67070194-02BD-48A7-B2DD-8787749D5F0E}" srcId="{A4F1293D-B5D3-4774-81ED-7EE073E9CA19}" destId="{76C64865-2313-4048-90E9-04BA6243C8C8}" srcOrd="1" destOrd="0" parTransId="{5CC606EE-C8D7-4C9D-8EC5-C36849B79BF1}" sibTransId="{1C102977-158F-4828-AA32-E216B7D6B0CB}"/>
    <dgm:cxn modelId="{E6610BA0-B695-4986-AA4C-2C7A89ECF7A7}" srcId="{A4F1293D-B5D3-4774-81ED-7EE073E9CA19}" destId="{9CB950AD-1D9B-47C3-B399-02B567A725B2}" srcOrd="0" destOrd="0" parTransId="{AE7D727D-2FB1-4F62-AD6A-30CAD79F7586}" sibTransId="{A53A4BB1-DDE7-4854-9438-2EC4626E5A60}"/>
    <dgm:cxn modelId="{6C9CDDC1-0852-47E0-A4BC-31A477DF9322}" type="presOf" srcId="{3374F74F-E04C-4D29-A5A5-19AA4B30C84F}" destId="{5085EC9D-2CAD-4022-A96B-D3A8F2845242}" srcOrd="0" destOrd="0" presId="urn:microsoft.com/office/officeart/2018/2/layout/IconVerticalSolidList"/>
    <dgm:cxn modelId="{B1A459D3-DDEA-4EC5-9354-227277F3712C}" type="presOf" srcId="{76C64865-2313-4048-90E9-04BA6243C8C8}" destId="{5E4B0AFD-D25B-43B5-A068-D6FF08E8EC95}" srcOrd="0" destOrd="0" presId="urn:microsoft.com/office/officeart/2018/2/layout/IconVerticalSolidList"/>
    <dgm:cxn modelId="{366D38D7-03AE-44D4-A088-0BD3D165529D}" srcId="{A4F1293D-B5D3-4774-81ED-7EE073E9CA19}" destId="{3374F74F-E04C-4D29-A5A5-19AA4B30C84F}" srcOrd="3" destOrd="0" parTransId="{7B856B2B-2FBC-43E6-9B8F-9F7AE9003945}" sibTransId="{3C4C6EA2-B453-44CC-9456-F5D857FE1EED}"/>
    <dgm:cxn modelId="{706038CB-990B-458D-AFE1-F62D46D77DBB}" type="presParOf" srcId="{7DA2F0D5-9C34-4DB3-8E20-2B66473F9117}" destId="{8B5F4FB7-E64C-4FBB-918F-1B55D0CBD47E}" srcOrd="0" destOrd="0" presId="urn:microsoft.com/office/officeart/2018/2/layout/IconVerticalSolidList"/>
    <dgm:cxn modelId="{60986BBF-442A-4BA7-81BA-704BE5C59E35}" type="presParOf" srcId="{8B5F4FB7-E64C-4FBB-918F-1B55D0CBD47E}" destId="{87FC793B-F2D1-48B7-8FB8-3C040DAE2FE8}" srcOrd="0" destOrd="0" presId="urn:microsoft.com/office/officeart/2018/2/layout/IconVerticalSolidList"/>
    <dgm:cxn modelId="{CBA68542-A731-47DF-A389-29532A6CFBFB}" type="presParOf" srcId="{8B5F4FB7-E64C-4FBB-918F-1B55D0CBD47E}" destId="{EA3B3D70-B329-4B0D-8D67-BE65589D4926}" srcOrd="1" destOrd="0" presId="urn:microsoft.com/office/officeart/2018/2/layout/IconVerticalSolidList"/>
    <dgm:cxn modelId="{66557C5C-3777-4896-A322-C25F82B73429}" type="presParOf" srcId="{8B5F4FB7-E64C-4FBB-918F-1B55D0CBD47E}" destId="{461DB476-17FD-4BDF-9A10-2DB14EAD1D25}" srcOrd="2" destOrd="0" presId="urn:microsoft.com/office/officeart/2018/2/layout/IconVerticalSolidList"/>
    <dgm:cxn modelId="{E2448ADD-CB5B-4E99-8741-00B1DCF44A67}" type="presParOf" srcId="{8B5F4FB7-E64C-4FBB-918F-1B55D0CBD47E}" destId="{D56EC276-4BDA-4B90-9B76-DECB56736658}" srcOrd="3" destOrd="0" presId="urn:microsoft.com/office/officeart/2018/2/layout/IconVerticalSolidList"/>
    <dgm:cxn modelId="{1D7894B9-CCD0-4F20-B972-4AB0FCF4C96F}" type="presParOf" srcId="{7DA2F0D5-9C34-4DB3-8E20-2B66473F9117}" destId="{10268FE2-5B12-4E8C-AD59-932FB54589C4}" srcOrd="1" destOrd="0" presId="urn:microsoft.com/office/officeart/2018/2/layout/IconVerticalSolidList"/>
    <dgm:cxn modelId="{8071097E-A605-46AB-9ADB-E44515CA19EC}" type="presParOf" srcId="{7DA2F0D5-9C34-4DB3-8E20-2B66473F9117}" destId="{5CB6AE7E-D158-4CD6-AFC0-73CD2B4FB1FD}" srcOrd="2" destOrd="0" presId="urn:microsoft.com/office/officeart/2018/2/layout/IconVerticalSolidList"/>
    <dgm:cxn modelId="{2064BD2A-3245-463B-982E-21E6945E9532}" type="presParOf" srcId="{5CB6AE7E-D158-4CD6-AFC0-73CD2B4FB1FD}" destId="{2758341B-8364-4AFC-B61E-A8885E6EDC93}" srcOrd="0" destOrd="0" presId="urn:microsoft.com/office/officeart/2018/2/layout/IconVerticalSolidList"/>
    <dgm:cxn modelId="{392C67BC-8EF5-4F98-BEAF-2C2DF0ABEB0D}" type="presParOf" srcId="{5CB6AE7E-D158-4CD6-AFC0-73CD2B4FB1FD}" destId="{9EDD2B7E-A72E-4274-B97B-7C6A8254982F}" srcOrd="1" destOrd="0" presId="urn:microsoft.com/office/officeart/2018/2/layout/IconVerticalSolidList"/>
    <dgm:cxn modelId="{C7580C2D-EE26-4C4D-BFBF-EAD8C8DEEC8A}" type="presParOf" srcId="{5CB6AE7E-D158-4CD6-AFC0-73CD2B4FB1FD}" destId="{8963809C-0D71-4AF7-AC0C-0CD4E82E2DE6}" srcOrd="2" destOrd="0" presId="urn:microsoft.com/office/officeart/2018/2/layout/IconVerticalSolidList"/>
    <dgm:cxn modelId="{E1F8E784-EDCC-4EF5-97D0-500CBD1076DF}" type="presParOf" srcId="{5CB6AE7E-D158-4CD6-AFC0-73CD2B4FB1FD}" destId="{5E4B0AFD-D25B-43B5-A068-D6FF08E8EC95}" srcOrd="3" destOrd="0" presId="urn:microsoft.com/office/officeart/2018/2/layout/IconVerticalSolidList"/>
    <dgm:cxn modelId="{FB456E8D-9ED8-4A1D-A2ED-100A484D611A}" type="presParOf" srcId="{7DA2F0D5-9C34-4DB3-8E20-2B66473F9117}" destId="{6B7C6CD8-A73C-4D65-9D2A-304C03B41BEB}" srcOrd="3" destOrd="0" presId="urn:microsoft.com/office/officeart/2018/2/layout/IconVerticalSolidList"/>
    <dgm:cxn modelId="{3F9DF887-67A3-403A-B138-6FC70419704B}" type="presParOf" srcId="{7DA2F0D5-9C34-4DB3-8E20-2B66473F9117}" destId="{3233B106-DAD2-4026-8DDA-195A4CEE10A4}" srcOrd="4" destOrd="0" presId="urn:microsoft.com/office/officeart/2018/2/layout/IconVerticalSolidList"/>
    <dgm:cxn modelId="{13A1775F-2B97-4C74-A796-4C6E8BEDB9FE}" type="presParOf" srcId="{3233B106-DAD2-4026-8DDA-195A4CEE10A4}" destId="{4A137CBF-5025-4D0A-BD6E-044054B2C1BB}" srcOrd="0" destOrd="0" presId="urn:microsoft.com/office/officeart/2018/2/layout/IconVerticalSolidList"/>
    <dgm:cxn modelId="{48AC7D3C-6AB9-44DD-A149-A65148FF48C9}" type="presParOf" srcId="{3233B106-DAD2-4026-8DDA-195A4CEE10A4}" destId="{85284C98-7308-403E-9D96-12633B7677F3}" srcOrd="1" destOrd="0" presId="urn:microsoft.com/office/officeart/2018/2/layout/IconVerticalSolidList"/>
    <dgm:cxn modelId="{550203E3-483D-49B3-98AA-FED2124F878D}" type="presParOf" srcId="{3233B106-DAD2-4026-8DDA-195A4CEE10A4}" destId="{A32D7891-EDBE-4309-B27E-4444AE64609D}" srcOrd="2" destOrd="0" presId="urn:microsoft.com/office/officeart/2018/2/layout/IconVerticalSolidList"/>
    <dgm:cxn modelId="{D6F27491-A42A-4746-85B3-8DE247456908}" type="presParOf" srcId="{3233B106-DAD2-4026-8DDA-195A4CEE10A4}" destId="{8AFCB035-F4B8-4266-B915-F3C33643E3C4}" srcOrd="3" destOrd="0" presId="urn:microsoft.com/office/officeart/2018/2/layout/IconVerticalSolidList"/>
    <dgm:cxn modelId="{E91FB9A1-A7A0-486D-BA7A-952DE4CD7C20}" type="presParOf" srcId="{7DA2F0D5-9C34-4DB3-8E20-2B66473F9117}" destId="{66AD2CB5-8F07-4256-B8D7-F350CB2FC107}" srcOrd="5" destOrd="0" presId="urn:microsoft.com/office/officeart/2018/2/layout/IconVerticalSolidList"/>
    <dgm:cxn modelId="{F92929E5-0E5F-45E5-81C5-75217829F1F7}" type="presParOf" srcId="{7DA2F0D5-9C34-4DB3-8E20-2B66473F9117}" destId="{3E1A9CD6-C917-4ADD-99D9-CA66C45DFA71}" srcOrd="6" destOrd="0" presId="urn:microsoft.com/office/officeart/2018/2/layout/IconVerticalSolidList"/>
    <dgm:cxn modelId="{3752CF73-AFCD-40A4-AE0D-5B392BCC279B}" type="presParOf" srcId="{3E1A9CD6-C917-4ADD-99D9-CA66C45DFA71}" destId="{8595FD80-0687-402F-9698-B40A461F44E3}" srcOrd="0" destOrd="0" presId="urn:microsoft.com/office/officeart/2018/2/layout/IconVerticalSolidList"/>
    <dgm:cxn modelId="{AC63C06D-01D8-45D6-85CE-E6F8B395E78C}" type="presParOf" srcId="{3E1A9CD6-C917-4ADD-99D9-CA66C45DFA71}" destId="{FE51929F-AD17-49DD-99BF-999ADFEFBCE0}" srcOrd="1" destOrd="0" presId="urn:microsoft.com/office/officeart/2018/2/layout/IconVerticalSolidList"/>
    <dgm:cxn modelId="{02EE379E-98B4-4089-A077-43624751CDF7}" type="presParOf" srcId="{3E1A9CD6-C917-4ADD-99D9-CA66C45DFA71}" destId="{40D26C93-0D76-4D2B-B18F-FEDA98198141}" srcOrd="2" destOrd="0" presId="urn:microsoft.com/office/officeart/2018/2/layout/IconVerticalSolidList"/>
    <dgm:cxn modelId="{38DD73E1-9A9F-429C-AF60-D4210F0C9A99}" type="presParOf" srcId="{3E1A9CD6-C917-4ADD-99D9-CA66C45DFA71}" destId="{5085EC9D-2CAD-4022-A96B-D3A8F284524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C793B-F2D1-48B7-8FB8-3C040DAE2FE8}">
      <dsp:nvSpPr>
        <dsp:cNvPr id="0" name=""/>
        <dsp:cNvSpPr/>
      </dsp:nvSpPr>
      <dsp:spPr>
        <a:xfrm>
          <a:off x="0" y="1622"/>
          <a:ext cx="10335503" cy="82228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3B3D70-B329-4B0D-8D67-BE65589D4926}">
      <dsp:nvSpPr>
        <dsp:cNvPr id="0" name=""/>
        <dsp:cNvSpPr/>
      </dsp:nvSpPr>
      <dsp:spPr>
        <a:xfrm>
          <a:off x="248741" y="186637"/>
          <a:ext cx="452257" cy="4522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6EC276-4BDA-4B90-9B76-DECB56736658}">
      <dsp:nvSpPr>
        <dsp:cNvPr id="0" name=""/>
        <dsp:cNvSpPr/>
      </dsp:nvSpPr>
      <dsp:spPr>
        <a:xfrm>
          <a:off x="949741" y="1622"/>
          <a:ext cx="9385761" cy="822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025" tIns="87025" rIns="87025" bIns="87025" numCol="1" spcCol="1270" anchor="t" anchorCtr="0">
          <a:noAutofit/>
        </a:bodyPr>
        <a:lstStyle/>
        <a:p>
          <a:pPr marL="0" lvl="0" indent="0" algn="l" defTabSz="800100">
            <a:lnSpc>
              <a:spcPct val="100000"/>
            </a:lnSpc>
            <a:spcBef>
              <a:spcPct val="0"/>
            </a:spcBef>
            <a:spcAft>
              <a:spcPct val="35000"/>
            </a:spcAft>
            <a:buNone/>
          </a:pPr>
          <a:r>
            <a:rPr lang="en-US" sz="1800" b="1" kern="1200"/>
            <a:t>Staff training plans must use evidence-based or promising approaches. Includes, but not limited to, person-centered approach, trauma informed care, motivational interviewing, harm reduction.</a:t>
          </a:r>
        </a:p>
      </dsp:txBody>
      <dsp:txXfrm>
        <a:off x="949741" y="1622"/>
        <a:ext cx="9385761" cy="822286"/>
      </dsp:txXfrm>
    </dsp:sp>
    <dsp:sp modelId="{2758341B-8364-4AFC-B61E-A8885E6EDC93}">
      <dsp:nvSpPr>
        <dsp:cNvPr id="0" name=""/>
        <dsp:cNvSpPr/>
      </dsp:nvSpPr>
      <dsp:spPr>
        <a:xfrm>
          <a:off x="0" y="1029481"/>
          <a:ext cx="10335503" cy="82228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DD2B7E-A72E-4274-B97B-7C6A8254982F}">
      <dsp:nvSpPr>
        <dsp:cNvPr id="0" name=""/>
        <dsp:cNvSpPr/>
      </dsp:nvSpPr>
      <dsp:spPr>
        <a:xfrm>
          <a:off x="248741" y="1214495"/>
          <a:ext cx="452257" cy="45225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4B0AFD-D25B-43B5-A068-D6FF08E8EC95}">
      <dsp:nvSpPr>
        <dsp:cNvPr id="0" name=""/>
        <dsp:cNvSpPr/>
      </dsp:nvSpPr>
      <dsp:spPr>
        <a:xfrm>
          <a:off x="949741" y="1029481"/>
          <a:ext cx="9385761" cy="822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025" tIns="87025" rIns="87025" bIns="87025" numCol="1" spcCol="1270" anchor="t" anchorCtr="0">
          <a:noAutofit/>
        </a:bodyPr>
        <a:lstStyle/>
        <a:p>
          <a:pPr marL="0" lvl="0" indent="0" algn="l" defTabSz="800100" rtl="0">
            <a:lnSpc>
              <a:spcPct val="100000"/>
            </a:lnSpc>
            <a:spcBef>
              <a:spcPct val="0"/>
            </a:spcBef>
            <a:spcAft>
              <a:spcPct val="35000"/>
            </a:spcAft>
            <a:buNone/>
          </a:pPr>
          <a:r>
            <a:rPr lang="en-US" sz="1800" b="1" kern="1200"/>
            <a:t>Behavioral/mental health outreach staff must have</a:t>
          </a:r>
          <a:r>
            <a:rPr lang="en-US" sz="1800" b="1" kern="1200">
              <a:latin typeface="Calibri"/>
            </a:rPr>
            <a:t> </a:t>
          </a:r>
          <a:r>
            <a:rPr lang="en-US" sz="1800" b="1" kern="1200"/>
            <a:t>a strong background in the field and/or have a mental health or chemical dependency practitioner certification.</a:t>
          </a:r>
          <a:r>
            <a:rPr lang="en-US" sz="1800" b="1" kern="1200">
              <a:latin typeface="Calibri"/>
            </a:rPr>
            <a:t> </a:t>
          </a:r>
          <a:endParaRPr lang="en-US" sz="1800" b="1" kern="1200"/>
        </a:p>
      </dsp:txBody>
      <dsp:txXfrm>
        <a:off x="949741" y="1029481"/>
        <a:ext cx="9385761" cy="822286"/>
      </dsp:txXfrm>
    </dsp:sp>
    <dsp:sp modelId="{4A137CBF-5025-4D0A-BD6E-044054B2C1BB}">
      <dsp:nvSpPr>
        <dsp:cNvPr id="0" name=""/>
        <dsp:cNvSpPr/>
      </dsp:nvSpPr>
      <dsp:spPr>
        <a:xfrm>
          <a:off x="0" y="2022335"/>
          <a:ext cx="10335503" cy="82228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284C98-7308-403E-9D96-12633B7677F3}">
      <dsp:nvSpPr>
        <dsp:cNvPr id="0" name=""/>
        <dsp:cNvSpPr/>
      </dsp:nvSpPr>
      <dsp:spPr>
        <a:xfrm>
          <a:off x="248741" y="2242354"/>
          <a:ext cx="452257" cy="45225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FCB035-F4B8-4266-B915-F3C33643E3C4}">
      <dsp:nvSpPr>
        <dsp:cNvPr id="0" name=""/>
        <dsp:cNvSpPr/>
      </dsp:nvSpPr>
      <dsp:spPr>
        <a:xfrm>
          <a:off x="949741" y="2057339"/>
          <a:ext cx="9385761" cy="822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025" tIns="87025" rIns="87025" bIns="87025" numCol="1" spcCol="1270" anchor="t" anchorCtr="0">
          <a:noAutofit/>
        </a:bodyPr>
        <a:lstStyle/>
        <a:p>
          <a:pPr marL="0" lvl="0" indent="0" algn="l" defTabSz="800100">
            <a:lnSpc>
              <a:spcPct val="100000"/>
            </a:lnSpc>
            <a:spcBef>
              <a:spcPct val="0"/>
            </a:spcBef>
            <a:spcAft>
              <a:spcPct val="35000"/>
            </a:spcAft>
            <a:buNone/>
          </a:pPr>
          <a:r>
            <a:rPr lang="en-US" sz="1800" b="1" kern="1200"/>
            <a:t>Agency staff, structures, and supports reflect the communities to be served through this award, including BIPOC individuals who have lived experience of homelessness.</a:t>
          </a:r>
        </a:p>
      </dsp:txBody>
      <dsp:txXfrm>
        <a:off x="949741" y="2057339"/>
        <a:ext cx="9385761" cy="822286"/>
      </dsp:txXfrm>
    </dsp:sp>
    <dsp:sp modelId="{8595FD80-0687-402F-9698-B40A461F44E3}">
      <dsp:nvSpPr>
        <dsp:cNvPr id="0" name=""/>
        <dsp:cNvSpPr/>
      </dsp:nvSpPr>
      <dsp:spPr>
        <a:xfrm>
          <a:off x="0" y="3085198"/>
          <a:ext cx="10335503" cy="82228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51929F-AD17-49DD-99BF-999ADFEFBCE0}">
      <dsp:nvSpPr>
        <dsp:cNvPr id="0" name=""/>
        <dsp:cNvSpPr/>
      </dsp:nvSpPr>
      <dsp:spPr>
        <a:xfrm>
          <a:off x="248741" y="3270213"/>
          <a:ext cx="452257" cy="452257"/>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85EC9D-2CAD-4022-A96B-D3A8F2845242}">
      <dsp:nvSpPr>
        <dsp:cNvPr id="0" name=""/>
        <dsp:cNvSpPr/>
      </dsp:nvSpPr>
      <dsp:spPr>
        <a:xfrm>
          <a:off x="949741" y="3085198"/>
          <a:ext cx="9385761" cy="822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025" tIns="87025" rIns="87025" bIns="87025" numCol="1" spcCol="1270" anchor="t" anchorCtr="0">
          <a:noAutofit/>
        </a:bodyPr>
        <a:lstStyle/>
        <a:p>
          <a:pPr marL="0" lvl="0" indent="0" algn="l" defTabSz="800100" rtl="0">
            <a:lnSpc>
              <a:spcPct val="100000"/>
            </a:lnSpc>
            <a:spcBef>
              <a:spcPct val="0"/>
            </a:spcBef>
            <a:spcAft>
              <a:spcPct val="35000"/>
            </a:spcAft>
            <a:buNone/>
          </a:pPr>
          <a:r>
            <a:rPr lang="en-US" sz="1800" b="1" kern="1200"/>
            <a:t>Participants may be of any gender, sexual orientation, age, race/ethnicity, and may be domestic or foreign nationals, who are living unsheltered in the City of Seattle.</a:t>
          </a:r>
          <a:r>
            <a:rPr lang="en-US" sz="1800" b="1" kern="1200">
              <a:latin typeface="Calibri"/>
            </a:rPr>
            <a:t> </a:t>
          </a:r>
          <a:endParaRPr lang="en-US" sz="1800" b="1" kern="1200"/>
        </a:p>
      </dsp:txBody>
      <dsp:txXfrm>
        <a:off x="949741" y="3085198"/>
        <a:ext cx="9385761" cy="82228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C6DE06-3732-400C-8642-36ED642C7325}" type="datetimeFigureOut">
              <a:rPr lang="en-US" smtClean="0"/>
              <a:t>6/21/2024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5A3F56-FC30-4437-A667-3B27FB123614}" type="slidenum">
              <a:rPr lang="en-US" smtClean="0"/>
              <a:t>‹#›</a:t>
            </a:fld>
            <a:endParaRPr lang="en-US"/>
          </a:p>
        </p:txBody>
      </p:sp>
    </p:spTree>
    <p:extLst>
      <p:ext uri="{BB962C8B-B14F-4D97-AF65-F5344CB8AC3E}">
        <p14:creationId xmlns:p14="http://schemas.microsoft.com/office/powerpoint/2010/main" val="1877286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1</a:t>
            </a:fld>
            <a:endParaRPr lang="en-US"/>
          </a:p>
        </p:txBody>
      </p:sp>
    </p:spTree>
    <p:extLst>
      <p:ext uri="{BB962C8B-B14F-4D97-AF65-F5344CB8AC3E}">
        <p14:creationId xmlns:p14="http://schemas.microsoft.com/office/powerpoint/2010/main" val="44328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a:xfrm>
            <a:off x="808038" y="4572000"/>
            <a:ext cx="5486400" cy="36004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a:solidFill>
                  <a:srgbClr val="002060"/>
                </a:solidFill>
                <a:effectLst/>
                <a:latin typeface="Calibri" panose="020F0502020204030204" pitchFamily="34" charset="0"/>
              </a:rPr>
              <a:t>Chris-HSD’s 2024- </a:t>
            </a:r>
            <a:r>
              <a:rPr kumimoji="0" lang="en-US" sz="2800" b="0" i="0" u="none" strike="noStrike" kern="1200" cap="none" spc="0" normalizeH="0" baseline="0" noProof="0">
                <a:ln>
                  <a:noFill/>
                </a:ln>
                <a:solidFill>
                  <a:srgbClr val="002060"/>
                </a:solidFill>
                <a:effectLst/>
                <a:uLnTx/>
                <a:uFillTx/>
                <a:latin typeface="Calibri"/>
                <a:ea typeface="+mn-ea"/>
                <a:cs typeface="+mn-cs"/>
              </a:rPr>
              <a:t>Street-Based Outreach Services for Unsheltered Individuals </a:t>
            </a:r>
            <a:r>
              <a:rPr lang="en-US" sz="2800">
                <a:solidFill>
                  <a:srgbClr val="002060"/>
                </a:solidFill>
              </a:rPr>
              <a:t>RFQ will establish a citywide, team-based outreach model throughout all of Seattle neighborhoods with the goal of bringing unsheltered individuals indoors and supporting them on a path to permanent housing</a:t>
            </a:r>
            <a:r>
              <a:rPr lang="en-US" sz="2800"/>
              <a:t>. </a:t>
            </a:r>
          </a:p>
          <a:p>
            <a:endParaRPr kumimoji="0" lang="en-US" sz="2800" b="0" i="0" u="none" strike="noStrike" kern="1200" cap="none" spc="0" normalizeH="0" baseline="0" noProof="0">
              <a:ln>
                <a:noFill/>
              </a:ln>
              <a:solidFill>
                <a:srgbClr val="002060"/>
              </a:solidFill>
              <a:effectLst/>
              <a:uLnTx/>
              <a:uFillTx/>
              <a:latin typeface="Calibri"/>
              <a:ea typeface="+mn-ea"/>
              <a:cs typeface="+mn-cs"/>
            </a:endParaRPr>
          </a:p>
          <a:p>
            <a:endParaRPr kumimoji="0" lang="en-US" sz="2800" b="0" i="0" u="none" strike="noStrike" kern="1200" cap="none" spc="0" normalizeH="0" baseline="0" noProof="0">
              <a:ln>
                <a:noFill/>
              </a:ln>
              <a:solidFill>
                <a:srgbClr val="002060"/>
              </a:solidFill>
              <a:effectLst/>
              <a:uLnTx/>
              <a:uFillTx/>
              <a:latin typeface="Calibri"/>
              <a:ea typeface="+mn-ea"/>
              <a:cs typeface="+mn-cs"/>
            </a:endParaRPr>
          </a:p>
          <a:p>
            <a:r>
              <a:rPr kumimoji="0" lang="en-US" sz="2800" b="0" i="0" u="none" strike="noStrike" kern="1200" cap="none" spc="0" normalizeH="0" baseline="0" noProof="0">
                <a:ln>
                  <a:noFill/>
                </a:ln>
                <a:solidFill>
                  <a:srgbClr val="002060"/>
                </a:solidFill>
                <a:effectLst/>
                <a:uLnTx/>
                <a:uFillTx/>
                <a:latin typeface="Calibri"/>
                <a:ea typeface="+mn-ea"/>
                <a:cs typeface="+mn-cs"/>
              </a:rPr>
              <a:t>RFQ </a:t>
            </a:r>
            <a:r>
              <a:rPr lang="en-US" b="0" i="0" u="none" strike="noStrike">
                <a:solidFill>
                  <a:srgbClr val="002060"/>
                </a:solidFill>
                <a:effectLst/>
                <a:latin typeface="Calibri" panose="020F0502020204030204" pitchFamily="34" charset="0"/>
              </a:rPr>
              <a:t> is an open and competitive funding process.  Existing grantee(s) are not guaranteed to be selected, continued to be funded, or funded at the same level.  </a:t>
            </a:r>
          </a:p>
          <a:p>
            <a:endParaRPr lang="en-US" b="0" i="0" u="none" strike="noStrike">
              <a:solidFill>
                <a:srgbClr val="002060"/>
              </a:solidFill>
              <a:effectLst/>
              <a:latin typeface="Calibri" panose="020F0502020204030204" pitchFamily="34" charset="0"/>
            </a:endParaRPr>
          </a:p>
          <a:p>
            <a:pPr>
              <a:defRPr/>
            </a:pPr>
            <a:r>
              <a:rPr lang="en-US" sz="1200">
                <a:solidFill>
                  <a:srgbClr val="002060"/>
                </a:solidFill>
              </a:rPr>
              <a:t>Approximately</a:t>
            </a:r>
            <a:r>
              <a:rPr lang="en-US">
                <a:solidFill>
                  <a:srgbClr val="002060"/>
                </a:solidFill>
              </a:rPr>
              <a:t> </a:t>
            </a:r>
            <a:r>
              <a:rPr lang="en-US" sz="1200">
                <a:solidFill>
                  <a:srgbClr val="002060"/>
                </a:solidFill>
              </a:rPr>
              <a:t>$6,187,179  is available through HSD's General Fund for this Street-Based Outreach Services for Unsheltered Individuals RFQ  . The RFQ will fund enough agencies to provide outreach services in each neighborhood to enhance the continuum of comprehensive, person-centered, and housing-first solutions for individuals who are unsheltered.</a:t>
            </a:r>
            <a:r>
              <a:rPr lang="en-US">
                <a:solidFill>
                  <a:srgbClr val="002060"/>
                </a:solidFill>
              </a:rPr>
              <a:t>  </a:t>
            </a:r>
            <a:endParaRPr lang="en-US" sz="1200">
              <a:solidFill>
                <a:srgbClr val="002060"/>
              </a:solidFill>
              <a:cs typeface="Calibri"/>
            </a:endParaRP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2060"/>
                </a:solidFill>
              </a:rPr>
              <a:t>Initial awards will be made for the period of January 1, 2025 - December 31, 2025,  and then annually through 2028. Renewals are contingent upon agency performance and HSD funding availability.</a:t>
            </a:r>
          </a:p>
          <a:p>
            <a:endParaRPr lang="en-US"/>
          </a:p>
        </p:txBody>
      </p:sp>
      <p:sp>
        <p:nvSpPr>
          <p:cNvPr id="7" name="Header Placeholder 6">
            <a:extLst>
              <a:ext uri="{FF2B5EF4-FFF2-40B4-BE49-F238E27FC236}">
                <a16:creationId xmlns:a16="http://schemas.microsoft.com/office/drawing/2014/main" id="{9BA542A3-7881-4CFC-80AA-59AE011F0FEE}"/>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1670834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a:xfrm>
            <a:off x="808038" y="4572000"/>
            <a:ext cx="5486400" cy="3600450"/>
          </a:xfrm>
        </p:spPr>
        <p:txBody>
          <a:bodyPr/>
          <a:lstStyle/>
          <a:p>
            <a:r>
              <a:rPr lang="en-US"/>
              <a:t>Chris</a:t>
            </a:r>
          </a:p>
        </p:txBody>
      </p:sp>
      <p:sp>
        <p:nvSpPr>
          <p:cNvPr id="7" name="Header Placeholder 6">
            <a:extLst>
              <a:ext uri="{FF2B5EF4-FFF2-40B4-BE49-F238E27FC236}">
                <a16:creationId xmlns:a16="http://schemas.microsoft.com/office/drawing/2014/main" id="{9BA542A3-7881-4CFC-80AA-59AE011F0FEE}"/>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612281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a:xfrm>
            <a:off x="808038" y="4572000"/>
            <a:ext cx="5486400" cy="3600450"/>
          </a:xfrm>
        </p:spPr>
        <p:txBody>
          <a:bodyPr/>
          <a:lstStyle/>
          <a:p>
            <a:r>
              <a:rPr lang="en-US" b="0" i="0" u="none" strike="noStrike">
                <a:solidFill>
                  <a:srgbClr val="002060"/>
                </a:solidFill>
                <a:effectLst/>
                <a:latin typeface="Calibri" panose="020F0502020204030204" pitchFamily="34" charset="0"/>
              </a:rPr>
              <a:t>Chris</a:t>
            </a:r>
          </a:p>
          <a:p>
            <a:endParaRPr lang="en-US" b="0" i="0" u="none" strike="noStrike">
              <a:solidFill>
                <a:srgbClr val="002060"/>
              </a:solidFill>
              <a:effectLst/>
              <a:latin typeface="Calibri" panose="020F0502020204030204" pitchFamily="34" charset="0"/>
            </a:endParaRPr>
          </a:p>
          <a:p>
            <a:r>
              <a:rPr lang="en-US"/>
              <a:t>Priority populations are a group or groups comprising a specific demographic or who have a specific issue in common, the following pop are prioritized, especially those who experience multiple or intersecting oppressions  </a:t>
            </a:r>
          </a:p>
          <a:p>
            <a:endParaRPr lang="en-US"/>
          </a:p>
          <a:p>
            <a:r>
              <a:rPr lang="en-US"/>
              <a:t>Focus pop are specific racial or ethnic groups within the priority population with data showing the highest disparities in the investment area </a:t>
            </a:r>
          </a:p>
          <a:p>
            <a:endParaRPr lang="en-US"/>
          </a:p>
          <a:p>
            <a:r>
              <a:rPr lang="en-US"/>
              <a:t>Applicants may specialize in subgroups within the focus pop proposals that clearly describe a plan to address significant needs among other pop may also be considered. Please refer to HSD’s results-based accountability and theory of change doc on the HSD funding opportunity webpage</a:t>
            </a:r>
          </a:p>
          <a:p>
            <a:endParaRPr lang="en-US"/>
          </a:p>
        </p:txBody>
      </p:sp>
      <p:sp>
        <p:nvSpPr>
          <p:cNvPr id="7" name="Header Placeholder 6">
            <a:extLst>
              <a:ext uri="{FF2B5EF4-FFF2-40B4-BE49-F238E27FC236}">
                <a16:creationId xmlns:a16="http://schemas.microsoft.com/office/drawing/2014/main" id="{9BA542A3-7881-4CFC-80AA-59AE011F0FEE}"/>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4074893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a:xfrm>
            <a:off x="808038" y="4572000"/>
            <a:ext cx="5486400" cy="3600450"/>
          </a:xfrm>
        </p:spPr>
        <p:txBody>
          <a:bodyPr/>
          <a:lstStyle/>
          <a:p>
            <a:r>
              <a:rPr lang="en-US"/>
              <a:t>Christina</a:t>
            </a:r>
          </a:p>
        </p:txBody>
      </p:sp>
      <p:sp>
        <p:nvSpPr>
          <p:cNvPr id="7" name="Header Placeholder 6">
            <a:extLst>
              <a:ext uri="{FF2B5EF4-FFF2-40B4-BE49-F238E27FC236}">
                <a16:creationId xmlns:a16="http://schemas.microsoft.com/office/drawing/2014/main" id="{9BA542A3-7881-4CFC-80AA-59AE011F0FEE}"/>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35858012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latin typeface="+mn-lt"/>
              </a:rPr>
              <a:t>Christina-Neighborhood Specific Outreach Services</a:t>
            </a:r>
            <a:br>
              <a:rPr lang="en-US" sz="1600">
                <a:latin typeface="+mn-lt"/>
              </a:rPr>
            </a:br>
            <a:r>
              <a:rPr lang="en-US" sz="1200" b="0" i="1">
                <a:solidFill>
                  <a:srgbClr val="002060"/>
                </a:solidFill>
                <a:latin typeface="+mn-lt"/>
              </a:rPr>
              <a:t>This strategy will invest in neighborhood teams to provide outreach within that specific geographic area(s). </a:t>
            </a:r>
            <a:r>
              <a:rPr lang="en-US" sz="1200"/>
              <a:t>This RFQ will build intentional collaboration with HSD Regional Coordinators and between selected agencies. Agencies may apply to serve a specific neighborhood or serve population-specific groups citywide. Regardless of assignment, all selected agencies will work together to collectively address the unmet needs of our unsheltered neighbors. </a:t>
            </a:r>
            <a:endParaRPr lang="en-US" sz="1200" b="0" i="1">
              <a:solidFill>
                <a:srgbClr val="002060"/>
              </a:solidFill>
              <a:latin typeface="+mn-lt"/>
            </a:endParaRPr>
          </a:p>
          <a:p>
            <a:endParaRPr lang="en-US" sz="1200" b="0" i="1">
              <a:solidFill>
                <a:srgbClr val="002060"/>
              </a:solidFill>
              <a:latin typeface="+mn-lt"/>
            </a:endParaRPr>
          </a:p>
          <a:p>
            <a:r>
              <a:rPr lang="en-US" sz="1200" b="1"/>
              <a:t>Street-Based Care Coordination will </a:t>
            </a:r>
            <a:r>
              <a:rPr lang="en-US" sz="1200"/>
              <a:t>Directly refer individuals living alone or together in tents, encampments, or other places not meant for human habitation (aside from vehicles) to shelter and permanent housing. </a:t>
            </a:r>
            <a:r>
              <a:rPr lang="en-US" sz="1200" b="1"/>
              <a:t>Vehicle Residency Outreach will </a:t>
            </a:r>
            <a:r>
              <a:rPr lang="en-US" sz="1200"/>
              <a:t>Directly refer individuals living in vehicles to shelter, safe lots, and/or permanent housing; provide vehicle repair/maintenance assistance; and/or ensure vehicles are mobile and parked legally. </a:t>
            </a:r>
          </a:p>
          <a:p>
            <a:r>
              <a:rPr lang="en-US" sz="1200" b="1"/>
              <a:t>Behavioral and Mental Health will </a:t>
            </a:r>
            <a:r>
              <a:rPr lang="en-US" sz="1200"/>
              <a:t>Directly refer participants to licensed behavioral health and/or physical health care services, verify services are provided either where the individual resides or at the behavioral health provider’s location, and coordinate care with any existing provider working with the individual.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p>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15</a:t>
            </a:fld>
            <a:endParaRPr lang="en-US"/>
          </a:p>
        </p:txBody>
      </p:sp>
    </p:spTree>
    <p:extLst>
      <p:ext uri="{BB962C8B-B14F-4D97-AF65-F5344CB8AC3E}">
        <p14:creationId xmlns:p14="http://schemas.microsoft.com/office/powerpoint/2010/main" val="2773293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16</a:t>
            </a:fld>
            <a:endParaRPr lang="en-US"/>
          </a:p>
        </p:txBody>
      </p:sp>
    </p:spTree>
    <p:extLst>
      <p:ext uri="{BB962C8B-B14F-4D97-AF65-F5344CB8AC3E}">
        <p14:creationId xmlns:p14="http://schemas.microsoft.com/office/powerpoint/2010/main" val="2753666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632450" cy="3168650"/>
          </a:xfrm>
        </p:spPr>
      </p:sp>
      <p:sp>
        <p:nvSpPr>
          <p:cNvPr id="3" name="Notes Placeholder 2"/>
          <p:cNvSpPr>
            <a:spLocks noGrp="1"/>
          </p:cNvSpPr>
          <p:nvPr>
            <p:ph type="body" idx="1"/>
          </p:nvPr>
        </p:nvSpPr>
        <p:spPr/>
        <p:txBody>
          <a:bodyPr/>
          <a:lstStyle/>
          <a:p>
            <a:r>
              <a:rPr lang="en-US"/>
              <a:t>Christina-Applicants will apply for the neighborhood(s), # of FTEs they plan to provide, and indicate which of the four outreach service areas they will provide. </a:t>
            </a:r>
          </a:p>
        </p:txBody>
      </p:sp>
      <p:sp>
        <p:nvSpPr>
          <p:cNvPr id="7" name="Header Placeholder 6">
            <a:extLst>
              <a:ext uri="{FF2B5EF4-FFF2-40B4-BE49-F238E27FC236}">
                <a16:creationId xmlns:a16="http://schemas.microsoft.com/office/drawing/2014/main" id="{88B18F72-68B3-4D39-BA3E-0756731D845D}"/>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37392396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632450" cy="3168650"/>
          </a:xfrm>
        </p:spPr>
      </p:sp>
      <p:sp>
        <p:nvSpPr>
          <p:cNvPr id="3" name="Notes Placeholder 2"/>
          <p:cNvSpPr>
            <a:spLocks noGrp="1"/>
          </p:cNvSpPr>
          <p:nvPr>
            <p:ph type="body" idx="1"/>
          </p:nvPr>
        </p:nvSpPr>
        <p:spPr/>
        <p:txBody>
          <a:bodyPr/>
          <a:lstStyle/>
          <a:p>
            <a:pPr marL="0" indent="0">
              <a:buNone/>
            </a:pPr>
            <a:r>
              <a:rPr lang="en-US" sz="1200" kern="1200">
                <a:solidFill>
                  <a:srgbClr val="002060"/>
                </a:solidFill>
              </a:rPr>
              <a:t>Christina-To address specific disparities, agencies will be selected to provide Population-Specific outreach services citywide, based on need and referrals from neighborhood outreach teams. A minimum of two FTEs are expected to respond to all City of Seattle neighborhoods where a referral is indicated. </a:t>
            </a:r>
          </a:p>
          <a:p>
            <a:r>
              <a:rPr lang="en-US" sz="1200" kern="1200">
                <a:solidFill>
                  <a:srgbClr val="002060"/>
                </a:solidFill>
              </a:rPr>
              <a:t>Specific populations include </a:t>
            </a:r>
          </a:p>
          <a:p>
            <a:r>
              <a:rPr lang="en-US" sz="1200" kern="1200">
                <a:solidFill>
                  <a:srgbClr val="002060"/>
                </a:solidFill>
              </a:rPr>
              <a:t>(a) Black/African American; Hispanic/Latino/Latinx; or American Indian/Indigenous/Alaska Natives who are unsheltered and </a:t>
            </a:r>
          </a:p>
          <a:p>
            <a:r>
              <a:rPr lang="en-US" sz="1200" kern="1200">
                <a:solidFill>
                  <a:srgbClr val="002060"/>
                </a:solidFill>
              </a:rPr>
              <a:t>(b) Unaccompanied youth and young adults who are 24 years or younger and unsheltered. </a:t>
            </a:r>
          </a:p>
          <a:p>
            <a:endParaRPr lang="en-US"/>
          </a:p>
        </p:txBody>
      </p:sp>
      <p:sp>
        <p:nvSpPr>
          <p:cNvPr id="7" name="Header Placeholder 6">
            <a:extLst>
              <a:ext uri="{FF2B5EF4-FFF2-40B4-BE49-F238E27FC236}">
                <a16:creationId xmlns:a16="http://schemas.microsoft.com/office/drawing/2014/main" id="{88B18F72-68B3-4D39-BA3E-0756731D845D}"/>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1392664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19</a:t>
            </a:fld>
            <a:endParaRPr lang="en-US"/>
          </a:p>
        </p:txBody>
      </p:sp>
    </p:spTree>
    <p:extLst>
      <p:ext uri="{BB962C8B-B14F-4D97-AF65-F5344CB8AC3E}">
        <p14:creationId xmlns:p14="http://schemas.microsoft.com/office/powerpoint/2010/main" val="13667126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a:t>Christina-Selected agencies must have a training plan for all staff using evidence-based or promising approaches that includes, but is not limited to, person-centered approach, trauma informed care, motivational interviewing, skill-based assessments and harm reduction practices. Agencies selected for behavioral/mental health outreach must have staff with a strong background in the field and/or have a mental health or chemical dependency practitioner certification. Such agencies’ training plans should also use evidence-based or promising approaches to serving individuals with mental/behavioral health and substance use disorders. Highly qualified agencies will have staff, structures, and supports that reflect the communities to be served through this award, including Black, Indigenous, and People of Color (BIPOC) individuals who have lived experience of homelessness. Highly qualified agencies will also demonstrate organization practices to solicit feedback from unsheltered individuals to inform and enhance service delivery. Agencies must serve all Participants of any gender, sexual orientation, age, race/ethnicity, and may be domestic or foreign nationals, who are living unsheltered in the City of Seattle, including individuals who are living in RVs, vehicles or on the street.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b="0"/>
          </a:p>
          <a:p>
            <a:endParaRPr lang="en-US" b="0"/>
          </a:p>
        </p:txBody>
      </p:sp>
      <p:sp>
        <p:nvSpPr>
          <p:cNvPr id="7" name="Header Placeholder 6">
            <a:extLst>
              <a:ext uri="{FF2B5EF4-FFF2-40B4-BE49-F238E27FC236}">
                <a16:creationId xmlns:a16="http://schemas.microsoft.com/office/drawing/2014/main" id="{1B18A516-5158-4FC2-BB11-B31E016FF478}"/>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3180230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a:cs typeface="Calibri"/>
              </a:rPr>
              <a:t>Nicole</a:t>
            </a:r>
          </a:p>
        </p:txBody>
      </p:sp>
      <p:sp>
        <p:nvSpPr>
          <p:cNvPr id="7" name="Header Placeholder 6">
            <a:extLst>
              <a:ext uri="{FF2B5EF4-FFF2-40B4-BE49-F238E27FC236}">
                <a16:creationId xmlns:a16="http://schemas.microsoft.com/office/drawing/2014/main" id="{E24EB67B-3F9D-42E7-9682-3F9B29FD209D}"/>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28518593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22</a:t>
            </a:fld>
            <a:endParaRPr lang="en-US"/>
          </a:p>
        </p:txBody>
      </p:sp>
    </p:spTree>
    <p:extLst>
      <p:ext uri="{BB962C8B-B14F-4D97-AF65-F5344CB8AC3E}">
        <p14:creationId xmlns:p14="http://schemas.microsoft.com/office/powerpoint/2010/main" val="4556293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tab pos="285750" algn="l"/>
              </a:tabLst>
              <a:defRPr/>
            </a:pPr>
            <a:r>
              <a:rPr lang="en-US"/>
              <a:t>Nicole - </a:t>
            </a:r>
            <a:r>
              <a:rPr lang="en-US" sz="1200" kern="100">
                <a:effectLst/>
                <a:latin typeface="Calibri" panose="020F0502020204030204" pitchFamily="34" charset="0"/>
                <a:ea typeface="Calibri" panose="020F0502020204030204" pitchFamily="34" charset="0"/>
                <a:cs typeface="Times New Roman" panose="02020603050405020304" pitchFamily="18" charset="0"/>
              </a:rPr>
              <a:t>The Narrative portion of your application should fully answer each question in the below sections. </a:t>
            </a:r>
            <a:r>
              <a:rPr lang="en-US" sz="1200">
                <a:effectLst/>
                <a:ea typeface="Times New Roman" panose="02020603050405020304" pitchFamily="18" charset="0"/>
                <a:cs typeface="Arial" panose="020B0604020202020204" pitchFamily="34" charset="0"/>
              </a:rPr>
              <a:t>Each strategy section will be scored separately and has a maximum number of points associated with it. There is a maximum of 100 points available for all responses. Proposals will be evaluated against the rating criteria listed next to each section of questions. Highly rated proposals will describe how the applicant meets </a:t>
            </a:r>
            <a:r>
              <a:rPr lang="en-US" sz="1200" b="1">
                <a:effectLst/>
                <a:ea typeface="Times New Roman" panose="02020603050405020304" pitchFamily="18" charset="0"/>
                <a:cs typeface="Arial" panose="020B0604020202020204" pitchFamily="34" charset="0"/>
              </a:rPr>
              <a:t>all</a:t>
            </a:r>
            <a:r>
              <a:rPr lang="en-US" sz="1200">
                <a:effectLst/>
                <a:ea typeface="Times New Roman" panose="02020603050405020304" pitchFamily="18" charset="0"/>
                <a:cs typeface="Arial" panose="020B0604020202020204" pitchFamily="34" charset="0"/>
              </a:rPr>
              <a:t> rating criteria. </a:t>
            </a:r>
            <a:endParaRPr lang="en-US" sz="1200">
              <a:effectLst/>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tabLst>
                <a:tab pos="285750" algn="l"/>
              </a:tabLst>
            </a:pP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85750" algn="l"/>
              </a:tabLst>
            </a:pP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85750" algn="l"/>
              </a:tabLst>
            </a:pPr>
            <a:r>
              <a:rPr lang="en-US" sz="1200" kern="100">
                <a:effectLst/>
                <a:latin typeface="Calibri" panose="020F0502020204030204" pitchFamily="34" charset="0"/>
                <a:ea typeface="Calibri" panose="020F0502020204030204" pitchFamily="34" charset="0"/>
                <a:cs typeface="Times New Roman" panose="02020603050405020304" pitchFamily="18" charset="0"/>
              </a:rPr>
              <a:t>Section A pertains to Program Design and Delivery which is worth 35 points.</a:t>
            </a:r>
          </a:p>
          <a:p>
            <a:pPr marL="0" marR="0">
              <a:lnSpc>
                <a:spcPct val="107000"/>
              </a:lnSpc>
              <a:spcBef>
                <a:spcPts val="0"/>
              </a:spcBef>
              <a:spcAft>
                <a:spcPts val="800"/>
              </a:spcAft>
              <a:tabLst>
                <a:tab pos="285750" algn="l"/>
              </a:tabLst>
            </a:pP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85750" algn="l"/>
              </a:tabLst>
            </a:pPr>
            <a:r>
              <a:rPr lang="en-US" sz="1200" kern="100">
                <a:effectLst/>
                <a:latin typeface="Calibri" panose="020F0502020204030204" pitchFamily="34" charset="0"/>
                <a:ea typeface="Calibri" panose="020F0502020204030204" pitchFamily="34" charset="0"/>
                <a:cs typeface="Times New Roman" panose="02020603050405020304" pitchFamily="18" charset="0"/>
              </a:rPr>
              <a:t>Section B is on Capacity and Experience, also with 35 points available.</a:t>
            </a:r>
          </a:p>
          <a:p>
            <a:pPr marL="0" marR="0">
              <a:lnSpc>
                <a:spcPct val="107000"/>
              </a:lnSpc>
              <a:spcBef>
                <a:spcPts val="0"/>
              </a:spcBef>
              <a:spcAft>
                <a:spcPts val="800"/>
              </a:spcAft>
              <a:tabLst>
                <a:tab pos="285750" algn="l"/>
              </a:tabLst>
            </a:pP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85750" algn="l"/>
              </a:tabLst>
            </a:pPr>
            <a:r>
              <a:rPr lang="en-US" sz="1200" kern="100">
                <a:effectLst/>
                <a:latin typeface="Calibri" panose="020F0502020204030204" pitchFamily="34" charset="0"/>
                <a:ea typeface="Calibri" panose="020F0502020204030204" pitchFamily="34" charset="0"/>
                <a:cs typeface="Times New Roman" panose="02020603050405020304" pitchFamily="18" charset="0"/>
              </a:rPr>
              <a:t>Section C asks about your agency’s experience providing Culturally responsive services for a maximum of 20 points. </a:t>
            </a:r>
          </a:p>
          <a:p>
            <a:pPr marL="0" marR="0">
              <a:lnSpc>
                <a:spcPct val="107000"/>
              </a:lnSpc>
              <a:spcBef>
                <a:spcPts val="0"/>
              </a:spcBef>
              <a:spcAft>
                <a:spcPts val="800"/>
              </a:spcAft>
              <a:tabLst>
                <a:tab pos="285750" algn="l"/>
              </a:tabLst>
            </a:pP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85750" algn="l"/>
              </a:tabLst>
            </a:pPr>
            <a:r>
              <a:rPr lang="en-US" sz="1200" kern="100">
                <a:effectLst/>
                <a:latin typeface="Calibri" panose="020F0502020204030204" pitchFamily="34" charset="0"/>
                <a:ea typeface="Calibri" panose="020F0502020204030204" pitchFamily="34" charset="0"/>
                <a:cs typeface="Times New Roman" panose="02020603050405020304" pitchFamily="18" charset="0"/>
              </a:rPr>
              <a:t>Finally, Section D is on Budget and Leveraging and is worth 10 points. </a:t>
            </a:r>
          </a:p>
          <a:p>
            <a:endParaRPr lang="en-US"/>
          </a:p>
        </p:txBody>
      </p:sp>
      <p:sp>
        <p:nvSpPr>
          <p:cNvPr id="7" name="Header Placeholder 6">
            <a:extLst>
              <a:ext uri="{FF2B5EF4-FFF2-40B4-BE49-F238E27FC236}">
                <a16:creationId xmlns:a16="http://schemas.microsoft.com/office/drawing/2014/main" id="{2DDA235F-1496-4C6B-9B4C-210A172F9F5C}"/>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2501447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a:t>Nicole</a:t>
            </a:r>
          </a:p>
        </p:txBody>
      </p:sp>
      <p:sp>
        <p:nvSpPr>
          <p:cNvPr id="7" name="Header Placeholder 6">
            <a:extLst>
              <a:ext uri="{FF2B5EF4-FFF2-40B4-BE49-F238E27FC236}">
                <a16:creationId xmlns:a16="http://schemas.microsoft.com/office/drawing/2014/main" id="{2DDA235F-1496-4C6B-9B4C-210A172F9F5C}"/>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9882463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a:t>Nicole</a:t>
            </a:r>
          </a:p>
        </p:txBody>
      </p:sp>
      <p:sp>
        <p:nvSpPr>
          <p:cNvPr id="7" name="Header Placeholder 6">
            <a:extLst>
              <a:ext uri="{FF2B5EF4-FFF2-40B4-BE49-F238E27FC236}">
                <a16:creationId xmlns:a16="http://schemas.microsoft.com/office/drawing/2014/main" id="{2DDA235F-1496-4C6B-9B4C-210A172F9F5C}"/>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20352738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a:t>Chris</a:t>
            </a:r>
          </a:p>
        </p:txBody>
      </p:sp>
      <p:sp>
        <p:nvSpPr>
          <p:cNvPr id="7" name="Header Placeholder 6">
            <a:extLst>
              <a:ext uri="{FF2B5EF4-FFF2-40B4-BE49-F238E27FC236}">
                <a16:creationId xmlns:a16="http://schemas.microsoft.com/office/drawing/2014/main" id="{2DDA235F-1496-4C6B-9B4C-210A172F9F5C}"/>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21714923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Chris</a:t>
            </a:r>
          </a:p>
        </p:txBody>
      </p:sp>
      <p:sp>
        <p:nvSpPr>
          <p:cNvPr id="4" name="Slide Number Placeholder 3"/>
          <p:cNvSpPr>
            <a:spLocks noGrp="1"/>
          </p:cNvSpPr>
          <p:nvPr>
            <p:ph type="sldNum" sz="quarter" idx="5"/>
          </p:nvPr>
        </p:nvSpPr>
        <p:spPr/>
        <p:txBody>
          <a:bodyPr/>
          <a:lstStyle/>
          <a:p>
            <a:fld id="{805A3F56-FC30-4437-A667-3B27FB123614}" type="slidenum">
              <a:rPr lang="en-US" smtClean="0"/>
              <a:t>27</a:t>
            </a:fld>
            <a:endParaRPr lang="en-US"/>
          </a:p>
        </p:txBody>
      </p:sp>
    </p:spTree>
    <p:extLst>
      <p:ext uri="{BB962C8B-B14F-4D97-AF65-F5344CB8AC3E}">
        <p14:creationId xmlns:p14="http://schemas.microsoft.com/office/powerpoint/2010/main" val="5558800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28</a:t>
            </a:fld>
            <a:endParaRPr lang="en-US"/>
          </a:p>
        </p:txBody>
      </p:sp>
    </p:spTree>
    <p:extLst>
      <p:ext uri="{BB962C8B-B14F-4D97-AF65-F5344CB8AC3E}">
        <p14:creationId xmlns:p14="http://schemas.microsoft.com/office/powerpoint/2010/main" val="119368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29</a:t>
            </a:fld>
            <a:endParaRPr lang="en-US"/>
          </a:p>
        </p:txBody>
      </p:sp>
    </p:spTree>
    <p:extLst>
      <p:ext uri="{BB962C8B-B14F-4D97-AF65-F5344CB8AC3E}">
        <p14:creationId xmlns:p14="http://schemas.microsoft.com/office/powerpoint/2010/main" val="6807938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30</a:t>
            </a:fld>
            <a:endParaRPr lang="en-US"/>
          </a:p>
        </p:txBody>
      </p:sp>
    </p:spTree>
    <p:extLst>
      <p:ext uri="{BB962C8B-B14F-4D97-AF65-F5344CB8AC3E}">
        <p14:creationId xmlns:p14="http://schemas.microsoft.com/office/powerpoint/2010/main" val="2268077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US"/>
              <a:t>Nicole</a:t>
            </a:r>
          </a:p>
        </p:txBody>
      </p:sp>
      <p:sp>
        <p:nvSpPr>
          <p:cNvPr id="7" name="Header Placeholder 6">
            <a:extLst>
              <a:ext uri="{FF2B5EF4-FFF2-40B4-BE49-F238E27FC236}">
                <a16:creationId xmlns:a16="http://schemas.microsoft.com/office/drawing/2014/main" id="{2DDA235F-1496-4C6B-9B4C-210A172F9F5C}"/>
              </a:ext>
            </a:extLst>
          </p:cNvPr>
          <p:cNvSpPr>
            <a:spLocks noGrp="1"/>
          </p:cNvSpPr>
          <p:nvPr>
            <p:ph type="hdr" sz="quarter" idx="12"/>
          </p:nvPr>
        </p:nvSpPr>
        <p:spPr/>
        <p:txBody>
          <a:bodyPr/>
          <a:lstStyle/>
          <a:p>
            <a:endParaRPr lang="en-US"/>
          </a:p>
        </p:txBody>
      </p:sp>
    </p:spTree>
    <p:extLst>
      <p:ext uri="{BB962C8B-B14F-4D97-AF65-F5344CB8AC3E}">
        <p14:creationId xmlns:p14="http://schemas.microsoft.com/office/powerpoint/2010/main" val="1710719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3</a:t>
            </a:fld>
            <a:endParaRPr lang="en-US"/>
          </a:p>
        </p:txBody>
      </p:sp>
    </p:spTree>
    <p:extLst>
      <p:ext uri="{BB962C8B-B14F-4D97-AF65-F5344CB8AC3E}">
        <p14:creationId xmlns:p14="http://schemas.microsoft.com/office/powerpoint/2010/main" val="42485241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 Please note that any questions answered here are not official answers. These Q&amp;A are posted on the funding opportunity website </a:t>
            </a:r>
          </a:p>
        </p:txBody>
      </p:sp>
      <p:sp>
        <p:nvSpPr>
          <p:cNvPr id="4" name="Slide Number Placeholder 3"/>
          <p:cNvSpPr>
            <a:spLocks noGrp="1"/>
          </p:cNvSpPr>
          <p:nvPr>
            <p:ph type="sldNum" sz="quarter" idx="5"/>
          </p:nvPr>
        </p:nvSpPr>
        <p:spPr/>
        <p:txBody>
          <a:bodyPr/>
          <a:lstStyle/>
          <a:p>
            <a:fld id="{805A3F56-FC30-4437-A667-3B27FB123614}" type="slidenum">
              <a:rPr lang="en-US" smtClean="0"/>
              <a:t>32</a:t>
            </a:fld>
            <a:endParaRPr lang="en-US"/>
          </a:p>
        </p:txBody>
      </p:sp>
    </p:spTree>
    <p:extLst>
      <p:ext uri="{BB962C8B-B14F-4D97-AF65-F5344CB8AC3E}">
        <p14:creationId xmlns:p14="http://schemas.microsoft.com/office/powerpoint/2010/main" val="19296536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5A3F56-FC30-4437-A667-3B27FB123614}" type="slidenum">
              <a:rPr lang="en-US" smtClean="0"/>
              <a:t>34</a:t>
            </a:fld>
            <a:endParaRPr lang="en-US"/>
          </a:p>
        </p:txBody>
      </p:sp>
    </p:spTree>
    <p:extLst>
      <p:ext uri="{BB962C8B-B14F-4D97-AF65-F5344CB8AC3E}">
        <p14:creationId xmlns:p14="http://schemas.microsoft.com/office/powerpoint/2010/main" val="3417599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4</a:t>
            </a:fld>
            <a:endParaRPr lang="en-US"/>
          </a:p>
        </p:txBody>
      </p:sp>
    </p:spTree>
    <p:extLst>
      <p:ext uri="{BB962C8B-B14F-4D97-AF65-F5344CB8AC3E}">
        <p14:creationId xmlns:p14="http://schemas.microsoft.com/office/powerpoint/2010/main" val="2156903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 Documents received by the City of Seattle become public record and are subject to public disclosure requests. </a:t>
            </a:r>
          </a:p>
        </p:txBody>
      </p:sp>
      <p:sp>
        <p:nvSpPr>
          <p:cNvPr id="4" name="Slide Number Placeholder 3"/>
          <p:cNvSpPr>
            <a:spLocks noGrp="1"/>
          </p:cNvSpPr>
          <p:nvPr>
            <p:ph type="sldNum" sz="quarter" idx="5"/>
          </p:nvPr>
        </p:nvSpPr>
        <p:spPr/>
        <p:txBody>
          <a:bodyPr/>
          <a:lstStyle/>
          <a:p>
            <a:fld id="{805A3F56-FC30-4437-A667-3B27FB123614}" type="slidenum">
              <a:rPr lang="en-US" smtClean="0"/>
              <a:t>5</a:t>
            </a:fld>
            <a:endParaRPr lang="en-US"/>
          </a:p>
        </p:txBody>
      </p:sp>
    </p:spTree>
    <p:extLst>
      <p:ext uri="{BB962C8B-B14F-4D97-AF65-F5344CB8AC3E}">
        <p14:creationId xmlns:p14="http://schemas.microsoft.com/office/powerpoint/2010/main" val="2745374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6</a:t>
            </a:fld>
            <a:endParaRPr lang="en-US"/>
          </a:p>
        </p:txBody>
      </p:sp>
    </p:spTree>
    <p:extLst>
      <p:ext uri="{BB962C8B-B14F-4D97-AF65-F5344CB8AC3E}">
        <p14:creationId xmlns:p14="http://schemas.microsoft.com/office/powerpoint/2010/main" val="1532487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7</a:t>
            </a:fld>
            <a:endParaRPr lang="en-US"/>
          </a:p>
        </p:txBody>
      </p:sp>
    </p:spTree>
    <p:extLst>
      <p:ext uri="{BB962C8B-B14F-4D97-AF65-F5344CB8AC3E}">
        <p14:creationId xmlns:p14="http://schemas.microsoft.com/office/powerpoint/2010/main" val="598195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a:t>
            </a:r>
          </a:p>
        </p:txBody>
      </p:sp>
      <p:sp>
        <p:nvSpPr>
          <p:cNvPr id="4" name="Slide Number Placeholder 3"/>
          <p:cNvSpPr>
            <a:spLocks noGrp="1"/>
          </p:cNvSpPr>
          <p:nvPr>
            <p:ph type="sldNum" sz="quarter" idx="5"/>
          </p:nvPr>
        </p:nvSpPr>
        <p:spPr/>
        <p:txBody>
          <a:bodyPr/>
          <a:lstStyle/>
          <a:p>
            <a:fld id="{805A3F56-FC30-4437-A667-3B27FB123614}" type="slidenum">
              <a:rPr lang="en-US" smtClean="0"/>
              <a:t>8</a:t>
            </a:fld>
            <a:endParaRPr lang="en-US"/>
          </a:p>
        </p:txBody>
      </p:sp>
    </p:spTree>
    <p:extLst>
      <p:ext uri="{BB962C8B-B14F-4D97-AF65-F5344CB8AC3E}">
        <p14:creationId xmlns:p14="http://schemas.microsoft.com/office/powerpoint/2010/main" val="562336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Nicole transition to Chris</a:t>
            </a:r>
          </a:p>
        </p:txBody>
      </p:sp>
      <p:sp>
        <p:nvSpPr>
          <p:cNvPr id="4" name="Slide Number Placeholder 3"/>
          <p:cNvSpPr>
            <a:spLocks noGrp="1"/>
          </p:cNvSpPr>
          <p:nvPr>
            <p:ph type="sldNum" sz="quarter" idx="5"/>
          </p:nvPr>
        </p:nvSpPr>
        <p:spPr/>
        <p:txBody>
          <a:bodyPr/>
          <a:lstStyle/>
          <a:p>
            <a:fld id="{805A3F56-FC30-4437-A667-3B27FB123614}" type="slidenum">
              <a:rPr lang="en-US" smtClean="0"/>
              <a:t>9</a:t>
            </a:fld>
            <a:endParaRPr lang="en-US"/>
          </a:p>
        </p:txBody>
      </p:sp>
    </p:spTree>
    <p:extLst>
      <p:ext uri="{BB962C8B-B14F-4D97-AF65-F5344CB8AC3E}">
        <p14:creationId xmlns:p14="http://schemas.microsoft.com/office/powerpoint/2010/main" val="42896767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pening scree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5E5D17-B66F-5CFD-2922-7E40387B17C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36751" y="2514600"/>
            <a:ext cx="5718498" cy="1828800"/>
          </a:xfrm>
          <a:prstGeom prst="rect">
            <a:avLst/>
          </a:prstGeom>
        </p:spPr>
      </p:pic>
    </p:spTree>
    <p:extLst>
      <p:ext uri="{BB962C8B-B14F-4D97-AF65-F5344CB8AC3E}">
        <p14:creationId xmlns:p14="http://schemas.microsoft.com/office/powerpoint/2010/main" val="26823584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endParaRPr lang="en-US"/>
          </a:p>
        </p:txBody>
      </p:sp>
      <p:sp>
        <p:nvSpPr>
          <p:cNvPr id="5" name="Rectangle 4"/>
          <p:cNvSpPr/>
          <p:nvPr/>
        </p:nvSpPr>
        <p:spPr>
          <a:xfrm>
            <a:off x="890149" y="620634"/>
            <a:ext cx="10335503" cy="524359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60420" y="1518166"/>
            <a:ext cx="9586817" cy="4143921"/>
          </a:xfrm>
        </p:spPr>
        <p:txBody>
          <a:bodyPr>
            <a:noAutofit/>
          </a:bodyPr>
          <a:lstStyle>
            <a:lvl1pPr>
              <a:lnSpc>
                <a:spcPts val="6500"/>
              </a:lnSpc>
              <a:defRPr sz="6500">
                <a:solidFill>
                  <a:schemeClr val="bg1"/>
                </a:solidFill>
              </a:defRPr>
            </a:lvl1pPr>
          </a:lstStyle>
          <a:p>
            <a:r>
              <a:rPr lang="en-US"/>
              <a:t>Click to edit Master title style</a:t>
            </a:r>
          </a:p>
        </p:txBody>
      </p:sp>
    </p:spTree>
    <p:extLst>
      <p:ext uri="{BB962C8B-B14F-4D97-AF65-F5344CB8AC3E}">
        <p14:creationId xmlns:p14="http://schemas.microsoft.com/office/powerpoint/2010/main" val="12894384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ts val="4400"/>
              </a:lnSpc>
              <a:defRPr/>
            </a:lvl1p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631778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ection header with imag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endParaRPr lang="en-US"/>
          </a:p>
        </p:txBody>
      </p:sp>
      <p:sp>
        <p:nvSpPr>
          <p:cNvPr id="5" name="Title 1"/>
          <p:cNvSpPr>
            <a:spLocks noGrp="1"/>
          </p:cNvSpPr>
          <p:nvPr>
            <p:ph type="title" hasCustomPrompt="1"/>
          </p:nvPr>
        </p:nvSpPr>
        <p:spPr>
          <a:xfrm>
            <a:off x="963084" y="687471"/>
            <a:ext cx="10301816" cy="1250815"/>
          </a:xfrm>
        </p:spPr>
        <p:txBody>
          <a:bodyPr anchor="b" anchorCtr="0">
            <a:noAutofit/>
          </a:bodyPr>
          <a:lstStyle>
            <a:lvl1pPr algn="l">
              <a:lnSpc>
                <a:spcPts val="4700"/>
              </a:lnSpc>
              <a:defRPr sz="4700" b="1" cap="none"/>
            </a:lvl1pPr>
          </a:lstStyle>
          <a:p>
            <a:r>
              <a:rPr lang="en-US"/>
              <a:t>Click To Edit Master Title Style</a:t>
            </a:r>
          </a:p>
        </p:txBody>
      </p:sp>
      <p:sp>
        <p:nvSpPr>
          <p:cNvPr id="7" name="Picture Placeholder 6"/>
          <p:cNvSpPr>
            <a:spLocks noGrp="1"/>
          </p:cNvSpPr>
          <p:nvPr>
            <p:ph type="pic" sz="quarter" idx="12"/>
          </p:nvPr>
        </p:nvSpPr>
        <p:spPr>
          <a:xfrm>
            <a:off x="929398" y="2282022"/>
            <a:ext cx="10335503" cy="3572678"/>
          </a:xfrm>
        </p:spPr>
        <p:txBody>
          <a:bodyPr/>
          <a:lstStyle/>
          <a:p>
            <a:r>
              <a:rPr lang="en-US"/>
              <a:t>Click icon to add picture</a:t>
            </a:r>
          </a:p>
        </p:txBody>
      </p:sp>
    </p:spTree>
    <p:extLst>
      <p:ext uri="{BB962C8B-B14F-4D97-AF65-F5344CB8AC3E}">
        <p14:creationId xmlns:p14="http://schemas.microsoft.com/office/powerpoint/2010/main" val="13412441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endParaRPr lang="en-US"/>
          </a:p>
        </p:txBody>
      </p:sp>
    </p:spTree>
    <p:extLst>
      <p:ext uri="{BB962C8B-B14F-4D97-AF65-F5344CB8AC3E}">
        <p14:creationId xmlns:p14="http://schemas.microsoft.com/office/powerpoint/2010/main" val="1180448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hart and description">
    <p:spTree>
      <p:nvGrpSpPr>
        <p:cNvPr id="1" name=""/>
        <p:cNvGrpSpPr/>
        <p:nvPr/>
      </p:nvGrpSpPr>
      <p:grpSpPr>
        <a:xfrm>
          <a:off x="0" y="0"/>
          <a:ext cx="0" cy="0"/>
          <a:chOff x="0" y="0"/>
          <a:chExt cx="0" cy="0"/>
        </a:xfrm>
      </p:grpSpPr>
      <p:sp>
        <p:nvSpPr>
          <p:cNvPr id="2" name="Title 1"/>
          <p:cNvSpPr>
            <a:spLocks noGrp="1"/>
          </p:cNvSpPr>
          <p:nvPr>
            <p:ph type="title"/>
          </p:nvPr>
        </p:nvSpPr>
        <p:spPr>
          <a:xfrm>
            <a:off x="929398" y="1040753"/>
            <a:ext cx="3691287" cy="2071963"/>
          </a:xfrm>
        </p:spPr>
        <p:txBody>
          <a:bodyPr anchor="b">
            <a:noAutofit/>
          </a:bodyPr>
          <a:lstStyle>
            <a:lvl1pPr algn="l">
              <a:lnSpc>
                <a:spcPts val="3200"/>
              </a:lnSpc>
              <a:defRPr sz="3000" b="1"/>
            </a:lvl1pPr>
          </a:lstStyle>
          <a:p>
            <a:r>
              <a:rPr lang="en-US"/>
              <a:t>Click to edit Master title style</a:t>
            </a:r>
          </a:p>
        </p:txBody>
      </p:sp>
      <p:sp>
        <p:nvSpPr>
          <p:cNvPr id="3" name="Content Placeholder 2"/>
          <p:cNvSpPr>
            <a:spLocks noGrp="1"/>
          </p:cNvSpPr>
          <p:nvPr>
            <p:ph idx="1"/>
          </p:nvPr>
        </p:nvSpPr>
        <p:spPr>
          <a:xfrm>
            <a:off x="4766734" y="1040753"/>
            <a:ext cx="6498167" cy="4821846"/>
          </a:xfrm>
          <a:noFill/>
          <a:ln>
            <a:noFill/>
          </a:ln>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29398" y="3399162"/>
            <a:ext cx="3691287" cy="2463436"/>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42175653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BFDE-6A53-48DC-AD99-5CE3E744F2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6D0C34-965C-45F7-8B23-9A757F2AC3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6E1219-F572-4541-951F-5EAAF803F875}"/>
              </a:ext>
            </a:extLst>
          </p:cNvPr>
          <p:cNvSpPr>
            <a:spLocks noGrp="1"/>
          </p:cNvSpPr>
          <p:nvPr>
            <p:ph type="dt" sz="half" idx="10"/>
          </p:nvPr>
        </p:nvSpPr>
        <p:spPr/>
        <p:txBody>
          <a:bodyPr/>
          <a:lstStyle/>
          <a:p>
            <a:fld id="{E25A7DC2-1929-4A61-860C-6219AE4536DA}" type="datetimeFigureOut">
              <a:rPr lang="en-US" smtClean="0"/>
              <a:pPr/>
              <a:t>6/21/2024</a:t>
            </a:fld>
            <a:endParaRPr lang="en-US"/>
          </a:p>
        </p:txBody>
      </p:sp>
      <p:sp>
        <p:nvSpPr>
          <p:cNvPr id="5" name="Footer Placeholder 4">
            <a:extLst>
              <a:ext uri="{FF2B5EF4-FFF2-40B4-BE49-F238E27FC236}">
                <a16:creationId xmlns:a16="http://schemas.microsoft.com/office/drawing/2014/main" id="{468732FE-35CE-4BED-84CC-08485FD0FD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099EB-06D9-4737-B761-6109B8099CB8}"/>
              </a:ext>
            </a:extLst>
          </p:cNvPr>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471935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fld id="{5D46BB31-4483-431C-B1BA-651D9854C309}" type="slidenum">
              <a:rPr lang="en-US" smtClean="0"/>
              <a:t>‹#›</a:t>
            </a:fld>
            <a:endParaRPr lang="en-US"/>
          </a:p>
        </p:txBody>
      </p:sp>
      <p:sp>
        <p:nvSpPr>
          <p:cNvPr id="5" name="Rectangle 4"/>
          <p:cNvSpPr/>
          <p:nvPr/>
        </p:nvSpPr>
        <p:spPr>
          <a:xfrm>
            <a:off x="890149" y="620634"/>
            <a:ext cx="10335503" cy="5243591"/>
          </a:xfrm>
          <a:prstGeom prst="rect">
            <a:avLst/>
          </a:prstGeom>
          <a:solidFill>
            <a:srgbClr val="0F7D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tx2"/>
              </a:solidFill>
            </a:endParaRPr>
          </a:p>
        </p:txBody>
      </p:sp>
    </p:spTree>
    <p:extLst>
      <p:ext uri="{BB962C8B-B14F-4D97-AF65-F5344CB8AC3E}">
        <p14:creationId xmlns:p14="http://schemas.microsoft.com/office/powerpoint/2010/main" val="2404079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0" name="Rectangle 9"/>
          <p:cNvSpPr/>
          <p:nvPr/>
        </p:nvSpPr>
        <p:spPr>
          <a:xfrm>
            <a:off x="914401" y="639732"/>
            <a:ext cx="10350500" cy="441127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tx2"/>
              </a:solidFill>
            </a:endParaRPr>
          </a:p>
        </p:txBody>
      </p:sp>
      <p:sp>
        <p:nvSpPr>
          <p:cNvPr id="2" name="Title 1"/>
          <p:cNvSpPr>
            <a:spLocks noGrp="1"/>
          </p:cNvSpPr>
          <p:nvPr>
            <p:ph type="ctrTitle" hasCustomPrompt="1"/>
          </p:nvPr>
        </p:nvSpPr>
        <p:spPr>
          <a:xfrm>
            <a:off x="1311345" y="1059852"/>
            <a:ext cx="9052095" cy="2694687"/>
          </a:xfrm>
        </p:spPr>
        <p:txBody>
          <a:bodyPr anchor="b" anchorCtr="0"/>
          <a:lstStyle>
            <a:lvl1pPr algn="l">
              <a:lnSpc>
                <a:spcPct val="100000"/>
              </a:lnSpc>
              <a:defRPr>
                <a:solidFill>
                  <a:schemeClr val="bg1"/>
                </a:solidFill>
              </a:defRPr>
            </a:lvl1pPr>
          </a:lstStyle>
          <a:p>
            <a:r>
              <a:rPr lang="en-US"/>
              <a:t>Click to edit Master title </a:t>
            </a:r>
            <a:br>
              <a:rPr lang="en-US"/>
            </a:br>
            <a:r>
              <a:rPr lang="en-US"/>
              <a:t>style- No more then 3 lines for a headline</a:t>
            </a:r>
          </a:p>
        </p:txBody>
      </p:sp>
      <p:sp>
        <p:nvSpPr>
          <p:cNvPr id="3" name="Subtitle 2"/>
          <p:cNvSpPr>
            <a:spLocks noGrp="1"/>
          </p:cNvSpPr>
          <p:nvPr>
            <p:ph type="subTitle" idx="1" hasCustomPrompt="1"/>
          </p:nvPr>
        </p:nvSpPr>
        <p:spPr>
          <a:xfrm>
            <a:off x="1311345" y="3955052"/>
            <a:ext cx="9052095" cy="874244"/>
          </a:xfrm>
        </p:spPr>
        <p:txBody>
          <a:bodyPr>
            <a:normAutofit/>
          </a:bodyPr>
          <a:lstStyle>
            <a:lvl1pPr marL="0" indent="0" algn="l">
              <a:buNone/>
              <a:defRPr sz="22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 no more then two lines for a subhead</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rcRect/>
          <a:stretch/>
        </p:blipFill>
        <p:spPr>
          <a:xfrm>
            <a:off x="1332124" y="5218891"/>
            <a:ext cx="2286000" cy="731073"/>
          </a:xfrm>
          <a:prstGeom prst="rect">
            <a:avLst/>
          </a:prstGeom>
        </p:spPr>
      </p:pic>
    </p:spTree>
    <p:extLst>
      <p:ext uri="{BB962C8B-B14F-4D97-AF65-F5344CB8AC3E}">
        <p14:creationId xmlns:p14="http://schemas.microsoft.com/office/powerpoint/2010/main" val="1725403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929399" y="6356351"/>
            <a:ext cx="3860800" cy="365125"/>
          </a:xfrm>
        </p:spPr>
        <p:txBody>
          <a:bodyPr/>
          <a:lstStyle/>
          <a:p>
            <a:endParaRPr lang="en-US"/>
          </a:p>
        </p:txBody>
      </p:sp>
      <p:sp>
        <p:nvSpPr>
          <p:cNvPr id="6" name="Slide Number Placeholder 5"/>
          <p:cNvSpPr>
            <a:spLocks noGrp="1"/>
          </p:cNvSpPr>
          <p:nvPr>
            <p:ph type="sldNum" sz="quarter" idx="12"/>
          </p:nvPr>
        </p:nvSpPr>
        <p:spPr>
          <a:xfrm>
            <a:off x="8394636" y="6356351"/>
            <a:ext cx="2844800" cy="365125"/>
          </a:xfrm>
        </p:spPr>
        <p:txBody>
          <a:bodyPr/>
          <a:lstStyle/>
          <a:p>
            <a:endParaRPr lang="en-US"/>
          </a:p>
        </p:txBody>
      </p:sp>
      <p:sp>
        <p:nvSpPr>
          <p:cNvPr id="10" name="Text Placeholder 9"/>
          <p:cNvSpPr>
            <a:spLocks noGrp="1"/>
          </p:cNvSpPr>
          <p:nvPr>
            <p:ph type="body" sz="quarter" idx="14"/>
          </p:nvPr>
        </p:nvSpPr>
        <p:spPr>
          <a:xfrm>
            <a:off x="929397" y="2224732"/>
            <a:ext cx="10310040" cy="3639493"/>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1"/>
          <p:cNvSpPr>
            <a:spLocks noGrp="1"/>
          </p:cNvSpPr>
          <p:nvPr>
            <p:ph type="title"/>
          </p:nvPr>
        </p:nvSpPr>
        <p:spPr>
          <a:xfrm>
            <a:off x="929400" y="743334"/>
            <a:ext cx="10310037" cy="1347723"/>
          </a:xfrm>
        </p:spPr>
        <p:txBody>
          <a:bodyPr>
            <a:noAutofit/>
          </a:bodyPr>
          <a:lstStyle>
            <a:lvl1pPr algn="l">
              <a:defRPr b="1">
                <a:solidFill>
                  <a:schemeClr val="tx2"/>
                </a:solidFill>
              </a:defRPr>
            </a:lvl1pPr>
          </a:lstStyle>
          <a:p>
            <a:r>
              <a:rPr lang="en-US"/>
              <a:t>Click to edit Master title style</a:t>
            </a:r>
          </a:p>
        </p:txBody>
      </p:sp>
    </p:spTree>
    <p:extLst>
      <p:ext uri="{BB962C8B-B14F-4D97-AF65-F5344CB8AC3E}">
        <p14:creationId xmlns:p14="http://schemas.microsoft.com/office/powerpoint/2010/main" val="30359822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aragraph with picture">
    <p:spTree>
      <p:nvGrpSpPr>
        <p:cNvPr id="1" name=""/>
        <p:cNvGrpSpPr/>
        <p:nvPr/>
      </p:nvGrpSpPr>
      <p:grpSpPr>
        <a:xfrm>
          <a:off x="0" y="0"/>
          <a:ext cx="0" cy="0"/>
          <a:chOff x="0" y="0"/>
          <a:chExt cx="0" cy="0"/>
        </a:xfrm>
      </p:grpSpPr>
      <p:sp>
        <p:nvSpPr>
          <p:cNvPr id="2" name="Title 1"/>
          <p:cNvSpPr>
            <a:spLocks noGrp="1"/>
          </p:cNvSpPr>
          <p:nvPr>
            <p:ph type="title"/>
          </p:nvPr>
        </p:nvSpPr>
        <p:spPr>
          <a:xfrm>
            <a:off x="942130" y="620634"/>
            <a:ext cx="5716444" cy="5243591"/>
          </a:xfrm>
        </p:spPr>
        <p:txBody>
          <a:bodyPr anchor="ctr" anchorCtr="0"/>
          <a:lstStyle>
            <a:lvl1pPr algn="l">
              <a:lnSpc>
                <a:spcPct val="100000"/>
              </a:lnSpc>
              <a:defRPr/>
            </a:lvl1pPr>
          </a:lstStyle>
          <a:p>
            <a:r>
              <a:rPr lang="en-US"/>
              <a:t>Click to edit Master title style</a:t>
            </a:r>
          </a:p>
        </p:txBody>
      </p:sp>
      <p:sp>
        <p:nvSpPr>
          <p:cNvPr id="4" name="Footer Placeholder 3"/>
          <p:cNvSpPr>
            <a:spLocks noGrp="1"/>
          </p:cNvSpPr>
          <p:nvPr>
            <p:ph type="ftr" sz="quarter" idx="11"/>
          </p:nvPr>
        </p:nvSpPr>
        <p:spPr>
          <a:xfrm>
            <a:off x="942131" y="6356351"/>
            <a:ext cx="4901628" cy="365125"/>
          </a:xfrm>
        </p:spPr>
        <p:txBody>
          <a:bodyPr/>
          <a:lstStyle/>
          <a:p>
            <a:endParaRPr lang="en-US"/>
          </a:p>
        </p:txBody>
      </p:sp>
      <p:sp>
        <p:nvSpPr>
          <p:cNvPr id="5" name="Slide Number Placeholder 4"/>
          <p:cNvSpPr>
            <a:spLocks noGrp="1"/>
          </p:cNvSpPr>
          <p:nvPr>
            <p:ph type="sldNum" sz="quarter" idx="12"/>
          </p:nvPr>
        </p:nvSpPr>
        <p:spPr/>
        <p:txBody>
          <a:bodyPr/>
          <a:lstStyle/>
          <a:p>
            <a:fld id="{5D46BB31-4483-431C-B1BA-651D9854C309}" type="slidenum">
              <a:rPr lang="en-US" smtClean="0"/>
              <a:t>‹#›</a:t>
            </a:fld>
            <a:endParaRPr lang="en-US"/>
          </a:p>
        </p:txBody>
      </p:sp>
      <p:sp>
        <p:nvSpPr>
          <p:cNvPr id="9" name="Picture Placeholder 8"/>
          <p:cNvSpPr>
            <a:spLocks noGrp="1"/>
          </p:cNvSpPr>
          <p:nvPr>
            <p:ph type="pic" sz="quarter" idx="13"/>
          </p:nvPr>
        </p:nvSpPr>
        <p:spPr>
          <a:xfrm>
            <a:off x="7027334" y="620633"/>
            <a:ext cx="4237567" cy="5243591"/>
          </a:xfrm>
        </p:spPr>
        <p:txBody>
          <a:bodyPr/>
          <a:lstStyle/>
          <a:p>
            <a:r>
              <a:rPr lang="en-US"/>
              <a:t>Click icon to add picture</a:t>
            </a:r>
          </a:p>
        </p:txBody>
      </p:sp>
    </p:spTree>
    <p:extLst>
      <p:ext uri="{BB962C8B-B14F-4D97-AF65-F5344CB8AC3E}">
        <p14:creationId xmlns:p14="http://schemas.microsoft.com/office/powerpoint/2010/main" val="34191226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29400" y="743334"/>
            <a:ext cx="6060193" cy="1347723"/>
          </a:xfrm>
        </p:spPr>
        <p:txBody>
          <a:bodyPr>
            <a:noAutofit/>
          </a:bodyPr>
          <a:lstStyle>
            <a:lvl1pPr algn="l">
              <a:defRPr b="1">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929397" y="2262925"/>
            <a:ext cx="6060195" cy="358057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929397" y="6356351"/>
            <a:ext cx="3860800" cy="365125"/>
          </a:xfrm>
        </p:spPr>
        <p:txBody>
          <a:bodyPr anchor="ctr" anchorCtr="0"/>
          <a:lstStyle>
            <a:lvl1pPr algn="l">
              <a:defRPr/>
            </a:lvl1pPr>
          </a:lstStyle>
          <a:p>
            <a:endParaRPr lang="en-US"/>
          </a:p>
        </p:txBody>
      </p:sp>
      <p:sp>
        <p:nvSpPr>
          <p:cNvPr id="7" name="Slide Number Placeholder 6"/>
          <p:cNvSpPr>
            <a:spLocks noGrp="1"/>
          </p:cNvSpPr>
          <p:nvPr>
            <p:ph type="sldNum" sz="quarter" idx="12"/>
          </p:nvPr>
        </p:nvSpPr>
        <p:spPr/>
        <p:txBody>
          <a:bodyPr/>
          <a:lstStyle/>
          <a:p>
            <a:fld id="{5D46BB31-4483-431C-B1BA-651D9854C309}" type="slidenum">
              <a:rPr lang="en-US" smtClean="0"/>
              <a:t>‹#›</a:t>
            </a:fld>
            <a:endParaRPr lang="en-US"/>
          </a:p>
        </p:txBody>
      </p:sp>
      <p:sp>
        <p:nvSpPr>
          <p:cNvPr id="9" name="Picture Placeholder 8"/>
          <p:cNvSpPr>
            <a:spLocks noGrp="1"/>
          </p:cNvSpPr>
          <p:nvPr>
            <p:ph type="pic" sz="quarter" idx="13"/>
          </p:nvPr>
        </p:nvSpPr>
        <p:spPr>
          <a:xfrm>
            <a:off x="7157510" y="743335"/>
            <a:ext cx="4135329" cy="2483959"/>
          </a:xfrm>
        </p:spPr>
        <p:txBody>
          <a:bodyPr/>
          <a:lstStyle/>
          <a:p>
            <a:r>
              <a:rPr lang="en-US"/>
              <a:t>Click icon to add picture</a:t>
            </a:r>
          </a:p>
        </p:txBody>
      </p:sp>
      <p:sp>
        <p:nvSpPr>
          <p:cNvPr id="16" name="Picture Placeholder 15"/>
          <p:cNvSpPr>
            <a:spLocks noGrp="1"/>
          </p:cNvSpPr>
          <p:nvPr>
            <p:ph type="pic" sz="quarter" idx="14"/>
          </p:nvPr>
        </p:nvSpPr>
        <p:spPr>
          <a:xfrm>
            <a:off x="7157509" y="3360739"/>
            <a:ext cx="4135329" cy="2482765"/>
          </a:xfrm>
        </p:spPr>
        <p:txBody>
          <a:bodyPr/>
          <a:lstStyle/>
          <a:p>
            <a:r>
              <a:rPr lang="en-US"/>
              <a:t>Click icon to add picture</a:t>
            </a:r>
          </a:p>
        </p:txBody>
      </p:sp>
    </p:spTree>
    <p:extLst>
      <p:ext uri="{BB962C8B-B14F-4D97-AF65-F5344CB8AC3E}">
        <p14:creationId xmlns:p14="http://schemas.microsoft.com/office/powerpoint/2010/main" val="2529562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29398" y="274638"/>
            <a:ext cx="10335503" cy="1529974"/>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29398" y="1976479"/>
            <a:ext cx="4850703" cy="742644"/>
          </a:xfrm>
        </p:spPr>
        <p:txBody>
          <a:bodyPr anchor="t" anchorCtr="0"/>
          <a:lstStyle>
            <a:lvl1pPr marL="0" indent="0">
              <a:buNone/>
              <a:defRPr sz="1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29398" y="2893107"/>
            <a:ext cx="4850703" cy="29599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7555" y="1976479"/>
            <a:ext cx="4937347" cy="742644"/>
          </a:xfrm>
        </p:spPr>
        <p:txBody>
          <a:bodyPr anchor="t" anchorCtr="0"/>
          <a:lstStyle>
            <a:lvl1pPr marL="0" indent="0">
              <a:buNone/>
              <a:defRPr sz="15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7555" y="2893107"/>
            <a:ext cx="4937347" cy="29599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6BB31-4483-431C-B1BA-651D9854C309}" type="slidenum">
              <a:rPr lang="en-US" smtClean="0"/>
              <a:t>‹#›</a:t>
            </a:fld>
            <a:endParaRPr lang="en-US"/>
          </a:p>
        </p:txBody>
      </p:sp>
    </p:spTree>
    <p:extLst>
      <p:ext uri="{BB962C8B-B14F-4D97-AF65-F5344CB8AC3E}">
        <p14:creationId xmlns:p14="http://schemas.microsoft.com/office/powerpoint/2010/main" val="20658195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D46BB31-4483-431C-B1BA-651D9854C309}" type="slidenum">
              <a:rPr lang="en-US" smtClean="0"/>
              <a:t>‹#›</a:t>
            </a:fld>
            <a:endParaRPr lang="en-US"/>
          </a:p>
        </p:txBody>
      </p:sp>
      <p:sp>
        <p:nvSpPr>
          <p:cNvPr id="5" name="Footer Placeholder 7"/>
          <p:cNvSpPr>
            <a:spLocks noGrp="1"/>
          </p:cNvSpPr>
          <p:nvPr>
            <p:ph type="ftr" sz="quarter" idx="11"/>
          </p:nvPr>
        </p:nvSpPr>
        <p:spPr>
          <a:xfrm>
            <a:off x="929397" y="6356351"/>
            <a:ext cx="3860800" cy="365125"/>
          </a:xfrm>
        </p:spPr>
        <p:txBody>
          <a:bodyPr/>
          <a:lstStyle/>
          <a:p>
            <a:endParaRPr lang="en-US"/>
          </a:p>
        </p:txBody>
      </p:sp>
    </p:spTree>
    <p:extLst>
      <p:ext uri="{BB962C8B-B14F-4D97-AF65-F5344CB8AC3E}">
        <p14:creationId xmlns:p14="http://schemas.microsoft.com/office/powerpoint/2010/main" val="331788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1623196"/>
            <a:ext cx="10363200" cy="4145780"/>
          </a:xfrm>
        </p:spPr>
        <p:txBody>
          <a:bodyPr anchor="b" anchorCtr="0">
            <a:noAutofit/>
          </a:bodyPr>
          <a:lstStyle>
            <a:lvl1pPr algn="l">
              <a:lnSpc>
                <a:spcPts val="6500"/>
              </a:lnSpc>
              <a:defRPr sz="6500" b="1" cap="none"/>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780555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HSD color band med.png"/>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916568" y="6087005"/>
            <a:ext cx="10335505" cy="258387"/>
          </a:xfrm>
          <a:prstGeom prst="rect">
            <a:avLst/>
          </a:prstGeom>
        </p:spPr>
      </p:pic>
      <p:sp>
        <p:nvSpPr>
          <p:cNvPr id="2" name="Title Placeholder 1"/>
          <p:cNvSpPr>
            <a:spLocks noGrp="1"/>
          </p:cNvSpPr>
          <p:nvPr>
            <p:ph type="title"/>
          </p:nvPr>
        </p:nvSpPr>
        <p:spPr>
          <a:xfrm>
            <a:off x="929398" y="274638"/>
            <a:ext cx="10335503" cy="1635003"/>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929398" y="2148347"/>
            <a:ext cx="10335503" cy="371425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929397" y="6356351"/>
            <a:ext cx="38608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420100" y="6356351"/>
            <a:ext cx="28448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5D46BB31-4483-431C-B1BA-651D9854C309}" type="slidenum">
              <a:rPr lang="en-US" smtClean="0"/>
              <a:t>‹#›</a:t>
            </a:fld>
            <a:endParaRPr lang="en-US"/>
          </a:p>
        </p:txBody>
      </p:sp>
    </p:spTree>
    <p:extLst>
      <p:ext uri="{BB962C8B-B14F-4D97-AF65-F5344CB8AC3E}">
        <p14:creationId xmlns:p14="http://schemas.microsoft.com/office/powerpoint/2010/main" val="2299893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457200" rtl="0" eaLnBrk="1" latinLnBrk="0" hangingPunct="1">
        <a:lnSpc>
          <a:spcPct val="100000"/>
        </a:lnSpc>
        <a:spcBef>
          <a:spcPct val="0"/>
        </a:spcBef>
        <a:buNone/>
        <a:defRPr sz="4400" b="1" kern="1200">
          <a:solidFill>
            <a:srgbClr val="0F7DC0"/>
          </a:solidFill>
          <a:latin typeface="+mj-lt"/>
          <a:ea typeface="+mj-ea"/>
          <a:cs typeface="+mj-cs"/>
        </a:defRPr>
      </a:lvl1pPr>
    </p:titleStyle>
    <p:bodyStyle>
      <a:lvl1pPr marL="228600" indent="-228600" algn="l" defTabSz="457200" rtl="0" eaLnBrk="1" latinLnBrk="0" hangingPunct="1">
        <a:lnSpc>
          <a:spcPct val="100000"/>
        </a:lnSpc>
        <a:spcBef>
          <a:spcPct val="20000"/>
        </a:spcBef>
        <a:buSzPct val="60000"/>
        <a:buFont typeface="Arial"/>
        <a:buChar char="•"/>
        <a:defRPr sz="3200" b="0" kern="1200">
          <a:solidFill>
            <a:schemeClr val="tx1">
              <a:lumMod val="65000"/>
              <a:lumOff val="35000"/>
            </a:schemeClr>
          </a:solidFill>
          <a:latin typeface="+mn-lt"/>
          <a:ea typeface="+mn-ea"/>
          <a:cs typeface="+mn-cs"/>
        </a:defRPr>
      </a:lvl1pPr>
      <a:lvl2pPr marL="742950" indent="-285750" algn="l" defTabSz="457200" rtl="0" eaLnBrk="1" latinLnBrk="0" hangingPunct="1">
        <a:spcBef>
          <a:spcPct val="20000"/>
        </a:spcBef>
        <a:buSzPct val="80000"/>
        <a:buFont typeface="Arial"/>
        <a:buChar char="–"/>
        <a:defRPr sz="2400" kern="1200">
          <a:solidFill>
            <a:schemeClr val="tx1">
              <a:lumMod val="65000"/>
              <a:lumOff val="35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65000"/>
              <a:lumOff val="3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hyperlink" Target="http://web6.seattle.gov/hsd/rfi/index.aspx" TargetMode="External"/><Relationship Id="rId2" Type="http://schemas.openxmlformats.org/officeDocument/2006/relationships/notesSlide" Target="../notesSlides/notesSlide23.xml"/><Relationship Id="rId1" Type="http://schemas.openxmlformats.org/officeDocument/2006/relationships/slideLayout" Target="../slideLayouts/slideLayout15.xml"/><Relationship Id="rId5" Type="http://schemas.openxmlformats.org/officeDocument/2006/relationships/hyperlink" Target="mailto:Tracy.Chae@seattle.gov" TargetMode="External"/><Relationship Id="rId4" Type="http://schemas.openxmlformats.org/officeDocument/2006/relationships/hyperlink" Target="mailto:sola.plumacher@seattle.gov"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HSD_RFP_RFQ_Email_Submissions@seattle.gov" TargetMode="External"/><Relationship Id="rId2" Type="http://schemas.openxmlformats.org/officeDocument/2006/relationships/notesSlide" Target="../notesSlides/notesSlide24.xml"/><Relationship Id="rId1" Type="http://schemas.openxmlformats.org/officeDocument/2006/relationships/slideLayout" Target="../slideLayouts/slideLayout15.xml"/><Relationship Id="rId5" Type="http://schemas.openxmlformats.org/officeDocument/2006/relationships/hyperlink" Target="mailto:Tracy.Chae@seattle.gov" TargetMode="External"/><Relationship Id="rId4" Type="http://schemas.openxmlformats.org/officeDocument/2006/relationships/hyperlink" Target="mailto:sola.plumacher@seattle.gov"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eb6.seattle.gov/hsd/rfi/help.aspx" TargetMode="External"/><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hyperlink" Target="https://www.seattle.gov/human-services/for-providers/funding-opportunitie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8" Type="http://schemas.openxmlformats.org/officeDocument/2006/relationships/hyperlink" Target="https://seattle.gov/documents/Departments/HumanServices/Funding/NOFA/HSD-General-Terms-Conditions-Agreement_2022.pdf" TargetMode="External"/><Relationship Id="rId3" Type="http://schemas.openxmlformats.org/officeDocument/2006/relationships/hyperlink" Target="https://seattle.gov/documents/Departments/HumanServices/Funding/NOFA/HSD-Agency-Minimum-Eligibility-Requirements.pdf" TargetMode="External"/><Relationship Id="rId7" Type="http://schemas.openxmlformats.org/officeDocument/2006/relationships/hyperlink" Target="https://seattle.gov/documents/Departments/HumanServices/Funding/NOFA/HSD-Appeals-Process-v6.pdf" TargetMode="External"/><Relationship Id="rId2" Type="http://schemas.openxmlformats.org/officeDocument/2006/relationships/notesSlide" Target="../notesSlides/notesSlide29.xml"/><Relationship Id="rId1" Type="http://schemas.openxmlformats.org/officeDocument/2006/relationships/slideLayout" Target="../slideLayouts/slideLayout15.xml"/><Relationship Id="rId6" Type="http://schemas.openxmlformats.org/officeDocument/2006/relationships/hyperlink" Target="https://seattle.gov/documents/Departments/HumanServices/Funding/NOFA/HSD%20Funding%20Opportunity%20Selection%20Process.pdf" TargetMode="External"/><Relationship Id="rId5" Type="http://schemas.openxmlformats.org/officeDocument/2006/relationships/hyperlink" Target="https://seattle.gov/documents/Departments/HumanServices/Funding/NOFA/HSD-Contracting-Requirements.pdf" TargetMode="External"/><Relationship Id="rId4" Type="http://schemas.openxmlformats.org/officeDocument/2006/relationships/hyperlink" Target="https://seattle.gov/documents/Departments/HumanServices/Funding/NOFA/HSD%20Client%20Data%20and%20Program%20Reporting%20Requirements.pdf"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mailto:Nicole.donovan@seattle.gov" TargetMode="External"/><Relationship Id="rId2" Type="http://schemas.openxmlformats.org/officeDocument/2006/relationships/notesSlide" Target="../notesSlides/notesSlide30.xml"/><Relationship Id="rId1" Type="http://schemas.openxmlformats.org/officeDocument/2006/relationships/slideLayout" Target="../slideLayouts/slideLayout15.xml"/><Relationship Id="rId6" Type="http://schemas.openxmlformats.org/officeDocument/2006/relationships/hyperlink" Target="mailto:tracy.chae@seattle.gov" TargetMode="External"/><Relationship Id="rId5" Type="http://schemas.openxmlformats.org/officeDocument/2006/relationships/hyperlink" Target="mailto:Sola.Plumacher@seattle.gov" TargetMode="External"/><Relationship Id="rId4" Type="http://schemas.openxmlformats.org/officeDocument/2006/relationships/hyperlink" Target="https://www.seattle.gov/human-services/for-providers/funding-opportunitie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31323334-50bba2bf-31321b84-4544474f5631-d1b2a76edcbc6a08&amp;q=1&amp;e=62f01582-93da-4a52-9e70-67f6178bb009&amp;u=http%3A%2F%2Fwww.duwamishtribe.org%2F" TargetMode="External"/><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seattlegov.sharepoint.com/sites/HSD_2024GBVPreventionRFPworkgroup_GRP/Shared%20Documents/General/Info%20Session/2024GBVRFPInformation%20Session%20PowerPoint%20Presentation.pptx"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1399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CB3AE-8732-4F5B-AADC-0BA1C32A1306}"/>
              </a:ext>
            </a:extLst>
          </p:cNvPr>
          <p:cNvSpPr>
            <a:spLocks noGrp="1"/>
          </p:cNvSpPr>
          <p:nvPr>
            <p:ph type="body" sz="quarter" idx="14"/>
          </p:nvPr>
        </p:nvSpPr>
        <p:spPr>
          <a:xfrm>
            <a:off x="923827" y="1590261"/>
            <a:ext cx="10315610" cy="4524405"/>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233363" indent="-233363">
              <a:spcBef>
                <a:spcPts val="0"/>
              </a:spcBef>
              <a:spcAft>
                <a:spcPts val="600"/>
              </a:spcAft>
              <a:buSzPct val="100000"/>
            </a:pPr>
            <a:r>
              <a:rPr lang="en-US">
                <a:solidFill>
                  <a:schemeClr val="tx1"/>
                </a:solidFill>
              </a:rPr>
              <a:t>2024 Street-Based Outreach Services RFQ will establish a citywide, team-based outreach model throughout all </a:t>
            </a:r>
            <a:r>
              <a:rPr lang="en-US"/>
              <a:t>of </a:t>
            </a:r>
            <a:r>
              <a:rPr lang="en-US">
                <a:solidFill>
                  <a:schemeClr val="tx1"/>
                </a:solidFill>
              </a:rPr>
              <a:t>Seattle’s neighborhoods.</a:t>
            </a:r>
          </a:p>
          <a:p>
            <a:pPr marL="233363" indent="-233363">
              <a:spcBef>
                <a:spcPts val="0"/>
              </a:spcBef>
              <a:spcAft>
                <a:spcPts val="600"/>
              </a:spcAft>
              <a:buSzPct val="100000"/>
            </a:pPr>
            <a:r>
              <a:rPr lang="en-US"/>
              <a:t>RFQ is an open and competitive funding process with approx. $6,187,179 in City General Fund available to award. </a:t>
            </a:r>
          </a:p>
          <a:p>
            <a:pPr marL="233363" indent="-233363">
              <a:spcBef>
                <a:spcPts val="0"/>
              </a:spcBef>
              <a:spcAft>
                <a:spcPts val="600"/>
              </a:spcAft>
              <a:buSzPct val="100000"/>
            </a:pPr>
            <a:r>
              <a:rPr lang="en-US">
                <a:cs typeface="Calibri"/>
              </a:rPr>
              <a:t>Two types of outreach interventions are eligible for funding:</a:t>
            </a:r>
          </a:p>
          <a:p>
            <a:pPr marL="842948" lvl="1" indent="-233363">
              <a:spcBef>
                <a:spcPts val="0"/>
              </a:spcBef>
              <a:spcAft>
                <a:spcPts val="600"/>
              </a:spcAft>
              <a:buSzPct val="100000"/>
            </a:pPr>
            <a:r>
              <a:rPr lang="en-US">
                <a:cs typeface="Calibri"/>
              </a:rPr>
              <a:t>Neighborhood-Specific</a:t>
            </a:r>
          </a:p>
          <a:p>
            <a:pPr marL="842948" lvl="1" indent="-233363">
              <a:spcBef>
                <a:spcPts val="0"/>
              </a:spcBef>
              <a:spcAft>
                <a:spcPts val="600"/>
              </a:spcAft>
              <a:buSzPct val="100000"/>
            </a:pPr>
            <a:r>
              <a:rPr lang="en-US">
                <a:cs typeface="Calibri"/>
              </a:rPr>
              <a:t>Population-Specific</a:t>
            </a:r>
          </a:p>
          <a:p>
            <a:pPr marL="233363" indent="-233363">
              <a:spcBef>
                <a:spcPts val="0"/>
              </a:spcBef>
              <a:spcAft>
                <a:spcPts val="600"/>
              </a:spcAft>
              <a:buSzPct val="100000"/>
              <a:buFont typeface="Arial" panose="020B0604020202020204" pitchFamily="34" charset="0"/>
              <a:buChar char="•"/>
            </a:pPr>
            <a:r>
              <a:rPr lang="en-US"/>
              <a:t>Initial awards will be made for the period of January 1 - December 31, 2025</a:t>
            </a:r>
            <a:endParaRPr lang="en-US">
              <a:cs typeface="Calibri"/>
            </a:endParaRPr>
          </a:p>
        </p:txBody>
      </p:sp>
      <p:sp>
        <p:nvSpPr>
          <p:cNvPr id="4" name="TextBox 3">
            <a:extLst>
              <a:ext uri="{FF2B5EF4-FFF2-40B4-BE49-F238E27FC236}">
                <a16:creationId xmlns:a16="http://schemas.microsoft.com/office/drawing/2014/main" id="{92F5996D-305D-4DEE-AE21-4A4604CB39AD}"/>
              </a:ext>
            </a:extLst>
          </p:cNvPr>
          <p:cNvSpPr txBox="1"/>
          <p:nvPr/>
        </p:nvSpPr>
        <p:spPr>
          <a:xfrm>
            <a:off x="4015220" y="3221183"/>
            <a:ext cx="1543051" cy="207817"/>
          </a:xfrm>
          <a:prstGeom prst="rect">
            <a:avLst/>
          </a:prstGeom>
          <a:noFill/>
        </p:spPr>
        <p:txBody>
          <a:bodyPr rot="0" spcFirstLastPara="0" vertOverflow="overflow" horzOverflow="overflow" vert="horz" wrap="square" lIns="51435" tIns="25719" rIns="51435" bIns="25719" numCol="1" spcCol="0" rtlCol="0" fromWordArt="0" anchor="t" anchorCtr="0" forceAA="0" compatLnSpc="1">
            <a:prstTxWarp prst="textNoShape">
              <a:avLst/>
            </a:prstTxWarp>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1013"/>
          </a:p>
        </p:txBody>
      </p:sp>
      <p:sp>
        <p:nvSpPr>
          <p:cNvPr id="7" name="Title 1">
            <a:extLst>
              <a:ext uri="{FF2B5EF4-FFF2-40B4-BE49-F238E27FC236}">
                <a16:creationId xmlns:a16="http://schemas.microsoft.com/office/drawing/2014/main" id="{E00D9F19-FB6A-FADF-D29A-411765549F22}"/>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Introduction</a:t>
            </a:r>
            <a:endParaRPr lang="en-US" sz="4400" b="1">
              <a:solidFill>
                <a:schemeClr val="tx2"/>
              </a:solidFill>
            </a:endParaRPr>
          </a:p>
        </p:txBody>
      </p:sp>
      <p:sp>
        <p:nvSpPr>
          <p:cNvPr id="2" name="Slide Number Placeholder 5">
            <a:extLst>
              <a:ext uri="{FF2B5EF4-FFF2-40B4-BE49-F238E27FC236}">
                <a16:creationId xmlns:a16="http://schemas.microsoft.com/office/drawing/2014/main" id="{1FCE78A3-7981-6ADB-C35F-B2E7C1ECB9EB}"/>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10</a:t>
            </a:fld>
            <a:endParaRPr lang="en-US"/>
          </a:p>
        </p:txBody>
      </p:sp>
      <p:sp>
        <p:nvSpPr>
          <p:cNvPr id="5" name="Footer Placeholder 4">
            <a:extLst>
              <a:ext uri="{FF2B5EF4-FFF2-40B4-BE49-F238E27FC236}">
                <a16:creationId xmlns:a16="http://schemas.microsoft.com/office/drawing/2014/main" id="{33BBD9C2-4D35-1450-60C4-758005EC64A0}"/>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40125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CB3AE-8732-4F5B-AADC-0BA1C32A1306}"/>
              </a:ext>
            </a:extLst>
          </p:cNvPr>
          <p:cNvSpPr>
            <a:spLocks noGrp="1"/>
          </p:cNvSpPr>
          <p:nvPr>
            <p:ph type="body" sz="quarter" idx="14"/>
          </p:nvPr>
        </p:nvSpPr>
        <p:spPr>
          <a:xfrm>
            <a:off x="914400" y="1590261"/>
            <a:ext cx="10325038" cy="4524405"/>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233363" indent="-233363">
              <a:spcBef>
                <a:spcPts val="0"/>
              </a:spcBef>
              <a:spcAft>
                <a:spcPts val="600"/>
              </a:spcAft>
              <a:buSzPct val="100000"/>
            </a:pPr>
            <a:r>
              <a:rPr lang="en-US" sz="2800">
                <a:cs typeface="Calibri"/>
              </a:rPr>
              <a:t>T</a:t>
            </a:r>
            <a:r>
              <a:rPr lang="en-US" sz="2800">
                <a:solidFill>
                  <a:schemeClr val="tx1"/>
                </a:solidFill>
                <a:cs typeface="Calibri"/>
              </a:rPr>
              <a:t>he 2024 Point-In-Time Count found that 16,385 individuals experience homelessness in our region (60% are unsheltered).</a:t>
            </a:r>
          </a:p>
          <a:p>
            <a:pPr marL="233363" indent="-233363">
              <a:spcBef>
                <a:spcPts val="0"/>
              </a:spcBef>
              <a:spcAft>
                <a:spcPts val="600"/>
              </a:spcAft>
              <a:buSzPct val="100000"/>
            </a:pPr>
            <a:r>
              <a:rPr lang="en-US" sz="2800">
                <a:cs typeface="Calibri"/>
              </a:rPr>
              <a:t>Certain</a:t>
            </a:r>
            <a:r>
              <a:rPr lang="en-US" sz="2800">
                <a:solidFill>
                  <a:schemeClr val="tx1"/>
                </a:solidFill>
                <a:cs typeface="Calibri"/>
              </a:rPr>
              <a:t> communities continue to </a:t>
            </a:r>
            <a:r>
              <a:rPr lang="en-US" sz="2800">
                <a:cs typeface="Calibri"/>
              </a:rPr>
              <a:t>be disproportionately affected by the homelessness crisis</a:t>
            </a:r>
          </a:p>
          <a:p>
            <a:pPr marL="842948" lvl="1" indent="-233363">
              <a:spcBef>
                <a:spcPts val="0"/>
              </a:spcBef>
              <a:spcAft>
                <a:spcPts val="600"/>
              </a:spcAft>
              <a:buSzPct val="100000"/>
            </a:pPr>
            <a:r>
              <a:rPr lang="en-US" sz="2800">
                <a:solidFill>
                  <a:schemeClr val="tx1"/>
                </a:solidFill>
                <a:cs typeface="Calibri"/>
              </a:rPr>
              <a:t>BIPOC individuals</a:t>
            </a:r>
          </a:p>
          <a:p>
            <a:pPr marL="842948" lvl="1" indent="-233363">
              <a:spcBef>
                <a:spcPts val="0"/>
              </a:spcBef>
              <a:spcAft>
                <a:spcPts val="600"/>
              </a:spcAft>
              <a:buSzPct val="100000"/>
            </a:pPr>
            <a:r>
              <a:rPr lang="en-US" sz="2800">
                <a:cs typeface="Calibri"/>
              </a:rPr>
              <a:t>Youth and Young Adults</a:t>
            </a:r>
            <a:endParaRPr lang="en-US" sz="2800">
              <a:solidFill>
                <a:schemeClr val="tx1"/>
              </a:solidFill>
              <a:cs typeface="Calibri"/>
            </a:endParaRPr>
          </a:p>
          <a:p>
            <a:pPr marL="233363" indent="-233363">
              <a:spcBef>
                <a:spcPts val="0"/>
              </a:spcBef>
              <a:spcAft>
                <a:spcPts val="600"/>
              </a:spcAft>
              <a:buSzPct val="100000"/>
            </a:pPr>
            <a:r>
              <a:rPr lang="en-US" sz="2800">
                <a:solidFill>
                  <a:schemeClr val="tx1"/>
                </a:solidFill>
                <a:cs typeface="Calibri"/>
              </a:rPr>
              <a:t>Efforts, such as the Unified Care Team, connect individuals to shelter, but many others decline these offers and need intensive engagement.</a:t>
            </a:r>
          </a:p>
        </p:txBody>
      </p:sp>
      <p:sp>
        <p:nvSpPr>
          <p:cNvPr id="4" name="TextBox 3">
            <a:extLst>
              <a:ext uri="{FF2B5EF4-FFF2-40B4-BE49-F238E27FC236}">
                <a16:creationId xmlns:a16="http://schemas.microsoft.com/office/drawing/2014/main" id="{92F5996D-305D-4DEE-AE21-4A4604CB39AD}"/>
              </a:ext>
            </a:extLst>
          </p:cNvPr>
          <p:cNvSpPr txBox="1"/>
          <p:nvPr/>
        </p:nvSpPr>
        <p:spPr>
          <a:xfrm>
            <a:off x="4015220" y="3221183"/>
            <a:ext cx="1543051" cy="207817"/>
          </a:xfrm>
          <a:prstGeom prst="rect">
            <a:avLst/>
          </a:prstGeom>
          <a:noFill/>
        </p:spPr>
        <p:txBody>
          <a:bodyPr rot="0" spcFirstLastPara="0" vertOverflow="overflow" horzOverflow="overflow" vert="horz" wrap="square" lIns="51435" tIns="25719" rIns="51435" bIns="25719" numCol="1" spcCol="0" rtlCol="0" fromWordArt="0" anchor="t" anchorCtr="0" forceAA="0" compatLnSpc="1">
            <a:prstTxWarp prst="textNoShape">
              <a:avLst/>
            </a:prstTxWarp>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1013"/>
          </a:p>
        </p:txBody>
      </p:sp>
      <p:sp>
        <p:nvSpPr>
          <p:cNvPr id="7" name="Title 1">
            <a:extLst>
              <a:ext uri="{FF2B5EF4-FFF2-40B4-BE49-F238E27FC236}">
                <a16:creationId xmlns:a16="http://schemas.microsoft.com/office/drawing/2014/main" id="{5A995492-4817-9076-9C91-1162B232FA7A}"/>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Introduction</a:t>
            </a:r>
            <a:endParaRPr lang="en-US" sz="4400" b="1">
              <a:solidFill>
                <a:schemeClr val="tx2"/>
              </a:solidFill>
            </a:endParaRPr>
          </a:p>
        </p:txBody>
      </p:sp>
      <p:sp>
        <p:nvSpPr>
          <p:cNvPr id="2" name="Slide Number Placeholder 5">
            <a:extLst>
              <a:ext uri="{FF2B5EF4-FFF2-40B4-BE49-F238E27FC236}">
                <a16:creationId xmlns:a16="http://schemas.microsoft.com/office/drawing/2014/main" id="{32CF3029-24D1-83FF-89AF-16013A18AF82}"/>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11</a:t>
            </a:fld>
            <a:endParaRPr lang="en-US"/>
          </a:p>
        </p:txBody>
      </p:sp>
      <p:sp>
        <p:nvSpPr>
          <p:cNvPr id="5" name="Footer Placeholder 4">
            <a:extLst>
              <a:ext uri="{FF2B5EF4-FFF2-40B4-BE49-F238E27FC236}">
                <a16:creationId xmlns:a16="http://schemas.microsoft.com/office/drawing/2014/main" id="{32C6A326-34D1-E95C-9E09-869DE0F21A83}"/>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54188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CB3AE-8732-4F5B-AADC-0BA1C32A1306}"/>
              </a:ext>
            </a:extLst>
          </p:cNvPr>
          <p:cNvSpPr>
            <a:spLocks noGrp="1"/>
          </p:cNvSpPr>
          <p:nvPr>
            <p:ph type="body" sz="quarter" idx="14"/>
          </p:nvPr>
        </p:nvSpPr>
        <p:spPr>
          <a:xfrm>
            <a:off x="876692" y="1590261"/>
            <a:ext cx="10362746" cy="1080368"/>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a:spcBef>
                <a:spcPts val="0"/>
              </a:spcBef>
              <a:spcAft>
                <a:spcPts val="600"/>
              </a:spcAft>
              <a:buNone/>
            </a:pPr>
            <a:r>
              <a:rPr lang="en-US" sz="2000">
                <a:cs typeface="Calibri"/>
              </a:rPr>
              <a:t>Priority and Focus Populations for this RFQ were selected to ensure HSD’s investments are dedicated to addressing such disparities to bring individuals indoors and on a path to permanent housing.</a:t>
            </a:r>
          </a:p>
        </p:txBody>
      </p:sp>
      <p:sp>
        <p:nvSpPr>
          <p:cNvPr id="4" name="TextBox 3">
            <a:extLst>
              <a:ext uri="{FF2B5EF4-FFF2-40B4-BE49-F238E27FC236}">
                <a16:creationId xmlns:a16="http://schemas.microsoft.com/office/drawing/2014/main" id="{92F5996D-305D-4DEE-AE21-4A4604CB39AD}"/>
              </a:ext>
            </a:extLst>
          </p:cNvPr>
          <p:cNvSpPr txBox="1"/>
          <p:nvPr/>
        </p:nvSpPr>
        <p:spPr>
          <a:xfrm>
            <a:off x="4015220" y="3221183"/>
            <a:ext cx="1543051" cy="207817"/>
          </a:xfrm>
          <a:prstGeom prst="rect">
            <a:avLst/>
          </a:prstGeom>
          <a:noFill/>
        </p:spPr>
        <p:txBody>
          <a:bodyPr rot="0" spcFirstLastPara="0" vertOverflow="overflow" horzOverflow="overflow" vert="horz" wrap="square" lIns="51435" tIns="25719" rIns="51435" bIns="25719" numCol="1" spcCol="0" rtlCol="0" fromWordArt="0" anchor="t" anchorCtr="0" forceAA="0" compatLnSpc="1">
            <a:prstTxWarp prst="textNoShape">
              <a:avLst/>
            </a:prstTxWarp>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1013"/>
          </a:p>
        </p:txBody>
      </p:sp>
      <p:graphicFrame>
        <p:nvGraphicFramePr>
          <p:cNvPr id="5" name="Table 4">
            <a:extLst>
              <a:ext uri="{FF2B5EF4-FFF2-40B4-BE49-F238E27FC236}">
                <a16:creationId xmlns:a16="http://schemas.microsoft.com/office/drawing/2014/main" id="{109BB146-18B2-3F26-855F-C9123F8BD19F}"/>
              </a:ext>
            </a:extLst>
          </p:cNvPr>
          <p:cNvGraphicFramePr>
            <a:graphicFrameLocks noGrp="1"/>
          </p:cNvGraphicFramePr>
          <p:nvPr>
            <p:extLst>
              <p:ext uri="{D42A27DB-BD31-4B8C-83A1-F6EECF244321}">
                <p14:modId xmlns:p14="http://schemas.microsoft.com/office/powerpoint/2010/main" val="106317429"/>
              </p:ext>
            </p:extLst>
          </p:nvPr>
        </p:nvGraphicFramePr>
        <p:xfrm>
          <a:off x="876692" y="2670629"/>
          <a:ext cx="10362746" cy="3200400"/>
        </p:xfrm>
        <a:graphic>
          <a:graphicData uri="http://schemas.openxmlformats.org/drawingml/2006/table">
            <a:tbl>
              <a:tblPr firstRow="1" bandRow="1">
                <a:tableStyleId>{5C22544A-7EE6-4342-B048-85BDC9FD1C3A}</a:tableStyleId>
              </a:tblPr>
              <a:tblGrid>
                <a:gridCol w="5181373">
                  <a:extLst>
                    <a:ext uri="{9D8B030D-6E8A-4147-A177-3AD203B41FA5}">
                      <a16:colId xmlns:a16="http://schemas.microsoft.com/office/drawing/2014/main" val="2696058823"/>
                    </a:ext>
                  </a:extLst>
                </a:gridCol>
                <a:gridCol w="5181373">
                  <a:extLst>
                    <a:ext uri="{9D8B030D-6E8A-4147-A177-3AD203B41FA5}">
                      <a16:colId xmlns:a16="http://schemas.microsoft.com/office/drawing/2014/main" val="1208489197"/>
                    </a:ext>
                  </a:extLst>
                </a:gridCol>
              </a:tblGrid>
              <a:tr h="438453">
                <a:tc>
                  <a:txBody>
                    <a:bodyPr/>
                    <a:lstStyle/>
                    <a:p>
                      <a:pPr algn="ctr"/>
                      <a:r>
                        <a:rPr lang="en-US" sz="2800"/>
                        <a:t>Priority Populations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lang="en-US" sz="2800"/>
                        <a:t>Focus Populations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261985529"/>
                  </a:ext>
                </a:extLst>
              </a:tr>
              <a:tr h="452155">
                <a:tc>
                  <a:txBody>
                    <a:bodyPr/>
                    <a:lstStyle/>
                    <a:p>
                      <a:pPr marL="233363" indent="-233363">
                        <a:spcAft>
                          <a:spcPts val="600"/>
                        </a:spcAft>
                        <a:buFont typeface="Arial" panose="020B0604020202020204" pitchFamily="34" charset="0"/>
                        <a:buChar char="•"/>
                      </a:pPr>
                      <a:r>
                        <a:rPr lang="en-US" sz="2000">
                          <a:solidFill>
                            <a:schemeClr val="tx1"/>
                          </a:solidFill>
                        </a:rPr>
                        <a:t>Individuals experiencing unsheltered homelessness, including individuals residing in RVs or vehicles.</a:t>
                      </a:r>
                    </a:p>
                    <a:p>
                      <a:pPr marL="233363" indent="-233363">
                        <a:spcAft>
                          <a:spcPts val="600"/>
                        </a:spcAft>
                        <a:buFont typeface="Arial" panose="020B0604020202020204" pitchFamily="34" charset="0"/>
                        <a:buChar char="•"/>
                      </a:pPr>
                      <a:r>
                        <a:rPr lang="en-US" sz="2000">
                          <a:solidFill>
                            <a:schemeClr val="tx1"/>
                          </a:solidFill>
                        </a:rPr>
                        <a:t>Unaccompanied Youth and Young Adults (24 and under) who are unsheltered. </a:t>
                      </a:r>
                    </a:p>
                    <a:p>
                      <a:pPr marL="233363" indent="-233363">
                        <a:spcAft>
                          <a:spcPts val="600"/>
                        </a:spcAft>
                        <a:buFont typeface="Arial" panose="020B0604020202020204" pitchFamily="34" charset="0"/>
                        <a:buChar char="•"/>
                      </a:pPr>
                      <a:r>
                        <a:rPr lang="en-US" sz="2000">
                          <a:solidFill>
                            <a:schemeClr val="tx1"/>
                          </a:solidFill>
                        </a:rPr>
                        <a:t>People experiencing barriers to services due to severe and persistent behavioral health issues.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33363" indent="-233363">
                        <a:spcAft>
                          <a:spcPts val="600"/>
                        </a:spcAft>
                        <a:buFont typeface="Arial" panose="020B0604020202020204" pitchFamily="34" charset="0"/>
                        <a:buChar char="•"/>
                      </a:pPr>
                      <a:r>
                        <a:rPr lang="en-US" sz="2000">
                          <a:solidFill>
                            <a:schemeClr val="tx1"/>
                          </a:solidFill>
                        </a:rPr>
                        <a:t>Black/African American</a:t>
                      </a:r>
                    </a:p>
                    <a:p>
                      <a:pPr marL="233363" indent="-233363">
                        <a:spcAft>
                          <a:spcPts val="600"/>
                        </a:spcAft>
                        <a:buFont typeface="Arial" panose="020B0604020202020204" pitchFamily="34" charset="0"/>
                        <a:buChar char="•"/>
                      </a:pPr>
                      <a:r>
                        <a:rPr lang="en-US" sz="2000">
                          <a:solidFill>
                            <a:schemeClr val="tx1"/>
                          </a:solidFill>
                        </a:rPr>
                        <a:t>Hispanic/Latino/Latinx</a:t>
                      </a:r>
                    </a:p>
                    <a:p>
                      <a:pPr marL="233363" indent="-233363">
                        <a:spcAft>
                          <a:spcPts val="600"/>
                        </a:spcAft>
                        <a:buFont typeface="Arial" panose="020B0604020202020204" pitchFamily="34" charset="0"/>
                        <a:buChar char="•"/>
                      </a:pPr>
                      <a:r>
                        <a:rPr lang="en-US" sz="2000">
                          <a:solidFill>
                            <a:schemeClr val="tx1"/>
                          </a:solidFill>
                        </a:rPr>
                        <a:t>American Indian/Indigenous/Alaskan Native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0803797"/>
                  </a:ext>
                </a:extLst>
              </a:tr>
            </a:tbl>
          </a:graphicData>
        </a:graphic>
      </p:graphicFrame>
      <p:sp>
        <p:nvSpPr>
          <p:cNvPr id="12" name="Title 1">
            <a:extLst>
              <a:ext uri="{FF2B5EF4-FFF2-40B4-BE49-F238E27FC236}">
                <a16:creationId xmlns:a16="http://schemas.microsoft.com/office/drawing/2014/main" id="{FAAA076F-0DF0-3F1F-4BBC-64036E876E97}"/>
              </a:ext>
            </a:extLst>
          </p:cNvPr>
          <p:cNvSpPr>
            <a:spLocks noGrp="1"/>
          </p:cNvSpPr>
          <p:nvPr>
            <p:ph type="title"/>
          </p:nvPr>
        </p:nvSpPr>
        <p:spPr>
          <a:xfrm>
            <a:off x="8635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Introduction</a:t>
            </a:r>
            <a:endParaRPr lang="en-US">
              <a:solidFill>
                <a:schemeClr val="tx2"/>
              </a:solidFill>
            </a:endParaRPr>
          </a:p>
        </p:txBody>
      </p:sp>
      <p:sp>
        <p:nvSpPr>
          <p:cNvPr id="2" name="Slide Number Placeholder 5">
            <a:extLst>
              <a:ext uri="{FF2B5EF4-FFF2-40B4-BE49-F238E27FC236}">
                <a16:creationId xmlns:a16="http://schemas.microsoft.com/office/drawing/2014/main" id="{E9B5F95C-CB8F-675F-05EE-B4729A1AB004}"/>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12</a:t>
            </a:fld>
            <a:endParaRPr lang="en-US"/>
          </a:p>
        </p:txBody>
      </p:sp>
      <p:sp>
        <p:nvSpPr>
          <p:cNvPr id="6" name="Footer Placeholder 4">
            <a:extLst>
              <a:ext uri="{FF2B5EF4-FFF2-40B4-BE49-F238E27FC236}">
                <a16:creationId xmlns:a16="http://schemas.microsoft.com/office/drawing/2014/main" id="{ED40C83A-F784-0877-750D-804EF698034C}"/>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54923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F4C846-B737-E4CD-654D-6BBAAF2DF321}"/>
              </a:ext>
            </a:extLst>
          </p:cNvPr>
          <p:cNvSpPr>
            <a:spLocks noGrp="1"/>
          </p:cNvSpPr>
          <p:nvPr>
            <p:ph type="title"/>
          </p:nvPr>
        </p:nvSpPr>
        <p:spPr/>
        <p:txBody>
          <a:bodyPr/>
          <a:lstStyle/>
          <a:p>
            <a:pPr>
              <a:lnSpc>
                <a:spcPct val="69767"/>
              </a:lnSpc>
            </a:pPr>
            <a:r>
              <a:rPr lang="en-US"/>
              <a:t>Service/Program Model</a:t>
            </a:r>
          </a:p>
        </p:txBody>
      </p:sp>
    </p:spTree>
    <p:extLst>
      <p:ext uri="{BB962C8B-B14F-4D97-AF65-F5344CB8AC3E}">
        <p14:creationId xmlns:p14="http://schemas.microsoft.com/office/powerpoint/2010/main" val="1487304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CB3AE-8732-4F5B-AADC-0BA1C32A1306}"/>
              </a:ext>
            </a:extLst>
          </p:cNvPr>
          <p:cNvSpPr>
            <a:spLocks noGrp="1"/>
          </p:cNvSpPr>
          <p:nvPr>
            <p:ph type="body" sz="quarter" idx="14"/>
          </p:nvPr>
        </p:nvSpPr>
        <p:spPr>
          <a:xfrm>
            <a:off x="914400" y="1590260"/>
            <a:ext cx="10325038" cy="4120583"/>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marR="0" indent="0">
              <a:spcBef>
                <a:spcPts val="0"/>
              </a:spcBef>
              <a:spcAft>
                <a:spcPts val="600"/>
              </a:spcAft>
              <a:buNone/>
            </a:pPr>
            <a:r>
              <a:rPr lang="en-US" sz="2800">
                <a:ea typeface="Calibri" panose="020F0502020204030204" pitchFamily="34" charset="0"/>
                <a:cs typeface="Calibri"/>
              </a:rPr>
              <a:t>T</a:t>
            </a:r>
            <a:r>
              <a:rPr lang="en-US" sz="2800">
                <a:effectLst/>
                <a:ea typeface="Calibri" panose="020F0502020204030204" pitchFamily="34" charset="0"/>
                <a:cs typeface="Calibri"/>
              </a:rPr>
              <a:t>his RFQ seeks </a:t>
            </a:r>
            <a:r>
              <a:rPr lang="en-US" sz="2800">
                <a:ea typeface="Calibri" panose="020F0502020204030204" pitchFamily="34" charset="0"/>
                <a:cs typeface="Calibri"/>
              </a:rPr>
              <a:t>to establish a citywide outreach model through two interventions</a:t>
            </a:r>
            <a:r>
              <a:rPr lang="en-US" sz="2800">
                <a:effectLst/>
                <a:ea typeface="Calibri" panose="020F0502020204030204" pitchFamily="34" charset="0"/>
                <a:cs typeface="Calibri"/>
              </a:rPr>
              <a:t>:</a:t>
            </a:r>
          </a:p>
          <a:p>
            <a:pPr marL="233045" indent="-233045">
              <a:spcBef>
                <a:spcPts val="0"/>
              </a:spcBef>
              <a:spcAft>
                <a:spcPts val="600"/>
              </a:spcAft>
              <a:buSzPct val="100000"/>
            </a:pPr>
            <a:r>
              <a:rPr lang="en-US" sz="2800" b="1">
                <a:effectLst/>
                <a:ea typeface="Calibri" panose="020F0502020204030204" pitchFamily="34" charset="0"/>
                <a:cs typeface="Calibri"/>
              </a:rPr>
              <a:t>Neighborhood-Specific</a:t>
            </a:r>
          </a:p>
          <a:p>
            <a:pPr marL="842645" lvl="1" indent="-233045">
              <a:spcBef>
                <a:spcPts val="0"/>
              </a:spcBef>
              <a:spcAft>
                <a:spcPts val="600"/>
              </a:spcAft>
              <a:buSzPct val="100000"/>
            </a:pPr>
            <a:r>
              <a:rPr lang="en-US" sz="2800">
                <a:ea typeface="Calibri" panose="020F0502020204030204" pitchFamily="34" charset="0"/>
                <a:cs typeface="Calibri"/>
              </a:rPr>
              <a:t>HSD expects to award up to 3 awards per neighborhood.</a:t>
            </a:r>
            <a:endParaRPr lang="en-US" sz="2800">
              <a:effectLst/>
              <a:ea typeface="Calibri" panose="020F0502020204030204" pitchFamily="34" charset="0"/>
              <a:cs typeface="Calibri"/>
            </a:endParaRPr>
          </a:p>
          <a:p>
            <a:pPr marL="233045" indent="-233045">
              <a:spcBef>
                <a:spcPts val="0"/>
              </a:spcBef>
              <a:spcAft>
                <a:spcPts val="600"/>
              </a:spcAft>
              <a:buSzPct val="100000"/>
            </a:pPr>
            <a:r>
              <a:rPr lang="en-US" sz="2800" b="1">
                <a:ea typeface="Calibri" panose="020F0502020204030204" pitchFamily="34" charset="0"/>
                <a:cs typeface="Calibri"/>
              </a:rPr>
              <a:t>Population-Specific</a:t>
            </a:r>
          </a:p>
          <a:p>
            <a:pPr marL="842645" lvl="1" indent="-233045">
              <a:spcBef>
                <a:spcPts val="0"/>
              </a:spcBef>
              <a:spcAft>
                <a:spcPts val="600"/>
              </a:spcAft>
              <a:buSzPct val="100000"/>
            </a:pPr>
            <a:r>
              <a:rPr lang="en-US" sz="2800">
                <a:effectLst/>
                <a:ea typeface="Calibri" panose="020F0502020204030204" pitchFamily="34" charset="0"/>
                <a:cs typeface="Calibri"/>
              </a:rPr>
              <a:t>HSD expects to award </a:t>
            </a:r>
            <a:r>
              <a:rPr lang="en-US" sz="2800">
                <a:ea typeface="Calibri" panose="020F0502020204030204" pitchFamily="34" charset="0"/>
                <a:cs typeface="Calibri"/>
              </a:rPr>
              <a:t>one award per specific population.</a:t>
            </a:r>
            <a:endParaRPr lang="en-US" sz="2800">
              <a:cs typeface="Calibri"/>
            </a:endParaRPr>
          </a:p>
          <a:p>
            <a:pPr indent="0">
              <a:spcBef>
                <a:spcPts val="0"/>
              </a:spcBef>
              <a:spcAft>
                <a:spcPts val="600"/>
              </a:spcAft>
              <a:buSzPct val="100000"/>
              <a:buNone/>
            </a:pPr>
            <a:r>
              <a:rPr lang="en-US" sz="2800"/>
              <a:t>Applicants may apply to both interventions. </a:t>
            </a:r>
            <a:endParaRPr lang="en-US" sz="2800">
              <a:cs typeface="Calibri"/>
            </a:endParaRPr>
          </a:p>
        </p:txBody>
      </p:sp>
      <p:sp>
        <p:nvSpPr>
          <p:cNvPr id="4" name="TextBox 3">
            <a:extLst>
              <a:ext uri="{FF2B5EF4-FFF2-40B4-BE49-F238E27FC236}">
                <a16:creationId xmlns:a16="http://schemas.microsoft.com/office/drawing/2014/main" id="{92F5996D-305D-4DEE-AE21-4A4604CB39AD}"/>
              </a:ext>
            </a:extLst>
          </p:cNvPr>
          <p:cNvSpPr txBox="1"/>
          <p:nvPr/>
        </p:nvSpPr>
        <p:spPr>
          <a:xfrm>
            <a:off x="4015220" y="3221183"/>
            <a:ext cx="1543051" cy="207817"/>
          </a:xfrm>
          <a:prstGeom prst="rect">
            <a:avLst/>
          </a:prstGeom>
          <a:noFill/>
        </p:spPr>
        <p:txBody>
          <a:bodyPr rot="0" spcFirstLastPara="0" vertOverflow="overflow" horzOverflow="overflow" vert="horz" wrap="square" lIns="51435" tIns="25719" rIns="51435" bIns="25719" numCol="1" spcCol="0" rtlCol="0" fromWordArt="0" anchor="t" anchorCtr="0" forceAA="0" compatLnSpc="1">
            <a:prstTxWarp prst="textNoShape">
              <a:avLst/>
            </a:prstTxWarp>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1013"/>
          </a:p>
        </p:txBody>
      </p:sp>
      <p:sp>
        <p:nvSpPr>
          <p:cNvPr id="8" name="Title 1">
            <a:extLst>
              <a:ext uri="{FF2B5EF4-FFF2-40B4-BE49-F238E27FC236}">
                <a16:creationId xmlns:a16="http://schemas.microsoft.com/office/drawing/2014/main" id="{DF6C04BA-F344-2175-CA89-BC1BD95CE270}"/>
              </a:ext>
            </a:extLst>
          </p:cNvPr>
          <p:cNvSpPr txBox="1">
            <a:spLocks/>
          </p:cNvSpPr>
          <p:nvPr/>
        </p:nvSpPr>
        <p:spPr>
          <a:xfrm>
            <a:off x="914399" y="743334"/>
            <a:ext cx="10325038" cy="637791"/>
          </a:xfrm>
          <a:prstGeom prst="rect">
            <a:avLst/>
          </a:prstGeom>
        </p:spPr>
        <p:txBody>
          <a:bodyPr vert="horz" lIns="91440" tIns="45720" rIns="91440" bIns="45720" rtlCol="0" anchor="b" anchorCtr="0">
            <a:noAutofit/>
          </a:bodyPr>
          <a:lstStyle>
            <a:defPPr>
              <a:defRPr lang="en-US"/>
            </a:defPPr>
            <a:lvl1pPr marL="0" algn="l" defTabSz="1219170" rtl="0" eaLnBrk="1" latinLnBrk="0" hangingPunct="1">
              <a:lnSpc>
                <a:spcPct val="100000"/>
              </a:lnSpc>
              <a:spcBef>
                <a:spcPct val="0"/>
              </a:spcBef>
              <a:buNone/>
              <a:defRPr sz="2400" b="1"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a:solidFill>
                <a:schemeClr val="tx2"/>
              </a:solidFill>
            </a:endParaRPr>
          </a:p>
        </p:txBody>
      </p:sp>
      <p:sp>
        <p:nvSpPr>
          <p:cNvPr id="2" name="Slide Number Placeholder 5">
            <a:extLst>
              <a:ext uri="{FF2B5EF4-FFF2-40B4-BE49-F238E27FC236}">
                <a16:creationId xmlns:a16="http://schemas.microsoft.com/office/drawing/2014/main" id="{D8B683AB-77A2-97C7-2847-36F249BE46E8}"/>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14</a:t>
            </a:fld>
            <a:endParaRPr lang="en-US"/>
          </a:p>
        </p:txBody>
      </p:sp>
      <p:sp>
        <p:nvSpPr>
          <p:cNvPr id="5" name="Footer Placeholder 4">
            <a:extLst>
              <a:ext uri="{FF2B5EF4-FFF2-40B4-BE49-F238E27FC236}">
                <a16:creationId xmlns:a16="http://schemas.microsoft.com/office/drawing/2014/main" id="{7DBBC8E4-3FEB-C488-3D1B-82F94652862A}"/>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295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8A88DBB6-78D1-9957-C13F-88DE6CF6C266}"/>
              </a:ext>
            </a:extLst>
          </p:cNvPr>
          <p:cNvSpPr>
            <a:spLocks noGrp="1"/>
          </p:cNvSpPr>
          <p:nvPr>
            <p:ph type="body" sz="quarter" idx="14"/>
          </p:nvPr>
        </p:nvSpPr>
        <p:spPr>
          <a:xfrm>
            <a:off x="895546" y="1590260"/>
            <a:ext cx="10343891" cy="4120583"/>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a:spcBef>
                <a:spcPts val="0"/>
              </a:spcBef>
              <a:spcAft>
                <a:spcPts val="600"/>
              </a:spcAft>
              <a:buNone/>
            </a:pPr>
            <a:r>
              <a:rPr lang="en-US" sz="2800">
                <a:ea typeface="Calibri" panose="020F0502020204030204" pitchFamily="34" charset="0"/>
                <a:cs typeface="Calibri"/>
              </a:rPr>
              <a:t>7</a:t>
            </a:r>
            <a:r>
              <a:rPr lang="en-US" sz="2800">
                <a:effectLst/>
                <a:ea typeface="Calibri" panose="020F0502020204030204" pitchFamily="34" charset="0"/>
                <a:cs typeface="Calibri"/>
              </a:rPr>
              <a:t> neighborhood outreach teams will be established with each </a:t>
            </a:r>
            <a:r>
              <a:rPr lang="en-US" sz="2800">
                <a:ea typeface="Calibri" panose="020F0502020204030204" pitchFamily="34" charset="0"/>
                <a:cs typeface="Calibri"/>
              </a:rPr>
              <a:t>led </a:t>
            </a:r>
            <a:r>
              <a:rPr lang="en-US" sz="2800">
                <a:effectLst/>
                <a:ea typeface="Calibri" panose="020F0502020204030204" pitchFamily="34" charset="0"/>
                <a:cs typeface="Calibri"/>
              </a:rPr>
              <a:t>by an HSD Regional Coordinator and comprised of assigned agencies responsible for providing outreach in that geographic area(s).</a:t>
            </a:r>
            <a:r>
              <a:rPr lang="en-US" sz="2800">
                <a:ea typeface="Calibri" panose="020F0502020204030204" pitchFamily="34" charset="0"/>
                <a:cs typeface="Calibri"/>
              </a:rPr>
              <a:t> </a:t>
            </a:r>
            <a:endParaRPr lang="en-US" sz="2800">
              <a:effectLst/>
              <a:ea typeface="Calibri" panose="020F0502020204030204" pitchFamily="34" charset="0"/>
              <a:cs typeface="Calibri" panose="020F0502020204030204" pitchFamily="34" charset="0"/>
            </a:endParaRPr>
          </a:p>
          <a:p>
            <a:pPr indent="0">
              <a:spcBef>
                <a:spcPts val="0"/>
              </a:spcBef>
              <a:spcAft>
                <a:spcPts val="600"/>
              </a:spcAft>
              <a:buNone/>
            </a:pPr>
            <a:r>
              <a:rPr lang="en-US" sz="2800">
                <a:ea typeface="Calibri" panose="020F0502020204030204" pitchFamily="34" charset="0"/>
                <a:cs typeface="Calibri"/>
              </a:rPr>
              <a:t>Outreach service areas</a:t>
            </a:r>
            <a:r>
              <a:rPr lang="en-US" sz="2800">
                <a:effectLst/>
                <a:ea typeface="Calibri" panose="020F0502020204030204" pitchFamily="34" charset="0"/>
                <a:cs typeface="Calibri"/>
              </a:rPr>
              <a:t> offered by teams will include:</a:t>
            </a:r>
          </a:p>
          <a:p>
            <a:pPr marL="233045" indent="-233045">
              <a:spcBef>
                <a:spcPts val="0"/>
              </a:spcBef>
              <a:spcAft>
                <a:spcPts val="600"/>
              </a:spcAft>
              <a:buSzPct val="100000"/>
            </a:pPr>
            <a:r>
              <a:rPr lang="en-US" b="1"/>
              <a:t>Street-Based Care Coordination</a:t>
            </a:r>
            <a:r>
              <a:rPr lang="en-US"/>
              <a:t> to those living alone or together in tents, encampments, etc.</a:t>
            </a:r>
            <a:endParaRPr lang="en-US">
              <a:cs typeface="Calibri"/>
            </a:endParaRPr>
          </a:p>
          <a:p>
            <a:pPr marL="233045" indent="-233045">
              <a:spcBef>
                <a:spcPts val="0"/>
              </a:spcBef>
              <a:spcAft>
                <a:spcPts val="600"/>
              </a:spcAft>
              <a:buSzPct val="100000"/>
            </a:pPr>
            <a:r>
              <a:rPr lang="en-US" b="1"/>
              <a:t>Vehicle Residency Outreach</a:t>
            </a:r>
            <a:r>
              <a:rPr lang="en-US"/>
              <a:t> to people living in vehicles.</a:t>
            </a:r>
            <a:endParaRPr lang="en-US">
              <a:cs typeface="Calibri"/>
            </a:endParaRPr>
          </a:p>
          <a:p>
            <a:pPr marL="233045" indent="-233045">
              <a:spcBef>
                <a:spcPts val="0"/>
              </a:spcBef>
              <a:spcAft>
                <a:spcPts val="600"/>
              </a:spcAft>
              <a:buSzPct val="100000"/>
            </a:pPr>
            <a:r>
              <a:rPr lang="en-US" b="1"/>
              <a:t>Behavioral and Mental Health Outreach </a:t>
            </a:r>
            <a:r>
              <a:rPr lang="en-US"/>
              <a:t>to those with severe and persistent behavioral health issues.</a:t>
            </a:r>
            <a:endParaRPr lang="en-US">
              <a:cs typeface="Calibri"/>
            </a:endParaRPr>
          </a:p>
        </p:txBody>
      </p:sp>
      <p:sp>
        <p:nvSpPr>
          <p:cNvPr id="16" name="Title 1">
            <a:extLst>
              <a:ext uri="{FF2B5EF4-FFF2-40B4-BE49-F238E27FC236}">
                <a16:creationId xmlns:a16="http://schemas.microsoft.com/office/drawing/2014/main" id="{C8BDC01C-8278-B56C-B006-216961D56C56}"/>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b="1">
              <a:solidFill>
                <a:schemeClr val="tx2"/>
              </a:solidFill>
            </a:endParaRPr>
          </a:p>
        </p:txBody>
      </p:sp>
      <p:sp>
        <p:nvSpPr>
          <p:cNvPr id="2" name="Slide Number Placeholder 5">
            <a:extLst>
              <a:ext uri="{FF2B5EF4-FFF2-40B4-BE49-F238E27FC236}">
                <a16:creationId xmlns:a16="http://schemas.microsoft.com/office/drawing/2014/main" id="{C8414390-E093-8961-7DD4-35E632EA1A55}"/>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15</a:t>
            </a:fld>
            <a:endParaRPr lang="en-US"/>
          </a:p>
        </p:txBody>
      </p:sp>
      <p:sp>
        <p:nvSpPr>
          <p:cNvPr id="3" name="Footer Placeholder 4">
            <a:extLst>
              <a:ext uri="{FF2B5EF4-FFF2-40B4-BE49-F238E27FC236}">
                <a16:creationId xmlns:a16="http://schemas.microsoft.com/office/drawing/2014/main" id="{A25091E1-4B1E-E735-4A57-599BD7FD4BAC}"/>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1213437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8A88DBB6-78D1-9957-C13F-88DE6CF6C266}"/>
              </a:ext>
            </a:extLst>
          </p:cNvPr>
          <p:cNvSpPr>
            <a:spLocks noGrp="1"/>
          </p:cNvSpPr>
          <p:nvPr>
            <p:ph type="body" sz="quarter" idx="14"/>
          </p:nvPr>
        </p:nvSpPr>
        <p:spPr>
          <a:xfrm>
            <a:off x="914400" y="1590260"/>
            <a:ext cx="10325037" cy="4120583"/>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a:spcBef>
                <a:spcPts val="0"/>
              </a:spcBef>
              <a:spcAft>
                <a:spcPts val="600"/>
              </a:spcAft>
              <a:buNone/>
            </a:pPr>
            <a:r>
              <a:rPr lang="en-US">
                <a:solidFill>
                  <a:schemeClr val="tx1"/>
                </a:solidFill>
                <a:ea typeface="Calibri" panose="020F0502020204030204" pitchFamily="34" charset="0"/>
                <a:cs typeface="Calibri" panose="020F0502020204030204" pitchFamily="34" charset="0"/>
              </a:rPr>
              <a:t>Key requirements for Neighborhood-Specific include:</a:t>
            </a:r>
          </a:p>
          <a:p>
            <a:pPr marL="233363" indent="-233363">
              <a:spcBef>
                <a:spcPts val="0"/>
              </a:spcBef>
              <a:spcAft>
                <a:spcPts val="600"/>
              </a:spcAft>
              <a:buSzPct val="100000"/>
            </a:pPr>
            <a:r>
              <a:rPr lang="en-US" sz="2100">
                <a:solidFill>
                  <a:schemeClr val="tx1"/>
                </a:solidFill>
              </a:rPr>
              <a:t>Deploy assigned staff daily to engage unsheltered individuals in the assigned area.</a:t>
            </a:r>
          </a:p>
          <a:p>
            <a:pPr marL="233363" indent="-233363">
              <a:spcBef>
                <a:spcPts val="0"/>
              </a:spcBef>
              <a:spcAft>
                <a:spcPts val="600"/>
              </a:spcAft>
              <a:buSzPct val="100000"/>
            </a:pPr>
            <a:r>
              <a:rPr lang="en-US" sz="2100"/>
              <a:t>Build trusting relationships, assess needs and match individuals to appropriate services.</a:t>
            </a:r>
          </a:p>
          <a:p>
            <a:pPr marL="233363" indent="-233363">
              <a:spcBef>
                <a:spcPts val="0"/>
              </a:spcBef>
              <a:spcAft>
                <a:spcPts val="600"/>
              </a:spcAft>
              <a:buSzPct val="100000"/>
            </a:pPr>
            <a:r>
              <a:rPr lang="en-US" sz="2100">
                <a:solidFill>
                  <a:schemeClr val="tx1"/>
                </a:solidFill>
              </a:rPr>
              <a:t>Work directly with </a:t>
            </a:r>
            <a:r>
              <a:rPr lang="en-US" sz="2100"/>
              <a:t>the HSD Regional Coordinator and other agencies assigned to the neighborhood team to coordinate outreach services.</a:t>
            </a:r>
          </a:p>
          <a:p>
            <a:pPr marL="233363" indent="-233363">
              <a:spcBef>
                <a:spcPts val="0"/>
              </a:spcBef>
              <a:spcAft>
                <a:spcPts val="600"/>
              </a:spcAft>
              <a:buSzPct val="100000"/>
            </a:pPr>
            <a:r>
              <a:rPr lang="en-US" sz="2100"/>
              <a:t>Attempt to engage individuals referred by the HSD Regional Coordinator or other agencies within 72 business hours and regularly engage them (min. of once per month).</a:t>
            </a:r>
          </a:p>
          <a:p>
            <a:pPr marL="233363" indent="-233363">
              <a:spcBef>
                <a:spcPts val="0"/>
              </a:spcBef>
              <a:spcAft>
                <a:spcPts val="600"/>
              </a:spcAft>
              <a:buSzPct val="100000"/>
            </a:pPr>
            <a:r>
              <a:rPr lang="en-US" sz="2100"/>
              <a:t>Exit individual once they achieve stable, permanent housing; are connected with a housing case manager at a shelter; decline services; or have not been engaged in 6 months.</a:t>
            </a:r>
          </a:p>
        </p:txBody>
      </p:sp>
      <p:sp>
        <p:nvSpPr>
          <p:cNvPr id="4" name="Title 1">
            <a:extLst>
              <a:ext uri="{FF2B5EF4-FFF2-40B4-BE49-F238E27FC236}">
                <a16:creationId xmlns:a16="http://schemas.microsoft.com/office/drawing/2014/main" id="{8C8545DD-F5EC-C0F1-E50F-F1A896982429}"/>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b="1">
              <a:solidFill>
                <a:schemeClr val="tx2"/>
              </a:solidFill>
            </a:endParaRPr>
          </a:p>
        </p:txBody>
      </p:sp>
      <p:sp>
        <p:nvSpPr>
          <p:cNvPr id="2" name="Slide Number Placeholder 5">
            <a:extLst>
              <a:ext uri="{FF2B5EF4-FFF2-40B4-BE49-F238E27FC236}">
                <a16:creationId xmlns:a16="http://schemas.microsoft.com/office/drawing/2014/main" id="{7AE5B225-EC10-34E6-1FFB-E95311B8F8BF}"/>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16</a:t>
            </a:fld>
            <a:endParaRPr lang="en-US"/>
          </a:p>
        </p:txBody>
      </p:sp>
      <p:sp>
        <p:nvSpPr>
          <p:cNvPr id="3" name="Footer Placeholder 4">
            <a:extLst>
              <a:ext uri="{FF2B5EF4-FFF2-40B4-BE49-F238E27FC236}">
                <a16:creationId xmlns:a16="http://schemas.microsoft.com/office/drawing/2014/main" id="{DECAC6B4-FED6-B5AD-2A4A-43E76431E541}"/>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983441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BC5B92A-0A41-24DC-29CC-4C0EFF37932C}"/>
              </a:ext>
            </a:extLst>
          </p:cNvPr>
          <p:cNvPicPr>
            <a:picLocks noChangeAspect="1"/>
          </p:cNvPicPr>
          <p:nvPr/>
        </p:nvPicPr>
        <p:blipFill rotWithShape="1">
          <a:blip r:embed="rId3"/>
          <a:srcRect l="11722" t="6549" r="8140" b="2124"/>
          <a:stretch/>
        </p:blipFill>
        <p:spPr>
          <a:xfrm>
            <a:off x="8474697" y="1212234"/>
            <a:ext cx="2764740" cy="4865224"/>
          </a:xfrm>
          <a:prstGeom prst="rect">
            <a:avLst/>
          </a:prstGeom>
        </p:spPr>
      </p:pic>
      <p:sp>
        <p:nvSpPr>
          <p:cNvPr id="13" name="TextBox 12">
            <a:extLst>
              <a:ext uri="{FF2B5EF4-FFF2-40B4-BE49-F238E27FC236}">
                <a16:creationId xmlns:a16="http://schemas.microsoft.com/office/drawing/2014/main" id="{96001462-9A8A-6D3B-5335-4075EEC2724D}"/>
              </a:ext>
            </a:extLst>
          </p:cNvPr>
          <p:cNvSpPr txBox="1"/>
          <p:nvPr/>
        </p:nvSpPr>
        <p:spPr>
          <a:xfrm>
            <a:off x="952563" y="1936283"/>
            <a:ext cx="7233493" cy="2831544"/>
          </a:xfrm>
          <a:prstGeom prst="rect">
            <a:avLst/>
          </a:prstGeom>
          <a:noFill/>
        </p:spPr>
        <p:txBody>
          <a:bodyPr wrap="square">
            <a:spAutoFit/>
          </a:bodyPr>
          <a:lstStyle/>
          <a:p>
            <a:pPr marL="233363" indent="-233363">
              <a:spcAft>
                <a:spcPts val="600"/>
              </a:spcAft>
              <a:buFont typeface="Arial" panose="020B0604020202020204" pitchFamily="34" charset="0"/>
              <a:buChar char="•"/>
            </a:pPr>
            <a:r>
              <a:rPr lang="en-US" sz="2400">
                <a:ea typeface="Calibri" panose="020F0502020204030204" pitchFamily="34" charset="0"/>
                <a:cs typeface="Calibri" panose="020F0502020204030204" pitchFamily="34" charset="0"/>
              </a:rPr>
              <a:t>Neighborhood Team areas correspond to City Council Districts (see map on right).</a:t>
            </a:r>
          </a:p>
          <a:p>
            <a:pPr marL="233363" indent="-233363">
              <a:spcAft>
                <a:spcPts val="600"/>
              </a:spcAft>
              <a:buFont typeface="Arial" panose="020B0604020202020204" pitchFamily="34" charset="0"/>
              <a:buChar char="•"/>
            </a:pPr>
            <a:r>
              <a:rPr lang="en-US" sz="2400">
                <a:ea typeface="Calibri" panose="020F0502020204030204" pitchFamily="34" charset="0"/>
                <a:cs typeface="Calibri" panose="020F0502020204030204" pitchFamily="34" charset="0"/>
              </a:rPr>
              <a:t>HSD may revise these neighborhoods, especially to ensure citywide coverage or shifting needs.</a:t>
            </a:r>
          </a:p>
          <a:p>
            <a:pPr marL="233363" indent="-233363">
              <a:spcAft>
                <a:spcPts val="600"/>
              </a:spcAft>
              <a:buFont typeface="Arial" panose="020B0604020202020204" pitchFamily="34" charset="0"/>
              <a:buChar char="•"/>
            </a:pPr>
            <a:r>
              <a:rPr lang="en-US" sz="2400">
                <a:ea typeface="Calibri" panose="020F0502020204030204" pitchFamily="34" charset="0"/>
                <a:cs typeface="Calibri" panose="020F0502020204030204" pitchFamily="34" charset="0"/>
              </a:rPr>
              <a:t>Agencies will apply for the neighborhood(s), # of FTEs they plan to provide and indicate the outreach service(s) they will provide.</a:t>
            </a:r>
          </a:p>
        </p:txBody>
      </p:sp>
      <p:sp>
        <p:nvSpPr>
          <p:cNvPr id="16" name="Title 1">
            <a:extLst>
              <a:ext uri="{FF2B5EF4-FFF2-40B4-BE49-F238E27FC236}">
                <a16:creationId xmlns:a16="http://schemas.microsoft.com/office/drawing/2014/main" id="{2D56E614-2D7F-7E74-7CE3-2BA0550C80C6}"/>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b="1">
              <a:solidFill>
                <a:schemeClr val="tx2"/>
              </a:solidFill>
            </a:endParaRPr>
          </a:p>
        </p:txBody>
      </p:sp>
      <p:sp>
        <p:nvSpPr>
          <p:cNvPr id="2" name="Slide Number Placeholder 5">
            <a:extLst>
              <a:ext uri="{FF2B5EF4-FFF2-40B4-BE49-F238E27FC236}">
                <a16:creationId xmlns:a16="http://schemas.microsoft.com/office/drawing/2014/main" id="{A6EBADF1-5152-A1A2-C40E-848D7CC525C4}"/>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17</a:t>
            </a:fld>
            <a:endParaRPr lang="en-US"/>
          </a:p>
        </p:txBody>
      </p:sp>
      <p:sp>
        <p:nvSpPr>
          <p:cNvPr id="3" name="Footer Placeholder 4">
            <a:extLst>
              <a:ext uri="{FF2B5EF4-FFF2-40B4-BE49-F238E27FC236}">
                <a16:creationId xmlns:a16="http://schemas.microsoft.com/office/drawing/2014/main" id="{B7ECC457-71AE-36BB-241F-616567B69FD2}"/>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1218538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407FDE-26AC-DCD7-0108-96BC11201C50}"/>
              </a:ext>
            </a:extLst>
          </p:cNvPr>
          <p:cNvSpPr txBox="1">
            <a:spLocks/>
          </p:cNvSpPr>
          <p:nvPr/>
        </p:nvSpPr>
        <p:spPr>
          <a:xfrm>
            <a:off x="923827" y="1695636"/>
            <a:ext cx="10315610" cy="4168590"/>
          </a:xfrm>
          <a:prstGeom prst="rect">
            <a:avLst/>
          </a:prstGeom>
        </p:spPr>
        <p:txBody>
          <a:bodyPr vert="horz" lIns="91440" tIns="45720" rIns="91440" bIns="45720" rtlCol="0" anchor="t">
            <a:noAutofit/>
          </a:bodyPr>
          <a:lstStyle>
            <a:lvl1pPr marL="228600" indent="-228600" algn="l" defTabSz="457200" rtl="0" eaLnBrk="1" latinLnBrk="0" hangingPunct="1">
              <a:lnSpc>
                <a:spcPct val="100000"/>
              </a:lnSpc>
              <a:spcBef>
                <a:spcPct val="20000"/>
              </a:spcBef>
              <a:buSzPct val="60000"/>
              <a:buFont typeface="Arial"/>
              <a:buChar char="•"/>
              <a:defRPr sz="3200" b="0" kern="1200">
                <a:solidFill>
                  <a:schemeClr val="tx1">
                    <a:lumMod val="65000"/>
                    <a:lumOff val="35000"/>
                  </a:schemeClr>
                </a:solidFill>
                <a:latin typeface="+mn-lt"/>
                <a:ea typeface="+mn-ea"/>
                <a:cs typeface="+mn-cs"/>
              </a:defRPr>
            </a:lvl1pPr>
            <a:lvl2pPr marL="742950" indent="-285750" algn="l" defTabSz="457200" rtl="0" eaLnBrk="1" latinLnBrk="0" hangingPunct="1">
              <a:spcBef>
                <a:spcPct val="20000"/>
              </a:spcBef>
              <a:buSzPct val="80000"/>
              <a:buFont typeface="Arial"/>
              <a:buChar char="–"/>
              <a:defRPr sz="2400" kern="1200">
                <a:solidFill>
                  <a:schemeClr val="tx1">
                    <a:lumMod val="65000"/>
                    <a:lumOff val="35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65000"/>
                    <a:lumOff val="3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33045" indent="-233045">
              <a:spcBef>
                <a:spcPts val="0"/>
              </a:spcBef>
              <a:spcAft>
                <a:spcPts val="600"/>
              </a:spcAft>
              <a:buSzPct val="100000"/>
            </a:pPr>
            <a:r>
              <a:rPr lang="en-US" sz="2400">
                <a:solidFill>
                  <a:schemeClr val="tx1"/>
                </a:solidFill>
                <a:ea typeface="Calibri" panose="020F0502020204030204" pitchFamily="34" charset="0"/>
                <a:cs typeface="Calibri"/>
              </a:rPr>
              <a:t>To address specific disparities, agencies will also be selected to provide Population-Specific outreach services citywide, based on need and referrals from neighborhood outreach teams. </a:t>
            </a:r>
            <a:endParaRPr lang="en-US"/>
          </a:p>
          <a:p>
            <a:pPr marL="233045" indent="-233045">
              <a:spcBef>
                <a:spcPts val="0"/>
              </a:spcBef>
              <a:spcAft>
                <a:spcPts val="600"/>
              </a:spcAft>
              <a:buSzPct val="100000"/>
            </a:pPr>
            <a:r>
              <a:rPr lang="en-US" sz="2400">
                <a:solidFill>
                  <a:schemeClr val="tx1"/>
                </a:solidFill>
                <a:ea typeface="Calibri" panose="020F0502020204030204" pitchFamily="34" charset="0"/>
                <a:cs typeface="Calibri"/>
              </a:rPr>
              <a:t>Minimum of two FTEs are expected to respond to all City neighborhoods.</a:t>
            </a:r>
          </a:p>
          <a:p>
            <a:pPr marL="233045" indent="-233045">
              <a:spcBef>
                <a:spcPts val="0"/>
              </a:spcBef>
              <a:spcAft>
                <a:spcPts val="600"/>
              </a:spcAft>
              <a:buSzPct val="100000"/>
            </a:pPr>
            <a:r>
              <a:rPr lang="en-US" sz="2400">
                <a:solidFill>
                  <a:schemeClr val="tx1"/>
                </a:solidFill>
              </a:rPr>
              <a:t>Specific populations include </a:t>
            </a:r>
            <a:endParaRPr lang="en-US" sz="2400" b="1">
              <a:solidFill>
                <a:schemeClr val="tx1"/>
              </a:solidFill>
            </a:endParaRPr>
          </a:p>
          <a:p>
            <a:pPr marL="914400" lvl="1" indent="-457200">
              <a:spcBef>
                <a:spcPts val="0"/>
              </a:spcBef>
              <a:spcAft>
                <a:spcPts val="600"/>
              </a:spcAft>
              <a:buSzPct val="100000"/>
              <a:buAutoNum type="alphaUcPeriod"/>
            </a:pPr>
            <a:r>
              <a:rPr lang="en-US" b="1">
                <a:solidFill>
                  <a:schemeClr val="tx1"/>
                </a:solidFill>
              </a:rPr>
              <a:t>Black/African American; Hispanic/Latino/Latinx; or American Indian/Indigenous/Alaska Natives who are unsheltered, and </a:t>
            </a:r>
            <a:endParaRPr lang="en-US" b="1">
              <a:solidFill>
                <a:schemeClr val="tx1"/>
              </a:solidFill>
              <a:cs typeface="Calibri"/>
            </a:endParaRPr>
          </a:p>
          <a:p>
            <a:pPr marL="914400" lvl="1" indent="-457200">
              <a:spcBef>
                <a:spcPts val="0"/>
              </a:spcBef>
              <a:spcAft>
                <a:spcPts val="600"/>
              </a:spcAft>
              <a:buSzPct val="100000"/>
              <a:buAutoNum type="alphaUcPeriod"/>
            </a:pPr>
            <a:r>
              <a:rPr lang="en-US" sz="2400" b="1">
                <a:solidFill>
                  <a:schemeClr val="tx1"/>
                </a:solidFill>
              </a:rPr>
              <a:t>Unaccompanied youth and young adults who are 24 years or younger and unsheltered.</a:t>
            </a:r>
            <a:r>
              <a:rPr lang="en-US" b="1">
                <a:solidFill>
                  <a:schemeClr val="tx1"/>
                </a:solidFill>
              </a:rPr>
              <a:t> </a:t>
            </a:r>
            <a:endParaRPr lang="en-US" sz="2400" b="1">
              <a:solidFill>
                <a:schemeClr val="tx1"/>
              </a:solidFill>
              <a:cs typeface="Calibri"/>
            </a:endParaRPr>
          </a:p>
        </p:txBody>
      </p:sp>
      <p:sp>
        <p:nvSpPr>
          <p:cNvPr id="5" name="Title 1">
            <a:extLst>
              <a:ext uri="{FF2B5EF4-FFF2-40B4-BE49-F238E27FC236}">
                <a16:creationId xmlns:a16="http://schemas.microsoft.com/office/drawing/2014/main" id="{FA207B68-2CAF-CE72-68A6-02C3A7200016}"/>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b="1">
              <a:solidFill>
                <a:schemeClr val="tx2"/>
              </a:solidFill>
            </a:endParaRPr>
          </a:p>
        </p:txBody>
      </p:sp>
      <p:sp>
        <p:nvSpPr>
          <p:cNvPr id="3" name="Slide Number Placeholder 5">
            <a:extLst>
              <a:ext uri="{FF2B5EF4-FFF2-40B4-BE49-F238E27FC236}">
                <a16:creationId xmlns:a16="http://schemas.microsoft.com/office/drawing/2014/main" id="{3E723D86-C931-A2CB-CF66-AF38B2EDA44E}"/>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18</a:t>
            </a:fld>
            <a:endParaRPr lang="en-US"/>
          </a:p>
        </p:txBody>
      </p:sp>
      <p:sp>
        <p:nvSpPr>
          <p:cNvPr id="4" name="Footer Placeholder 4">
            <a:extLst>
              <a:ext uri="{FF2B5EF4-FFF2-40B4-BE49-F238E27FC236}">
                <a16:creationId xmlns:a16="http://schemas.microsoft.com/office/drawing/2014/main" id="{2C1E6DB7-FF4C-342D-E78B-D2A28E7DE9D9}"/>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1264356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8A88DBB6-78D1-9957-C13F-88DE6CF6C266}"/>
              </a:ext>
            </a:extLst>
          </p:cNvPr>
          <p:cNvSpPr>
            <a:spLocks noGrp="1"/>
          </p:cNvSpPr>
          <p:nvPr>
            <p:ph type="body" sz="quarter" idx="14"/>
          </p:nvPr>
        </p:nvSpPr>
        <p:spPr>
          <a:xfrm>
            <a:off x="914400" y="1590260"/>
            <a:ext cx="10325038" cy="4120583"/>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a:spcBef>
                <a:spcPts val="0"/>
              </a:spcBef>
              <a:spcAft>
                <a:spcPts val="600"/>
              </a:spcAft>
              <a:buNone/>
            </a:pPr>
            <a:r>
              <a:rPr lang="en-US">
                <a:solidFill>
                  <a:schemeClr val="tx1"/>
                </a:solidFill>
                <a:ea typeface="Calibri" panose="020F0502020204030204" pitchFamily="34" charset="0"/>
                <a:cs typeface="Calibri" panose="020F0502020204030204" pitchFamily="34" charset="0"/>
              </a:rPr>
              <a:t>Key requirements for </a:t>
            </a:r>
            <a:r>
              <a:rPr lang="en-US">
                <a:ea typeface="Calibri" panose="020F0502020204030204" pitchFamily="34" charset="0"/>
                <a:cs typeface="Calibri" panose="020F0502020204030204" pitchFamily="34" charset="0"/>
              </a:rPr>
              <a:t>Population</a:t>
            </a:r>
            <a:r>
              <a:rPr lang="en-US">
                <a:solidFill>
                  <a:schemeClr val="tx1"/>
                </a:solidFill>
                <a:ea typeface="Calibri" panose="020F0502020204030204" pitchFamily="34" charset="0"/>
                <a:cs typeface="Calibri" panose="020F0502020204030204" pitchFamily="34" charset="0"/>
              </a:rPr>
              <a:t>-Specific include:</a:t>
            </a:r>
          </a:p>
          <a:p>
            <a:pPr marL="233363" indent="-233363">
              <a:spcBef>
                <a:spcPts val="0"/>
              </a:spcBef>
              <a:spcAft>
                <a:spcPts val="600"/>
              </a:spcAft>
              <a:buSzPct val="100000"/>
            </a:pPr>
            <a:r>
              <a:rPr lang="en-US" sz="2100">
                <a:solidFill>
                  <a:schemeClr val="tx1"/>
                </a:solidFill>
              </a:rPr>
              <a:t>Deploy assigned staff daily to engage unsheltered individuals citywide.</a:t>
            </a:r>
          </a:p>
          <a:p>
            <a:pPr marL="233363" indent="-233363">
              <a:spcBef>
                <a:spcPts val="0"/>
              </a:spcBef>
              <a:spcAft>
                <a:spcPts val="600"/>
              </a:spcAft>
              <a:buSzPct val="100000"/>
            </a:pPr>
            <a:r>
              <a:rPr lang="en-US" sz="2100"/>
              <a:t>Build trusting relationships, assess needs and match individuals to appropriate services.</a:t>
            </a:r>
          </a:p>
          <a:p>
            <a:pPr marL="233363" indent="-233363">
              <a:spcBef>
                <a:spcPts val="0"/>
              </a:spcBef>
              <a:spcAft>
                <a:spcPts val="600"/>
              </a:spcAft>
              <a:buSzPct val="100000"/>
            </a:pPr>
            <a:r>
              <a:rPr lang="en-US" sz="2100"/>
              <a:t>Attempt to engage individuals referred by an HSD Regional Coordinator or neighborhood team within 72 business hours and regularly engage them (min. of once per month).</a:t>
            </a:r>
          </a:p>
          <a:p>
            <a:pPr marL="233363" indent="-233363">
              <a:spcBef>
                <a:spcPts val="0"/>
              </a:spcBef>
              <a:spcAft>
                <a:spcPts val="600"/>
              </a:spcAft>
              <a:buSzPct val="100000"/>
            </a:pPr>
            <a:r>
              <a:rPr lang="en-US" sz="2100"/>
              <a:t>Attend weekly outreach meetings as applies, based on the location of people referred from the neighborhood outreach teams.</a:t>
            </a:r>
          </a:p>
          <a:p>
            <a:pPr marL="233363" indent="-233363">
              <a:spcBef>
                <a:spcPts val="0"/>
              </a:spcBef>
              <a:spcAft>
                <a:spcPts val="600"/>
              </a:spcAft>
              <a:buSzPct val="100000"/>
            </a:pPr>
            <a:r>
              <a:rPr lang="en-US" sz="2100"/>
              <a:t>Exit individual once they achieve stable, permanent housing; are connected with a housing case manager at a shelter; decline services; or have not been engaged in 6 months</a:t>
            </a:r>
            <a:r>
              <a:rPr lang="en-US" sz="2000"/>
              <a:t>.</a:t>
            </a:r>
          </a:p>
        </p:txBody>
      </p:sp>
      <p:sp>
        <p:nvSpPr>
          <p:cNvPr id="13" name="Title 1">
            <a:extLst>
              <a:ext uri="{FF2B5EF4-FFF2-40B4-BE49-F238E27FC236}">
                <a16:creationId xmlns:a16="http://schemas.microsoft.com/office/drawing/2014/main" id="{EDFEC31E-98C4-3A68-6867-0A46E0A5C0BC}"/>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Service/Program Model</a:t>
            </a:r>
            <a:endParaRPr lang="en-US" sz="4400" b="1">
              <a:solidFill>
                <a:schemeClr val="tx2"/>
              </a:solidFill>
            </a:endParaRPr>
          </a:p>
        </p:txBody>
      </p:sp>
      <p:sp>
        <p:nvSpPr>
          <p:cNvPr id="2" name="Slide Number Placeholder 5">
            <a:extLst>
              <a:ext uri="{FF2B5EF4-FFF2-40B4-BE49-F238E27FC236}">
                <a16:creationId xmlns:a16="http://schemas.microsoft.com/office/drawing/2014/main" id="{D29C9186-80CB-4ADA-B09A-A387B67AF6C2}"/>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19</a:t>
            </a:fld>
            <a:endParaRPr lang="en-US"/>
          </a:p>
        </p:txBody>
      </p:sp>
      <p:sp>
        <p:nvSpPr>
          <p:cNvPr id="3" name="Footer Placeholder 4">
            <a:extLst>
              <a:ext uri="{FF2B5EF4-FFF2-40B4-BE49-F238E27FC236}">
                <a16:creationId xmlns:a16="http://schemas.microsoft.com/office/drawing/2014/main" id="{68C7F38F-6D48-0665-1494-4D6F4D7AB0AE}"/>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684938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6240E-CBCD-4F39-ABEB-14C0F141E8AD}"/>
              </a:ext>
            </a:extLst>
          </p:cNvPr>
          <p:cNvSpPr>
            <a:spLocks noGrp="1"/>
          </p:cNvSpPr>
          <p:nvPr>
            <p:ph type="ctrTitle"/>
          </p:nvPr>
        </p:nvSpPr>
        <p:spPr>
          <a:xfrm>
            <a:off x="95250" y="-593012"/>
            <a:ext cx="12001499" cy="3274067"/>
          </a:xfrm>
        </p:spPr>
        <p:txBody>
          <a:bodyPr>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br>
              <a:rPr lang="en-US" sz="3600" b="1"/>
            </a:br>
            <a:br>
              <a:rPr lang="en-US" sz="3600" b="1"/>
            </a:br>
            <a:br>
              <a:rPr lang="en-US" sz="3600" b="1"/>
            </a:br>
            <a:r>
              <a:rPr lang="en-US" sz="2800" b="1">
                <a:solidFill>
                  <a:schemeClr val="bg1"/>
                </a:solidFill>
              </a:rPr>
              <a:t>2024 Street-Based Outreach </a:t>
            </a:r>
            <a:r>
              <a:rPr lang="en-US" sz="2800">
                <a:solidFill>
                  <a:schemeClr val="bg1"/>
                </a:solidFill>
              </a:rPr>
              <a:t>Ser</a:t>
            </a:r>
            <a:r>
              <a:rPr lang="en-US" sz="2800" b="1">
                <a:solidFill>
                  <a:schemeClr val="bg1"/>
                </a:solidFill>
              </a:rPr>
              <a:t>vices for Unsheltered Individuals</a:t>
            </a:r>
            <a:br>
              <a:rPr lang="en-US" sz="2800" b="1">
                <a:solidFill>
                  <a:schemeClr val="bg1"/>
                </a:solidFill>
              </a:rPr>
            </a:br>
            <a:r>
              <a:rPr lang="en-US" sz="2800" b="1">
                <a:solidFill>
                  <a:schemeClr val="bg1"/>
                </a:solidFill>
              </a:rPr>
              <a:t>Request for </a:t>
            </a:r>
            <a:r>
              <a:rPr lang="en-US" sz="2800">
                <a:solidFill>
                  <a:schemeClr val="bg1"/>
                </a:solidFill>
              </a:rPr>
              <a:t>Qualifications</a:t>
            </a:r>
            <a:br>
              <a:rPr lang="en-US" sz="2800">
                <a:solidFill>
                  <a:schemeClr val="bg1"/>
                </a:solidFill>
              </a:rPr>
            </a:br>
            <a:r>
              <a:rPr lang="en-US" sz="2800">
                <a:solidFill>
                  <a:schemeClr val="bg1"/>
                </a:solidFill>
              </a:rPr>
              <a:t>(RFQ)</a:t>
            </a:r>
            <a:br>
              <a:rPr lang="en-US" sz="3200"/>
            </a:br>
            <a:endParaRPr lang="en-US" sz="3200">
              <a:cs typeface="Calibri"/>
            </a:endParaRPr>
          </a:p>
        </p:txBody>
      </p:sp>
      <p:sp>
        <p:nvSpPr>
          <p:cNvPr id="3" name="Subtitle 2">
            <a:extLst>
              <a:ext uri="{FF2B5EF4-FFF2-40B4-BE49-F238E27FC236}">
                <a16:creationId xmlns:a16="http://schemas.microsoft.com/office/drawing/2014/main" id="{BBA659F2-145A-4D6F-8079-8290319E2695}"/>
              </a:ext>
            </a:extLst>
          </p:cNvPr>
          <p:cNvSpPr>
            <a:spLocks noGrp="1"/>
          </p:cNvSpPr>
          <p:nvPr>
            <p:ph type="subTitle" idx="1"/>
          </p:nvPr>
        </p:nvSpPr>
        <p:spPr>
          <a:xfrm>
            <a:off x="1523999" y="2199265"/>
            <a:ext cx="9144000" cy="1655762"/>
          </a:xfrm>
        </p:spPr>
        <p:txBody>
          <a:bodyPr vert="horz" lIns="51435" tIns="25719" rIns="51435" bIns="25719"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r>
              <a:rPr lang="en-US" b="1">
                <a:solidFill>
                  <a:schemeClr val="bg1"/>
                </a:solidFill>
              </a:rPr>
              <a:t>INFORMATION SESSION (VIRTUAL)</a:t>
            </a:r>
            <a:endParaRPr lang="en-US">
              <a:solidFill>
                <a:schemeClr val="bg1"/>
              </a:solidFill>
              <a:cs typeface="Calibri"/>
            </a:endParaRPr>
          </a:p>
          <a:p>
            <a:pPr algn="ctr"/>
            <a:r>
              <a:rPr lang="en-US" b="1">
                <a:solidFill>
                  <a:schemeClr val="bg1"/>
                </a:solidFill>
                <a:cs typeface="Calibri"/>
              </a:rPr>
              <a:t>June 21, 2024</a:t>
            </a:r>
          </a:p>
          <a:p>
            <a:pPr algn="ctr"/>
            <a:r>
              <a:rPr lang="en-US" b="1">
                <a:solidFill>
                  <a:schemeClr val="bg1"/>
                </a:solidFill>
                <a:cs typeface="Calibri"/>
              </a:rPr>
              <a:t>10:00 AM - 11:30 AM PDT</a:t>
            </a:r>
          </a:p>
          <a:p>
            <a:pPr algn="ctr"/>
            <a:endParaRPr lang="en-US" b="1">
              <a:solidFill>
                <a:schemeClr val="bg1"/>
              </a:solidFill>
              <a:cs typeface="Calibri"/>
            </a:endParaRPr>
          </a:p>
          <a:p>
            <a:pPr algn="ctr"/>
            <a:r>
              <a:rPr lang="en-US" sz="2000" b="1">
                <a:solidFill>
                  <a:schemeClr val="bg1"/>
                </a:solidFill>
                <a:cs typeface="Calibri"/>
              </a:rPr>
              <a:t>Presented By: RFQ Coordinator, Nicole Donovan, Sr. Planner</a:t>
            </a:r>
          </a:p>
          <a:p>
            <a:pPr algn="ctr"/>
            <a:r>
              <a:rPr lang="en-US" sz="2000" b="1">
                <a:solidFill>
                  <a:schemeClr val="bg1"/>
                </a:solidFill>
                <a:cs typeface="Calibri"/>
              </a:rPr>
              <a:t>Human Services Department (HSD), Homelessness Division</a:t>
            </a:r>
          </a:p>
          <a:p>
            <a:pPr algn="ctr"/>
            <a:endParaRPr lang="en-US" sz="2800" b="1">
              <a:solidFill>
                <a:schemeClr val="bg1"/>
              </a:solidFill>
              <a:cs typeface="Calibri"/>
            </a:endParaRPr>
          </a:p>
        </p:txBody>
      </p:sp>
    </p:spTree>
    <p:extLst>
      <p:ext uri="{BB962C8B-B14F-4D97-AF65-F5344CB8AC3E}">
        <p14:creationId xmlns:p14="http://schemas.microsoft.com/office/powerpoint/2010/main" val="2705406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5379-6C70-4FBE-96B0-718202168C7F}"/>
              </a:ext>
            </a:extLst>
          </p:cNvPr>
          <p:cNvSpPr>
            <a:spLocks noGrp="1"/>
          </p:cNvSpPr>
          <p:nvPr>
            <p:ph type="title"/>
          </p:nvPr>
        </p:nvSpPr>
        <p:spPr>
          <a:xfrm>
            <a:off x="929398" y="274638"/>
            <a:ext cx="10335503" cy="1049337"/>
          </a:xfrm>
        </p:spPr>
        <p:txBody>
          <a:bodyPr vert="horz" lIns="91440" tIns="45720" rIns="91440" bIns="45720" rtlCol="0" anchor="b">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914400"/>
            <a:r>
              <a:rPr lang="en-US" sz="3600">
                <a:solidFill>
                  <a:schemeClr val="tx2"/>
                </a:solidFill>
              </a:rPr>
              <a:t>Service/Program Model</a:t>
            </a:r>
            <a:endParaRPr lang="en-US" sz="3600" b="1" kern="1200">
              <a:solidFill>
                <a:srgbClr val="0F7DC0"/>
              </a:solidFill>
            </a:endParaRPr>
          </a:p>
        </p:txBody>
      </p:sp>
      <p:graphicFrame>
        <p:nvGraphicFramePr>
          <p:cNvPr id="4" name="Content Placeholder 3">
            <a:extLst>
              <a:ext uri="{FF2B5EF4-FFF2-40B4-BE49-F238E27FC236}">
                <a16:creationId xmlns:a16="http://schemas.microsoft.com/office/drawing/2014/main" id="{5700D759-3DB0-4D2C-9602-0860D982464E}"/>
              </a:ext>
            </a:extLst>
          </p:cNvPr>
          <p:cNvGraphicFramePr>
            <a:graphicFrameLocks noGrp="1"/>
          </p:cNvGraphicFramePr>
          <p:nvPr>
            <p:ph idx="1"/>
            <p:extLst>
              <p:ext uri="{D42A27DB-BD31-4B8C-83A1-F6EECF244321}">
                <p14:modId xmlns:p14="http://schemas.microsoft.com/office/powerpoint/2010/main" val="691932216"/>
              </p:ext>
            </p:extLst>
          </p:nvPr>
        </p:nvGraphicFramePr>
        <p:xfrm>
          <a:off x="929398" y="1953491"/>
          <a:ext cx="10335503" cy="39091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5">
            <a:extLst>
              <a:ext uri="{FF2B5EF4-FFF2-40B4-BE49-F238E27FC236}">
                <a16:creationId xmlns:a16="http://schemas.microsoft.com/office/drawing/2014/main" id="{FFE39EA5-0763-B3CF-03E6-6FABB14ACC96}"/>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20</a:t>
            </a:fld>
            <a:endParaRPr lang="en-US"/>
          </a:p>
        </p:txBody>
      </p:sp>
      <p:sp>
        <p:nvSpPr>
          <p:cNvPr id="5" name="Footer Placeholder 4">
            <a:extLst>
              <a:ext uri="{FF2B5EF4-FFF2-40B4-BE49-F238E27FC236}">
                <a16:creationId xmlns:a16="http://schemas.microsoft.com/office/drawing/2014/main" id="{E1A7D5F7-FDD9-884A-A79A-5C2D1E57701D}"/>
              </a:ext>
            </a:extLst>
          </p:cNvPr>
          <p:cNvSpPr>
            <a:spLocks noGrp="1"/>
          </p:cNvSpPr>
          <p:nvPr>
            <p:ph type="ftr" sz="quarter" idx="11"/>
          </p:nvPr>
        </p:nvSpPr>
        <p:spPr>
          <a:xfrm>
            <a:off x="929399" y="6356351"/>
            <a:ext cx="3860800" cy="365125"/>
          </a:xfrm>
        </p:spPr>
        <p:txBody>
          <a:bodyPr/>
          <a:lstStyle/>
          <a:p>
            <a:r>
              <a:rPr lang="en-US"/>
              <a:t>SEATTLE HUMAN SERVICES </a:t>
            </a:r>
          </a:p>
        </p:txBody>
      </p:sp>
      <p:sp>
        <p:nvSpPr>
          <p:cNvPr id="7" name="TextBox 6">
            <a:extLst>
              <a:ext uri="{FF2B5EF4-FFF2-40B4-BE49-F238E27FC236}">
                <a16:creationId xmlns:a16="http://schemas.microsoft.com/office/drawing/2014/main" id="{BCFDC9CE-4E29-1BD9-5AAA-5F06EFC85120}"/>
              </a:ext>
            </a:extLst>
          </p:cNvPr>
          <p:cNvSpPr txBox="1"/>
          <p:nvPr/>
        </p:nvSpPr>
        <p:spPr>
          <a:xfrm>
            <a:off x="929398" y="1448395"/>
            <a:ext cx="6097384" cy="369332"/>
          </a:xfrm>
          <a:prstGeom prst="rect">
            <a:avLst/>
          </a:prstGeom>
          <a:noFill/>
        </p:spPr>
        <p:txBody>
          <a:bodyPr wrap="square">
            <a:spAutoFit/>
          </a:bodyPr>
          <a:lstStyle/>
          <a:p>
            <a:r>
              <a:rPr lang="en-US" b="1">
                <a:solidFill>
                  <a:schemeClr val="tx1"/>
                </a:solidFill>
                <a:ea typeface="Calibri" panose="020F0502020204030204" pitchFamily="34" charset="0"/>
                <a:cs typeface="Calibri" panose="020F0502020204030204" pitchFamily="34" charset="0"/>
              </a:rPr>
              <a:t>Key Staffing &amp; Service Requirements</a:t>
            </a:r>
            <a:endParaRPr lang="en-US" b="1"/>
          </a:p>
        </p:txBody>
      </p:sp>
    </p:spTree>
    <p:extLst>
      <p:ext uri="{BB962C8B-B14F-4D97-AF65-F5344CB8AC3E}">
        <p14:creationId xmlns:p14="http://schemas.microsoft.com/office/powerpoint/2010/main" val="376790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2976BD-C4DC-70A2-1BE6-4B32DAEBE14D}"/>
              </a:ext>
            </a:extLst>
          </p:cNvPr>
          <p:cNvSpPr>
            <a:spLocks noGrp="1"/>
          </p:cNvSpPr>
          <p:nvPr>
            <p:ph type="title"/>
          </p:nvPr>
        </p:nvSpPr>
        <p:spPr/>
        <p:txBody>
          <a:bodyPr/>
          <a:lstStyle/>
          <a:p>
            <a:pPr>
              <a:lnSpc>
                <a:spcPct val="69767"/>
              </a:lnSpc>
            </a:pPr>
            <a:r>
              <a:rPr lang="en-US"/>
              <a:t>Application &amp; Submission Instructions</a:t>
            </a:r>
          </a:p>
        </p:txBody>
      </p:sp>
    </p:spTree>
    <p:extLst>
      <p:ext uri="{BB962C8B-B14F-4D97-AF65-F5344CB8AC3E}">
        <p14:creationId xmlns:p14="http://schemas.microsoft.com/office/powerpoint/2010/main" val="3016347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D356E-2DE9-4323-986E-59A5E3EFA4AE}"/>
              </a:ext>
            </a:extLst>
          </p:cNvPr>
          <p:cNvSpPr>
            <a:spLocks noGrp="1"/>
          </p:cNvSpPr>
          <p:nvPr>
            <p:ph type="title"/>
          </p:nvPr>
        </p:nvSpPr>
        <p:spPr>
          <a:xfrm>
            <a:off x="929398" y="274638"/>
            <a:ext cx="10335503" cy="1125537"/>
          </a:xfrm>
        </p:spPr>
        <p:txBody>
          <a:bodyPr>
            <a:normAutofit/>
          </a:bodyPr>
          <a:lstStyle/>
          <a:p>
            <a:r>
              <a:rPr lang="en-US" sz="3600"/>
              <a:t>Application &amp; Submission Instructions</a:t>
            </a:r>
          </a:p>
        </p:txBody>
      </p:sp>
      <p:sp>
        <p:nvSpPr>
          <p:cNvPr id="3" name="Content Placeholder 2">
            <a:extLst>
              <a:ext uri="{FF2B5EF4-FFF2-40B4-BE49-F238E27FC236}">
                <a16:creationId xmlns:a16="http://schemas.microsoft.com/office/drawing/2014/main" id="{CE49BE57-9947-44B3-9223-C4FC395A6977}"/>
              </a:ext>
            </a:extLst>
          </p:cNvPr>
          <p:cNvSpPr>
            <a:spLocks noGrp="1"/>
          </p:cNvSpPr>
          <p:nvPr>
            <p:ph idx="1"/>
          </p:nvPr>
        </p:nvSpPr>
        <p:spPr>
          <a:xfrm>
            <a:off x="929398" y="1616530"/>
            <a:ext cx="10335503" cy="4246070"/>
          </a:xfrm>
        </p:spPr>
        <p:txBody>
          <a:bodyPr vert="horz" lIns="91440" tIns="45720" rIns="91440" bIns="45720" rtlCol="0" anchor="t">
            <a:normAutofit fontScale="25000" lnSpcReduction="20000"/>
          </a:bodyPr>
          <a:lstStyle/>
          <a:p>
            <a:pPr marL="0" indent="0">
              <a:lnSpc>
                <a:spcPct val="120000"/>
              </a:lnSpc>
              <a:spcAft>
                <a:spcPts val="600"/>
              </a:spcAft>
              <a:buNone/>
            </a:pPr>
            <a:r>
              <a:rPr lang="en-US" sz="8000" b="1" u="sng">
                <a:solidFill>
                  <a:schemeClr val="tx1"/>
                </a:solidFill>
              </a:rPr>
              <a:t>What Needs to Be in Your Application:</a:t>
            </a:r>
            <a:endParaRPr lang="en-US" sz="8000">
              <a:solidFill>
                <a:schemeClr val="tx1"/>
              </a:solidFill>
            </a:endParaRPr>
          </a:p>
          <a:p>
            <a:pPr>
              <a:lnSpc>
                <a:spcPct val="120000"/>
              </a:lnSpc>
              <a:spcBef>
                <a:spcPts val="0"/>
              </a:spcBef>
              <a:spcAft>
                <a:spcPts val="600"/>
              </a:spcAft>
              <a:buSzPct val="100000"/>
            </a:pPr>
            <a:r>
              <a:rPr lang="en-US" sz="8000">
                <a:solidFill>
                  <a:schemeClr val="tx1"/>
                </a:solidFill>
              </a:rPr>
              <a:t>Late applications will not be accepted. </a:t>
            </a:r>
            <a:r>
              <a:rPr lang="en-US" sz="8000" b="1">
                <a:solidFill>
                  <a:schemeClr val="tx1"/>
                </a:solidFill>
              </a:rPr>
              <a:t>HSD is not responsible for ensuring that applications are received by the deadline.</a:t>
            </a:r>
          </a:p>
          <a:p>
            <a:pPr>
              <a:lnSpc>
                <a:spcPct val="120000"/>
              </a:lnSpc>
              <a:spcBef>
                <a:spcPts val="0"/>
              </a:spcBef>
              <a:spcAft>
                <a:spcPts val="600"/>
              </a:spcAft>
              <a:buSzPct val="100000"/>
            </a:pPr>
            <a:r>
              <a:rPr lang="en-US" sz="8000">
                <a:solidFill>
                  <a:schemeClr val="tx1"/>
                </a:solidFill>
              </a:rPr>
              <a:t>Applications </a:t>
            </a:r>
            <a:r>
              <a:rPr lang="en-US" sz="8000" u="sng">
                <a:solidFill>
                  <a:schemeClr val="tx1"/>
                </a:solidFill>
              </a:rPr>
              <a:t>must</a:t>
            </a:r>
            <a:r>
              <a:rPr lang="en-US" sz="8000">
                <a:solidFill>
                  <a:schemeClr val="tx1"/>
                </a:solidFill>
              </a:rPr>
              <a:t> include: </a:t>
            </a:r>
            <a:endParaRPr lang="en-US" sz="8000">
              <a:solidFill>
                <a:schemeClr val="tx1"/>
              </a:solidFill>
              <a:cs typeface="Calibri"/>
            </a:endParaRPr>
          </a:p>
          <a:p>
            <a:pPr lvl="1">
              <a:lnSpc>
                <a:spcPct val="120000"/>
              </a:lnSpc>
              <a:spcBef>
                <a:spcPts val="0"/>
              </a:spcBef>
              <a:spcAft>
                <a:spcPts val="600"/>
              </a:spcAft>
              <a:buSzPct val="100000"/>
            </a:pPr>
            <a:r>
              <a:rPr lang="en-US" sz="8000">
                <a:solidFill>
                  <a:schemeClr val="tx1"/>
                </a:solidFill>
              </a:rPr>
              <a:t>Completed and Signed Application Cover Sheet (Attachment 2)</a:t>
            </a:r>
            <a:endParaRPr lang="en-US" sz="8000">
              <a:solidFill>
                <a:schemeClr val="tx1"/>
              </a:solidFill>
              <a:cs typeface="Calibri"/>
            </a:endParaRPr>
          </a:p>
          <a:p>
            <a:pPr lvl="1">
              <a:lnSpc>
                <a:spcPct val="120000"/>
              </a:lnSpc>
              <a:spcBef>
                <a:spcPts val="0"/>
              </a:spcBef>
              <a:spcAft>
                <a:spcPts val="600"/>
              </a:spcAft>
              <a:buSzPct val="100000"/>
            </a:pPr>
            <a:r>
              <a:rPr lang="en-US" sz="8000">
                <a:solidFill>
                  <a:schemeClr val="tx1"/>
                </a:solidFill>
              </a:rPr>
              <a:t>Completed Narrative Response (6-page limit)</a:t>
            </a:r>
            <a:endParaRPr lang="en-US" sz="8000">
              <a:solidFill>
                <a:schemeClr val="tx1"/>
              </a:solidFill>
              <a:cs typeface="Calibri"/>
            </a:endParaRPr>
          </a:p>
          <a:p>
            <a:pPr lvl="1">
              <a:lnSpc>
                <a:spcPct val="120000"/>
              </a:lnSpc>
              <a:spcBef>
                <a:spcPts val="0"/>
              </a:spcBef>
              <a:spcAft>
                <a:spcPts val="600"/>
              </a:spcAft>
              <a:buSzPct val="100000"/>
            </a:pPr>
            <a:r>
              <a:rPr lang="en-US" sz="8000">
                <a:solidFill>
                  <a:schemeClr val="tx1"/>
                </a:solidFill>
              </a:rPr>
              <a:t>Proposed Program Budget (Attachment 3) in Excel </a:t>
            </a:r>
            <a:endParaRPr lang="en-US" sz="8000">
              <a:solidFill>
                <a:schemeClr val="tx1"/>
              </a:solidFill>
              <a:cs typeface="Calibri"/>
            </a:endParaRPr>
          </a:p>
          <a:p>
            <a:pPr lvl="1">
              <a:lnSpc>
                <a:spcPct val="120000"/>
              </a:lnSpc>
              <a:spcBef>
                <a:spcPts val="0"/>
              </a:spcBef>
              <a:spcAft>
                <a:spcPts val="600"/>
              </a:spcAft>
              <a:buSzPct val="100000"/>
            </a:pPr>
            <a:r>
              <a:rPr lang="en-US" sz="8000">
                <a:solidFill>
                  <a:schemeClr val="tx1"/>
                </a:solidFill>
              </a:rPr>
              <a:t>Proposed Personnel Detail Budget (Attachment 4) in Excel</a:t>
            </a:r>
            <a:endParaRPr lang="en-US" sz="8000">
              <a:solidFill>
                <a:schemeClr val="tx1"/>
              </a:solidFill>
              <a:cs typeface="Calibri"/>
            </a:endParaRPr>
          </a:p>
          <a:p>
            <a:pPr lvl="1">
              <a:lnSpc>
                <a:spcPct val="120000"/>
              </a:lnSpc>
              <a:spcBef>
                <a:spcPts val="0"/>
              </a:spcBef>
              <a:spcAft>
                <a:spcPts val="600"/>
              </a:spcAft>
              <a:buSzPct val="100000"/>
            </a:pPr>
            <a:r>
              <a:rPr lang="en-US" sz="8000">
                <a:solidFill>
                  <a:schemeClr val="tx1"/>
                </a:solidFill>
              </a:rPr>
              <a:t>Summary of Proposed Staffing (Attachment 5) </a:t>
            </a:r>
          </a:p>
          <a:p>
            <a:pPr lvl="1">
              <a:lnSpc>
                <a:spcPct val="120000"/>
              </a:lnSpc>
              <a:spcBef>
                <a:spcPts val="0"/>
              </a:spcBef>
              <a:spcAft>
                <a:spcPts val="600"/>
              </a:spcAft>
              <a:buSzPct val="100000"/>
            </a:pPr>
            <a:r>
              <a:rPr lang="en-US" sz="8000">
                <a:solidFill>
                  <a:schemeClr val="tx1"/>
                </a:solidFill>
              </a:rPr>
              <a:t>Signed Partnership letters (if needed)</a:t>
            </a:r>
            <a:endParaRPr lang="en-US" sz="8000">
              <a:solidFill>
                <a:srgbClr val="002060"/>
              </a:solidFill>
            </a:endParaRPr>
          </a:p>
        </p:txBody>
      </p:sp>
      <p:sp>
        <p:nvSpPr>
          <p:cNvPr id="4" name="Slide Number Placeholder 5">
            <a:extLst>
              <a:ext uri="{FF2B5EF4-FFF2-40B4-BE49-F238E27FC236}">
                <a16:creationId xmlns:a16="http://schemas.microsoft.com/office/drawing/2014/main" id="{1E10D6F7-5A4E-82D6-9CBC-5D31FE6F959E}"/>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22</a:t>
            </a:fld>
            <a:endParaRPr lang="en-US"/>
          </a:p>
        </p:txBody>
      </p:sp>
      <p:sp>
        <p:nvSpPr>
          <p:cNvPr id="5" name="Footer Placeholder 4">
            <a:extLst>
              <a:ext uri="{FF2B5EF4-FFF2-40B4-BE49-F238E27FC236}">
                <a16:creationId xmlns:a16="http://schemas.microsoft.com/office/drawing/2014/main" id="{278C33F4-8231-F689-6666-C95410CE1770}"/>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960350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5379-6C70-4FBE-96B0-718202168C7F}"/>
              </a:ext>
            </a:extLst>
          </p:cNvPr>
          <p:cNvSpPr>
            <a:spLocks noGrp="1"/>
          </p:cNvSpPr>
          <p:nvPr>
            <p:ph type="title"/>
          </p:nvPr>
        </p:nvSpPr>
        <p:spPr>
          <a:xfrm>
            <a:off x="1048871" y="365760"/>
            <a:ext cx="9971695" cy="1188720"/>
          </a:xfrm>
        </p:spPr>
        <p:txBody>
          <a:bodyPr vert="horz" lIns="91440" tIns="45720" rIns="91440" bIns="45720" rtlCol="0" anchor="ct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914400"/>
            <a:r>
              <a:rPr lang="en-US" sz="3600">
                <a:solidFill>
                  <a:schemeClr val="tx2"/>
                </a:solidFill>
                <a:ea typeface="+mj-ea"/>
                <a:cs typeface="+mj-cs"/>
              </a:rPr>
              <a:t>Application</a:t>
            </a:r>
            <a:r>
              <a:rPr lang="en-US" sz="3600" kern="1200">
                <a:solidFill>
                  <a:schemeClr val="tx2"/>
                </a:solidFill>
                <a:ea typeface="+mj-ea"/>
                <a:cs typeface="+mj-cs"/>
              </a:rPr>
              <a:t> &amp; Submission Instructions</a:t>
            </a:r>
          </a:p>
        </p:txBody>
      </p:sp>
      <p:sp>
        <p:nvSpPr>
          <p:cNvPr id="3" name="Content Placeholder 2">
            <a:extLst>
              <a:ext uri="{FF2B5EF4-FFF2-40B4-BE49-F238E27FC236}">
                <a16:creationId xmlns:a16="http://schemas.microsoft.com/office/drawing/2014/main" id="{A82CB3AE-8732-4F5B-AADC-0BA1C32A1306}"/>
              </a:ext>
            </a:extLst>
          </p:cNvPr>
          <p:cNvSpPr>
            <a:spLocks noGrp="1"/>
          </p:cNvSpPr>
          <p:nvPr>
            <p:ph idx="1"/>
          </p:nvPr>
        </p:nvSpPr>
        <p:spPr>
          <a:xfrm>
            <a:off x="900953" y="1554479"/>
            <a:ext cx="10119614" cy="4402567"/>
          </a:xfrm>
        </p:spPr>
        <p:txBody>
          <a:bodyPr vert="horz" lIns="91440" tIns="45720" rIns="91440" bIns="45720" rtlCol="0" anchor="t">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600"/>
              </a:spcAft>
              <a:buClrTx/>
              <a:buSzPct val="60000"/>
              <a:buFont typeface="Arial"/>
              <a:buNone/>
              <a:tabLst/>
              <a:defRPr/>
            </a:pPr>
            <a:r>
              <a:rPr lang="en-US" sz="2800"/>
              <a:t>Narrative Responses should fully answer each question in the below sections and will be evaluated against its corresponding rating criteria:</a:t>
            </a:r>
          </a:p>
          <a:p>
            <a:pPr marL="914400" marR="0" lvl="0" indent="-403225" algn="l" defTabSz="457200" rtl="0" eaLnBrk="1" fontAlgn="auto" latinLnBrk="0" hangingPunct="1">
              <a:lnSpc>
                <a:spcPct val="100000"/>
              </a:lnSpc>
              <a:spcBef>
                <a:spcPts val="0"/>
              </a:spcBef>
              <a:spcAft>
                <a:spcPts val="600"/>
              </a:spcAft>
              <a:buClrTx/>
              <a:buSzPct val="100000"/>
              <a:buFont typeface="+mj-lt"/>
              <a:buAutoNum type="alphaUcPeriod"/>
              <a:tabLst/>
              <a:defRPr/>
            </a:pPr>
            <a:r>
              <a:rPr kumimoji="0" lang="en-US" sz="2800" b="0" i="0" u="none" strike="noStrike" kern="1200" cap="none" spc="0" normalizeH="0" baseline="0" noProof="0">
                <a:ln>
                  <a:noFill/>
                </a:ln>
                <a:effectLst/>
                <a:uLnTx/>
                <a:uFillTx/>
                <a:latin typeface="Calibri"/>
                <a:ea typeface="+mn-ea"/>
                <a:cs typeface="Calibri"/>
              </a:rPr>
              <a:t>Program Design and Delivery (35 points)</a:t>
            </a:r>
            <a:endParaRPr lang="en-US" sz="2800" b="0" i="0" u="none" strike="noStrike" kern="1200" cap="none" spc="0" normalizeH="0" baseline="0" noProof="0">
              <a:ln>
                <a:noFill/>
              </a:ln>
              <a:effectLst/>
              <a:uLnTx/>
              <a:uFillTx/>
              <a:latin typeface="Calibri"/>
              <a:cs typeface="Calibri"/>
            </a:endParaRPr>
          </a:p>
          <a:p>
            <a:pPr marL="914400" marR="0" lvl="0" indent="-403225" algn="l" defTabSz="457200" rtl="0" eaLnBrk="1" fontAlgn="auto" latinLnBrk="0" hangingPunct="1">
              <a:lnSpc>
                <a:spcPct val="100000"/>
              </a:lnSpc>
              <a:spcBef>
                <a:spcPts val="0"/>
              </a:spcBef>
              <a:spcAft>
                <a:spcPts val="600"/>
              </a:spcAft>
              <a:buClrTx/>
              <a:buSzPct val="100000"/>
              <a:buFont typeface="+mj-lt"/>
              <a:buAutoNum type="alphaUcPeriod"/>
              <a:tabLst/>
              <a:defRPr/>
            </a:pPr>
            <a:r>
              <a:rPr kumimoji="0" lang="en-US" sz="2800" b="0" i="0" u="none" strike="noStrike" kern="1200" cap="none" spc="0" normalizeH="0" baseline="0" noProof="0">
                <a:ln>
                  <a:noFill/>
                </a:ln>
                <a:effectLst/>
                <a:uLnTx/>
                <a:uFillTx/>
                <a:latin typeface="Calibri"/>
                <a:ea typeface="+mn-ea"/>
                <a:cs typeface="Calibri"/>
              </a:rPr>
              <a:t>Capacity and Experience (35 points)</a:t>
            </a:r>
            <a:endParaRPr lang="en-US" sz="2800" b="0" i="0" u="none" strike="noStrike" kern="1200" cap="none" spc="0" normalizeH="0" baseline="0" noProof="0">
              <a:ln>
                <a:noFill/>
              </a:ln>
              <a:effectLst/>
              <a:uLnTx/>
              <a:uFillTx/>
              <a:latin typeface="Calibri"/>
              <a:cs typeface="Calibri"/>
            </a:endParaRPr>
          </a:p>
          <a:p>
            <a:pPr marL="914400" marR="0" lvl="0" indent="-403225" algn="l" defTabSz="457200" rtl="0" eaLnBrk="1" fontAlgn="auto" latinLnBrk="0" hangingPunct="1">
              <a:lnSpc>
                <a:spcPct val="100000"/>
              </a:lnSpc>
              <a:spcBef>
                <a:spcPts val="0"/>
              </a:spcBef>
              <a:spcAft>
                <a:spcPts val="600"/>
              </a:spcAft>
              <a:buClrTx/>
              <a:buSzPct val="100000"/>
              <a:buFont typeface="+mj-lt"/>
              <a:buAutoNum type="alphaUcPeriod"/>
              <a:tabLst/>
              <a:defRPr/>
            </a:pPr>
            <a:r>
              <a:rPr kumimoji="0" lang="en-US" sz="2800" b="0" i="0" u="none" strike="noStrike" kern="1200" cap="none" spc="0" normalizeH="0" baseline="0" noProof="0">
                <a:ln>
                  <a:noFill/>
                </a:ln>
                <a:effectLst/>
                <a:uLnTx/>
                <a:uFillTx/>
                <a:latin typeface="Calibri"/>
                <a:ea typeface="+mn-ea"/>
                <a:cs typeface="Calibri"/>
              </a:rPr>
              <a:t>Culturally Responsive Services (20 points)</a:t>
            </a:r>
            <a:endParaRPr lang="en-US" sz="2800" b="0" i="0" u="none" strike="noStrike" kern="1200" cap="none" spc="0" normalizeH="0" baseline="0" noProof="0">
              <a:ln>
                <a:noFill/>
              </a:ln>
              <a:effectLst/>
              <a:uLnTx/>
              <a:uFillTx/>
              <a:latin typeface="Calibri"/>
              <a:cs typeface="Calibri"/>
            </a:endParaRPr>
          </a:p>
          <a:p>
            <a:pPr marL="914400" marR="0" lvl="0" indent="-403225" algn="l" defTabSz="457200" rtl="0" eaLnBrk="1" fontAlgn="auto" latinLnBrk="0" hangingPunct="1">
              <a:lnSpc>
                <a:spcPct val="100000"/>
              </a:lnSpc>
              <a:spcBef>
                <a:spcPts val="0"/>
              </a:spcBef>
              <a:spcAft>
                <a:spcPts val="600"/>
              </a:spcAft>
              <a:buClrTx/>
              <a:buSzPct val="100000"/>
              <a:buFont typeface="+mj-lt"/>
              <a:buAutoNum type="alphaUcPeriod"/>
              <a:tabLst/>
              <a:defRPr/>
            </a:pPr>
            <a:r>
              <a:rPr kumimoji="0" lang="en-US" sz="2800" b="0" i="0" u="none" strike="noStrike" kern="1200" cap="none" spc="0" normalizeH="0" baseline="0" noProof="0">
                <a:ln>
                  <a:noFill/>
                </a:ln>
                <a:effectLst/>
                <a:uLnTx/>
                <a:uFillTx/>
                <a:latin typeface="Calibri"/>
                <a:ea typeface="+mn-ea"/>
                <a:cs typeface="Calibri"/>
              </a:rPr>
              <a:t>Budget and Leveraging (10 points)</a:t>
            </a:r>
            <a:r>
              <a:rPr lang="en-US" sz="2800"/>
              <a:t>	</a:t>
            </a:r>
          </a:p>
          <a:p>
            <a:pPr indent="0" defTabSz="457200">
              <a:spcBef>
                <a:spcPts val="0"/>
              </a:spcBef>
              <a:spcAft>
                <a:spcPts val="600"/>
              </a:spcAft>
              <a:buSzPct val="100000"/>
              <a:buNone/>
              <a:defRPr/>
            </a:pPr>
            <a:r>
              <a:rPr lang="en-US" sz="2800">
                <a:cs typeface="Calibri"/>
              </a:rPr>
              <a:t>A total of 100 points is available.</a:t>
            </a:r>
          </a:p>
        </p:txBody>
      </p:sp>
      <p:sp>
        <p:nvSpPr>
          <p:cNvPr id="4" name="Slide Number Placeholder 5">
            <a:extLst>
              <a:ext uri="{FF2B5EF4-FFF2-40B4-BE49-F238E27FC236}">
                <a16:creationId xmlns:a16="http://schemas.microsoft.com/office/drawing/2014/main" id="{BDADBC79-44DD-DA51-EE05-4EA3AADF3EE9}"/>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23</a:t>
            </a:fld>
            <a:endParaRPr lang="en-US"/>
          </a:p>
        </p:txBody>
      </p:sp>
      <p:sp>
        <p:nvSpPr>
          <p:cNvPr id="5" name="Footer Placeholder 4">
            <a:extLst>
              <a:ext uri="{FF2B5EF4-FFF2-40B4-BE49-F238E27FC236}">
                <a16:creationId xmlns:a16="http://schemas.microsoft.com/office/drawing/2014/main" id="{05D9112E-0E00-B8C8-5697-A5340CB348E8}"/>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987765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5379-6C70-4FBE-96B0-718202168C7F}"/>
              </a:ext>
            </a:extLst>
          </p:cNvPr>
          <p:cNvSpPr>
            <a:spLocks noGrp="1"/>
          </p:cNvSpPr>
          <p:nvPr>
            <p:ph type="title"/>
          </p:nvPr>
        </p:nvSpPr>
        <p:spPr>
          <a:xfrm>
            <a:off x="1048871" y="365760"/>
            <a:ext cx="9971695" cy="1188720"/>
          </a:xfrm>
        </p:spPr>
        <p:txBody>
          <a:bodyPr vert="horz" lIns="91440" tIns="45720" rIns="91440" bIns="45720" rtlCol="0" anchor="ct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914400"/>
            <a:r>
              <a:rPr kumimoji="0" lang="en-US" sz="3600" b="1" i="0" u="none" strike="noStrike" kern="1200" cap="none" spc="0" normalizeH="0" baseline="0" noProof="0">
                <a:ln>
                  <a:noFill/>
                </a:ln>
                <a:solidFill>
                  <a:srgbClr val="0F7DC0"/>
                </a:solidFill>
                <a:effectLst/>
                <a:uLnTx/>
                <a:uFillTx/>
                <a:latin typeface="Calibri"/>
                <a:ea typeface="+mj-ea"/>
                <a:cs typeface="+mj-cs"/>
              </a:rPr>
              <a:t>Application &amp; Submission Instructions</a:t>
            </a:r>
            <a:endParaRPr lang="en-US" sz="2800" kern="1200">
              <a:solidFill>
                <a:schemeClr val="tx2"/>
              </a:solidFill>
              <a:ea typeface="+mj-ea"/>
              <a:cs typeface="+mj-cs"/>
            </a:endParaRPr>
          </a:p>
        </p:txBody>
      </p:sp>
      <p:sp>
        <p:nvSpPr>
          <p:cNvPr id="3" name="Content Placeholder 2">
            <a:extLst>
              <a:ext uri="{FF2B5EF4-FFF2-40B4-BE49-F238E27FC236}">
                <a16:creationId xmlns:a16="http://schemas.microsoft.com/office/drawing/2014/main" id="{A82CB3AE-8732-4F5B-AADC-0BA1C32A1306}"/>
              </a:ext>
            </a:extLst>
          </p:cNvPr>
          <p:cNvSpPr>
            <a:spLocks noGrp="1"/>
          </p:cNvSpPr>
          <p:nvPr>
            <p:ph idx="1"/>
          </p:nvPr>
        </p:nvSpPr>
        <p:spPr>
          <a:xfrm>
            <a:off x="900952" y="1554480"/>
            <a:ext cx="10338483" cy="4402566"/>
          </a:xfrm>
        </p:spPr>
        <p:txBody>
          <a:bodyPr vert="horz" lIns="91440" tIns="45720" rIns="91440" bIns="45720" rtlCol="0" anchor="t">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R="0" lvl="0" indent="0" algn="l" defTabSz="457200" rtl="0" eaLnBrk="1" fontAlgn="auto" latinLnBrk="0" hangingPunct="1">
              <a:spcBef>
                <a:spcPts val="0"/>
              </a:spcBef>
              <a:spcAft>
                <a:spcPts val="600"/>
              </a:spcAft>
              <a:buClrTx/>
              <a:buSzPct val="60000"/>
              <a:buNone/>
              <a:tabLst/>
              <a:defRPr/>
            </a:pPr>
            <a:r>
              <a:rPr kumimoji="0" lang="en-US" sz="2800" b="1" i="0" u="sng" strike="noStrike" kern="1200" cap="none" spc="0" normalizeH="0" baseline="0" noProof="0">
                <a:ln>
                  <a:noFill/>
                </a:ln>
                <a:effectLst/>
                <a:uLnTx/>
                <a:uFillTx/>
                <a:latin typeface="Calibri"/>
                <a:ea typeface="+mn-ea"/>
                <a:cs typeface="+mn-cs"/>
              </a:rPr>
              <a:t>How To Submit Your Application</a:t>
            </a:r>
          </a:p>
          <a:p>
            <a:pPr marL="233363" indent="-233363" defTabSz="457200">
              <a:spcBef>
                <a:spcPts val="0"/>
              </a:spcBef>
              <a:spcAft>
                <a:spcPts val="600"/>
              </a:spcAft>
              <a:buSzPct val="100000"/>
              <a:defRPr/>
            </a:pPr>
            <a:r>
              <a:rPr kumimoji="0" lang="en-US" sz="2800" b="0" i="0" u="none" strike="noStrike" kern="1200" cap="none" spc="0" normalizeH="0" baseline="0" noProof="0">
                <a:ln>
                  <a:noFill/>
                </a:ln>
                <a:effectLst/>
                <a:uLnTx/>
                <a:uFillTx/>
                <a:latin typeface="Calibri"/>
                <a:ea typeface="+mn-ea"/>
                <a:cs typeface="+mn-cs"/>
              </a:rPr>
              <a:t>Applications can be submitted online or via email (see next slides) </a:t>
            </a:r>
          </a:p>
          <a:p>
            <a:pPr marL="233363" marR="0" lvl="0" indent="-233363" algn="l" defTabSz="457200" rtl="0" eaLnBrk="1" fontAlgn="auto" latinLnBrk="0" hangingPunct="1">
              <a:spcBef>
                <a:spcPts val="0"/>
              </a:spcBef>
              <a:spcAft>
                <a:spcPts val="600"/>
              </a:spcAft>
              <a:buClrTx/>
              <a:buSzPct val="100000"/>
              <a:buFont typeface="Arial"/>
              <a:buChar char="•"/>
              <a:tabLst/>
              <a:defRPr/>
            </a:pPr>
            <a:r>
              <a:rPr kumimoji="0" lang="en-US" sz="2800" b="0" i="0" u="none" strike="noStrike" kern="1200" cap="none" spc="0" normalizeH="0" baseline="0" noProof="0">
                <a:ln>
                  <a:noFill/>
                </a:ln>
                <a:effectLst/>
                <a:uLnTx/>
                <a:uFillTx/>
                <a:latin typeface="Calibri"/>
                <a:ea typeface="+mn-ea"/>
                <a:cs typeface="+mn-cs"/>
              </a:rPr>
              <a:t>No faxed, mailed or in-person submissions </a:t>
            </a:r>
          </a:p>
          <a:p>
            <a:pPr marL="233363" marR="0" lvl="0" indent="-233363" algn="l" defTabSz="457200" rtl="0" eaLnBrk="1" fontAlgn="auto" latinLnBrk="0" hangingPunct="1">
              <a:spcBef>
                <a:spcPts val="0"/>
              </a:spcBef>
              <a:spcAft>
                <a:spcPts val="600"/>
              </a:spcAft>
              <a:buClrTx/>
              <a:buSzPct val="100000"/>
              <a:buFont typeface="Arial"/>
              <a:buChar char="•"/>
              <a:tabLst/>
              <a:defRPr/>
            </a:pPr>
            <a:r>
              <a:rPr kumimoji="0" lang="en-US" sz="2800" b="0" i="0" u="none" strike="noStrike" kern="1200" cap="none" spc="0" normalizeH="0" baseline="0" noProof="0">
                <a:ln>
                  <a:noFill/>
                </a:ln>
                <a:effectLst/>
                <a:uLnTx/>
                <a:uFillTx/>
                <a:latin typeface="Calibri"/>
                <a:ea typeface="+mn-ea"/>
                <a:cs typeface="+mn-cs"/>
              </a:rPr>
              <a:t>Applications must be complete and on-time. HSD is not responsible for ensuring that applications are received by the deadline. </a:t>
            </a:r>
          </a:p>
          <a:p>
            <a:pPr marL="233363" marR="0" lvl="0" indent="-233363" algn="l" defTabSz="457200" rtl="0" eaLnBrk="1" fontAlgn="auto" latinLnBrk="0" hangingPunct="1">
              <a:spcBef>
                <a:spcPts val="0"/>
              </a:spcBef>
              <a:spcAft>
                <a:spcPts val="600"/>
              </a:spcAft>
              <a:buClrTx/>
              <a:buSzPct val="100000"/>
              <a:buFont typeface="Arial"/>
              <a:buChar char="•"/>
              <a:tabLst/>
              <a:defRPr/>
            </a:pPr>
            <a:r>
              <a:rPr kumimoji="0" lang="en-US" sz="2800" b="0" i="0" u="none" strike="noStrike" kern="1200" cap="none" spc="0" normalizeH="0" baseline="0" noProof="0">
                <a:ln>
                  <a:noFill/>
                </a:ln>
                <a:effectLst/>
                <a:uLnTx/>
                <a:uFillTx/>
                <a:latin typeface="Calibri"/>
                <a:ea typeface="+mn-ea"/>
                <a:cs typeface="+mn-cs"/>
              </a:rPr>
              <a:t>Applications due: </a:t>
            </a:r>
            <a:r>
              <a:rPr lang="en-US" sz="2800" b="1">
                <a:highlight>
                  <a:srgbClr val="FFFF00"/>
                </a:highlight>
              </a:rPr>
              <a:t>Friday, July 19, 2024,  12:00 p.m. PDT</a:t>
            </a:r>
            <a:r>
              <a:rPr lang="en-US" sz="2800"/>
              <a:t>                 </a:t>
            </a:r>
            <a:endParaRPr lang="en-US" sz="2800">
              <a:cs typeface="Calibri"/>
            </a:endParaRPr>
          </a:p>
        </p:txBody>
      </p:sp>
      <p:sp>
        <p:nvSpPr>
          <p:cNvPr id="4" name="Slide Number Placeholder 5">
            <a:extLst>
              <a:ext uri="{FF2B5EF4-FFF2-40B4-BE49-F238E27FC236}">
                <a16:creationId xmlns:a16="http://schemas.microsoft.com/office/drawing/2014/main" id="{A3C1ED74-081D-1661-9857-3D2656C096EF}"/>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24</a:t>
            </a:fld>
            <a:endParaRPr lang="en-US"/>
          </a:p>
        </p:txBody>
      </p:sp>
      <p:sp>
        <p:nvSpPr>
          <p:cNvPr id="5" name="Footer Placeholder 4">
            <a:extLst>
              <a:ext uri="{FF2B5EF4-FFF2-40B4-BE49-F238E27FC236}">
                <a16:creationId xmlns:a16="http://schemas.microsoft.com/office/drawing/2014/main" id="{C2BB5CF9-0FFB-54E6-2339-34B6CCACF1FB}"/>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835908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5379-6C70-4FBE-96B0-718202168C7F}"/>
              </a:ext>
            </a:extLst>
          </p:cNvPr>
          <p:cNvSpPr>
            <a:spLocks noGrp="1"/>
          </p:cNvSpPr>
          <p:nvPr>
            <p:ph type="title"/>
          </p:nvPr>
        </p:nvSpPr>
        <p:spPr>
          <a:xfrm>
            <a:off x="1048871" y="365760"/>
            <a:ext cx="9971695" cy="1188720"/>
          </a:xfrm>
        </p:spPr>
        <p:txBody>
          <a:bodyPr vert="horz" lIns="91440" tIns="45720" rIns="91440" bIns="45720" rtlCol="0" anchor="ct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914400"/>
            <a:r>
              <a:rPr kumimoji="0" lang="en-US" sz="3600" b="1" i="0" u="none" strike="noStrike" kern="1200" cap="none" spc="0" normalizeH="0" baseline="0" noProof="0">
                <a:ln>
                  <a:noFill/>
                </a:ln>
                <a:solidFill>
                  <a:srgbClr val="0F7DC0"/>
                </a:solidFill>
                <a:effectLst/>
                <a:uLnTx/>
                <a:uFillTx/>
                <a:latin typeface="Calibri"/>
                <a:ea typeface="+mj-ea"/>
                <a:cs typeface="+mj-cs"/>
              </a:rPr>
              <a:t>Application &amp; Submission Instructions</a:t>
            </a:r>
            <a:endParaRPr lang="en-US" sz="2800" kern="1200">
              <a:solidFill>
                <a:schemeClr val="tx2"/>
              </a:solidFill>
              <a:ea typeface="+mj-ea"/>
              <a:cs typeface="+mj-cs"/>
            </a:endParaRPr>
          </a:p>
        </p:txBody>
      </p:sp>
      <p:sp>
        <p:nvSpPr>
          <p:cNvPr id="3" name="Content Placeholder 2">
            <a:extLst>
              <a:ext uri="{FF2B5EF4-FFF2-40B4-BE49-F238E27FC236}">
                <a16:creationId xmlns:a16="http://schemas.microsoft.com/office/drawing/2014/main" id="{A82CB3AE-8732-4F5B-AADC-0BA1C32A1306}"/>
              </a:ext>
            </a:extLst>
          </p:cNvPr>
          <p:cNvSpPr>
            <a:spLocks noGrp="1"/>
          </p:cNvSpPr>
          <p:nvPr>
            <p:ph idx="1"/>
          </p:nvPr>
        </p:nvSpPr>
        <p:spPr>
          <a:xfrm>
            <a:off x="900953" y="1554479"/>
            <a:ext cx="10119614" cy="4402567"/>
          </a:xfrm>
        </p:spPr>
        <p:txBody>
          <a:bodyPr vert="horz" lIns="91440" tIns="45720" rIns="91440" bIns="45720" rtlCol="0" anchor="t">
            <a:normAutofit fontScale="85000" lnSpcReduction="20000"/>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defTabSz="457200">
              <a:lnSpc>
                <a:spcPct val="120000"/>
              </a:lnSpc>
              <a:spcBef>
                <a:spcPts val="0"/>
              </a:spcBef>
              <a:spcAft>
                <a:spcPts val="600"/>
              </a:spcAft>
              <a:buNone/>
              <a:defRPr/>
            </a:pPr>
            <a:r>
              <a:rPr kumimoji="0" lang="en-US" sz="2600" b="1" i="0" u="sng" strike="noStrike" kern="1200" cap="none" spc="0" normalizeH="0" baseline="0" noProof="0">
                <a:ln>
                  <a:noFill/>
                </a:ln>
                <a:effectLst/>
                <a:uLnTx/>
                <a:uFillTx/>
                <a:latin typeface="Calibri"/>
                <a:ea typeface="+mn-ea"/>
                <a:cs typeface="+mn-cs"/>
              </a:rPr>
              <a:t>How to Submit Online</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Submit online at: </a:t>
            </a:r>
            <a:r>
              <a:rPr kumimoji="0" lang="en-US" sz="2600" b="0" i="0" u="none" strike="noStrike" kern="1200" cap="none" spc="0" normalizeH="0" baseline="0" noProof="0">
                <a:ln>
                  <a:noFill/>
                </a:ln>
                <a:solidFill>
                  <a:srgbClr val="0066CC"/>
                </a:solidFill>
                <a:effectLst/>
                <a:uLnTx/>
                <a:uFillTx/>
                <a:latin typeface="Calibri"/>
                <a:ea typeface="+mn-ea"/>
                <a:cs typeface="+mn-cs"/>
                <a:hlinkClick r:id="rId3">
                  <a:extLst>
                    <a:ext uri="{A12FA001-AC4F-418D-AE19-62706E023703}">
                      <ahyp:hlinkClr xmlns:ahyp="http://schemas.microsoft.com/office/drawing/2018/hyperlinkcolor" val="tx"/>
                    </a:ext>
                  </a:extLst>
                </a:hlinkClick>
              </a:rPr>
              <a:t>http://web6.seattle.gov/hsd/rfi/index.aspx</a:t>
            </a:r>
            <a:endParaRPr lang="en-US" sz="2600">
              <a:solidFill>
                <a:srgbClr val="0066CC"/>
              </a:solidFill>
              <a:latin typeface="Calibri"/>
            </a:endParaRP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Upload your application early in case you have an issue with your internet or computer </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Not an online application – can’t save your work </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Upload files up to a maximum of 100 MB </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Accepts: .pdf .doc .docx .rtf .</a:t>
            </a:r>
            <a:r>
              <a:rPr kumimoji="0" lang="en-US" sz="2600" b="0" i="0" u="none" strike="noStrike" kern="1200" cap="none" spc="0" normalizeH="0" baseline="0" noProof="0" err="1">
                <a:ln>
                  <a:noFill/>
                </a:ln>
                <a:effectLst/>
                <a:uLnTx/>
                <a:uFillTx/>
                <a:latin typeface="Calibri"/>
                <a:ea typeface="+mn-ea"/>
                <a:cs typeface="+mn-cs"/>
              </a:rPr>
              <a:t>xls</a:t>
            </a:r>
            <a:r>
              <a:rPr kumimoji="0" lang="en-US" sz="2600" b="0" i="0" u="none" strike="noStrike" kern="1200" cap="none" spc="0" normalizeH="0" baseline="0" noProof="0">
                <a:ln>
                  <a:noFill/>
                </a:ln>
                <a:effectLst/>
                <a:uLnTx/>
                <a:uFillTx/>
                <a:latin typeface="Calibri"/>
                <a:ea typeface="+mn-ea"/>
                <a:cs typeface="+mn-cs"/>
              </a:rPr>
              <a:t> .xlsx </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System automatically sends a confirmation to your email </a:t>
            </a:r>
          </a:p>
          <a:p>
            <a:pPr marL="233363" indent="-233363" defTabSz="457200">
              <a:lnSpc>
                <a:spcPct val="120000"/>
              </a:lnSpc>
              <a:spcBef>
                <a:spcPts val="0"/>
              </a:spcBef>
              <a:spcAft>
                <a:spcPts val="600"/>
              </a:spcAft>
              <a:buSzPct val="100000"/>
              <a:defRPr/>
            </a:pPr>
            <a:r>
              <a:rPr kumimoji="0" lang="en-US" sz="2600" b="0" i="0" u="none" strike="noStrike" kern="1200" cap="none" spc="0" normalizeH="0" baseline="0" noProof="0">
                <a:ln>
                  <a:noFill/>
                </a:ln>
                <a:effectLst/>
                <a:uLnTx/>
                <a:uFillTx/>
                <a:latin typeface="Calibri"/>
                <a:ea typeface="+mn-ea"/>
                <a:cs typeface="+mn-cs"/>
              </a:rPr>
              <a:t>If you have trouble submitting application via the online system, contact the funding process advisor: Sola Plumacher at </a:t>
            </a:r>
            <a:r>
              <a:rPr kumimoji="0" lang="en-US" sz="2600" b="0" i="0" u="none" strike="noStrike" kern="1200" cap="none" spc="0" normalizeH="0" baseline="0" noProof="0">
                <a:ln>
                  <a:noFill/>
                </a:ln>
                <a:solidFill>
                  <a:srgbClr val="0066CC"/>
                </a:solidFill>
                <a:effectLst/>
                <a:uLnTx/>
                <a:uFillTx/>
                <a:latin typeface="Calibri"/>
                <a:ea typeface="+mn-ea"/>
                <a:cs typeface="+mn-cs"/>
                <a:hlinkClick r:id="rId4">
                  <a:extLst>
                    <a:ext uri="{A12FA001-AC4F-418D-AE19-62706E023703}">
                      <ahyp:hlinkClr xmlns:ahyp="http://schemas.microsoft.com/office/drawing/2018/hyperlinkcolor" val="tx"/>
                    </a:ext>
                  </a:extLst>
                </a:hlinkClick>
              </a:rPr>
              <a:t>Sola.Plumacher@seattle.gov</a:t>
            </a:r>
            <a:r>
              <a:rPr kumimoji="0" lang="en-US" sz="2600" b="0" i="0" u="none" strike="noStrike" kern="1200" cap="none" spc="0" normalizeH="0" baseline="0" noProof="0">
                <a:ln>
                  <a:noFill/>
                </a:ln>
                <a:solidFill>
                  <a:srgbClr val="0066CC"/>
                </a:solidFill>
                <a:effectLst/>
                <a:uLnTx/>
                <a:uFillTx/>
                <a:latin typeface="Calibri"/>
                <a:ea typeface="+mn-ea"/>
                <a:cs typeface="+mn-cs"/>
              </a:rPr>
              <a:t> </a:t>
            </a:r>
            <a:r>
              <a:rPr kumimoji="0" lang="en-US" sz="2600" b="0" i="0" u="none" strike="noStrike" kern="1200" cap="none" spc="0" normalizeH="0" baseline="0" noProof="0">
                <a:ln>
                  <a:noFill/>
                </a:ln>
                <a:effectLst/>
                <a:uLnTx/>
                <a:uFillTx/>
                <a:latin typeface="Calibri"/>
                <a:ea typeface="+mn-ea"/>
                <a:cs typeface="+mn-cs"/>
              </a:rPr>
              <a:t>and Tracy Chae, Business Operations Planner, at </a:t>
            </a:r>
            <a:r>
              <a:rPr kumimoji="0" lang="en-US" sz="2600" b="0" i="0" u="sng" strike="noStrike" kern="1200" cap="none" spc="0" normalizeH="0" baseline="0" noProof="0">
                <a:ln>
                  <a:noFill/>
                </a:ln>
                <a:solidFill>
                  <a:srgbClr val="0066CC"/>
                </a:solidFill>
                <a:effectLst/>
                <a:uLnTx/>
                <a:uFillTx/>
                <a:latin typeface="Calibri"/>
                <a:ea typeface="+mn-ea"/>
                <a:cs typeface="+mn-cs"/>
                <a:hlinkClick r:id="rId5">
                  <a:extLst>
                    <a:ext uri="{A12FA001-AC4F-418D-AE19-62706E023703}">
                      <ahyp:hlinkClr xmlns:ahyp="http://schemas.microsoft.com/office/drawing/2018/hyperlinkcolor" val="tx"/>
                    </a:ext>
                  </a:extLst>
                </a:hlinkClick>
              </a:rPr>
              <a:t>Tracy.Chae@seattle.gov</a:t>
            </a:r>
            <a:r>
              <a:rPr lang="en-US" sz="1100"/>
              <a:t>	                         </a:t>
            </a:r>
            <a:endParaRPr lang="en-US" sz="1100">
              <a:cs typeface="Calibri"/>
            </a:endParaRPr>
          </a:p>
        </p:txBody>
      </p:sp>
      <p:sp>
        <p:nvSpPr>
          <p:cNvPr id="4" name="Slide Number Placeholder 5">
            <a:extLst>
              <a:ext uri="{FF2B5EF4-FFF2-40B4-BE49-F238E27FC236}">
                <a16:creationId xmlns:a16="http://schemas.microsoft.com/office/drawing/2014/main" id="{5C98481A-7B36-BBCA-6BFE-E1940D531F20}"/>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25</a:t>
            </a:fld>
            <a:endParaRPr lang="en-US"/>
          </a:p>
        </p:txBody>
      </p:sp>
      <p:sp>
        <p:nvSpPr>
          <p:cNvPr id="5" name="Footer Placeholder 4">
            <a:extLst>
              <a:ext uri="{FF2B5EF4-FFF2-40B4-BE49-F238E27FC236}">
                <a16:creationId xmlns:a16="http://schemas.microsoft.com/office/drawing/2014/main" id="{CC2E0909-B530-E6B9-6DAA-B3CF4FD5EA60}"/>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293561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5379-6C70-4FBE-96B0-718202168C7F}"/>
              </a:ext>
            </a:extLst>
          </p:cNvPr>
          <p:cNvSpPr>
            <a:spLocks noGrp="1"/>
          </p:cNvSpPr>
          <p:nvPr>
            <p:ph type="title"/>
          </p:nvPr>
        </p:nvSpPr>
        <p:spPr>
          <a:xfrm>
            <a:off x="1048871" y="365760"/>
            <a:ext cx="9971695" cy="1188720"/>
          </a:xfrm>
        </p:spPr>
        <p:txBody>
          <a:bodyPr vert="horz" lIns="91440" tIns="45720" rIns="91440" bIns="45720" rtlCol="0" anchor="ct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914400"/>
            <a:r>
              <a:rPr kumimoji="0" lang="en-US" sz="3600" b="1" i="0" u="none" strike="noStrike" kern="1200" cap="none" spc="0" normalizeH="0" baseline="0" noProof="0">
                <a:ln>
                  <a:noFill/>
                </a:ln>
                <a:solidFill>
                  <a:srgbClr val="0F7DC0"/>
                </a:solidFill>
                <a:effectLst/>
                <a:uLnTx/>
                <a:uFillTx/>
                <a:latin typeface="Calibri"/>
                <a:ea typeface="+mj-ea"/>
                <a:cs typeface="+mj-cs"/>
              </a:rPr>
              <a:t>Application &amp; Submission Instructions</a:t>
            </a:r>
            <a:endParaRPr lang="en-US" sz="2800" kern="1200">
              <a:solidFill>
                <a:schemeClr val="tx2"/>
              </a:solidFill>
              <a:ea typeface="+mj-ea"/>
              <a:cs typeface="+mj-cs"/>
            </a:endParaRPr>
          </a:p>
        </p:txBody>
      </p:sp>
      <p:sp>
        <p:nvSpPr>
          <p:cNvPr id="3" name="Content Placeholder 2">
            <a:extLst>
              <a:ext uri="{FF2B5EF4-FFF2-40B4-BE49-F238E27FC236}">
                <a16:creationId xmlns:a16="http://schemas.microsoft.com/office/drawing/2014/main" id="{A82CB3AE-8732-4F5B-AADC-0BA1C32A1306}"/>
              </a:ext>
            </a:extLst>
          </p:cNvPr>
          <p:cNvSpPr>
            <a:spLocks noGrp="1"/>
          </p:cNvSpPr>
          <p:nvPr>
            <p:ph idx="1"/>
          </p:nvPr>
        </p:nvSpPr>
        <p:spPr>
          <a:xfrm>
            <a:off x="900953" y="1554479"/>
            <a:ext cx="10119614" cy="4402567"/>
          </a:xfrm>
        </p:spPr>
        <p:txBody>
          <a:bodyPr vert="horz" lIns="91440" tIns="45720" rIns="91440" bIns="45720" rtlCol="0" anchor="t">
            <a:normAutofit fontScale="92500"/>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indent="0">
              <a:lnSpc>
                <a:spcPct val="110000"/>
              </a:lnSpc>
              <a:spcBef>
                <a:spcPts val="0"/>
              </a:spcBef>
              <a:spcAft>
                <a:spcPts val="600"/>
              </a:spcAft>
              <a:buNone/>
            </a:pPr>
            <a:r>
              <a:rPr lang="en-US" sz="2400" b="1" u="sng"/>
              <a:t>How to Submit by Email</a:t>
            </a:r>
          </a:p>
          <a:p>
            <a:pPr marL="233363" indent="-233363">
              <a:lnSpc>
                <a:spcPct val="110000"/>
              </a:lnSpc>
              <a:spcBef>
                <a:spcPts val="0"/>
              </a:spcBef>
              <a:spcAft>
                <a:spcPts val="600"/>
              </a:spcAft>
              <a:buSzPct val="100000"/>
            </a:pPr>
            <a:r>
              <a:rPr lang="en-US" sz="2400"/>
              <a:t>Email: </a:t>
            </a:r>
            <a:r>
              <a:rPr lang="en-US" sz="2400">
                <a:solidFill>
                  <a:srgbClr val="0066CC"/>
                </a:solidFill>
                <a:hlinkClick r:id="rId3">
                  <a:extLst>
                    <a:ext uri="{A12FA001-AC4F-418D-AE19-62706E023703}">
                      <ahyp:hlinkClr xmlns:ahyp="http://schemas.microsoft.com/office/drawing/2018/hyperlinkcolor" val="tx"/>
                    </a:ext>
                  </a:extLst>
                </a:hlinkClick>
              </a:rPr>
              <a:t>HSD_RFP_RFQ_Email_Submissions@seattle.gov</a:t>
            </a:r>
            <a:endParaRPr lang="en-US" sz="3600">
              <a:solidFill>
                <a:srgbClr val="0066CC"/>
              </a:solidFill>
            </a:endParaRPr>
          </a:p>
          <a:p>
            <a:pPr marL="233363" indent="-233363">
              <a:lnSpc>
                <a:spcPct val="110000"/>
              </a:lnSpc>
              <a:spcBef>
                <a:spcPts val="0"/>
              </a:spcBef>
              <a:spcAft>
                <a:spcPts val="600"/>
              </a:spcAft>
              <a:buSzPct val="100000"/>
            </a:pPr>
            <a:r>
              <a:rPr lang="en-US" sz="2400"/>
              <a:t>Email attachments are limited to 30 MB </a:t>
            </a:r>
            <a:endParaRPr lang="en-US">
              <a:cs typeface="Calibri"/>
            </a:endParaRPr>
          </a:p>
          <a:p>
            <a:pPr marL="233363" indent="-233363">
              <a:lnSpc>
                <a:spcPct val="110000"/>
              </a:lnSpc>
              <a:spcBef>
                <a:spcPts val="0"/>
              </a:spcBef>
              <a:spcAft>
                <a:spcPts val="600"/>
              </a:spcAft>
              <a:buSzPct val="100000"/>
            </a:pPr>
            <a:r>
              <a:rPr lang="en-US"/>
              <a:t>S</a:t>
            </a:r>
            <a:r>
              <a:rPr lang="en-US" sz="2400"/>
              <a:t>ubject heading must be titled: </a:t>
            </a:r>
            <a:r>
              <a:rPr lang="en-US" sz="2400" b="1"/>
              <a:t>2024 Street-Based Outreach Services for Unsheltered Individuals RFQ</a:t>
            </a:r>
            <a:endParaRPr lang="en-US" b="1">
              <a:cs typeface="Calibri"/>
            </a:endParaRPr>
          </a:p>
          <a:p>
            <a:pPr marL="233363" indent="-233363">
              <a:lnSpc>
                <a:spcPct val="110000"/>
              </a:lnSpc>
              <a:spcBef>
                <a:spcPts val="0"/>
              </a:spcBef>
              <a:spcAft>
                <a:spcPts val="600"/>
              </a:spcAft>
              <a:buSzPct val="100000"/>
            </a:pPr>
            <a:r>
              <a:rPr lang="en-US" sz="2400"/>
              <a:t>Any risks associated with submitting a proposal by email are borne by the applicant.</a:t>
            </a:r>
          </a:p>
          <a:p>
            <a:pPr marL="233363" indent="-233363">
              <a:lnSpc>
                <a:spcPct val="110000"/>
              </a:lnSpc>
              <a:spcBef>
                <a:spcPts val="0"/>
              </a:spcBef>
              <a:spcAft>
                <a:spcPts val="600"/>
              </a:spcAft>
              <a:buSzPct val="100000"/>
            </a:pPr>
            <a:r>
              <a:rPr lang="en-US" sz="2400"/>
              <a:t>Applicants will receive an email acknowledging their application has been received.</a:t>
            </a:r>
          </a:p>
          <a:p>
            <a:pPr marL="233363" indent="-233363">
              <a:lnSpc>
                <a:spcPct val="110000"/>
              </a:lnSpc>
              <a:spcBef>
                <a:spcPts val="0"/>
              </a:spcBef>
              <a:spcAft>
                <a:spcPts val="600"/>
              </a:spcAft>
              <a:buSzPct val="100000"/>
            </a:pPr>
            <a:r>
              <a:rPr lang="en-US"/>
              <a:t>If you don’t receive an email acknowledgement, contact the Funding Process Advisor, </a:t>
            </a:r>
            <a:r>
              <a:rPr kumimoji="0" lang="en-US" b="0" i="0" u="none" strike="noStrike" kern="1200" cap="none" spc="0" normalizeH="0" baseline="0" noProof="0">
                <a:ln>
                  <a:noFill/>
                </a:ln>
                <a:effectLst/>
                <a:uLnTx/>
                <a:uFillTx/>
                <a:latin typeface="Calibri"/>
                <a:ea typeface="+mn-ea"/>
                <a:cs typeface="+mn-cs"/>
              </a:rPr>
              <a:t>Sola Plumacher at </a:t>
            </a:r>
            <a:r>
              <a:rPr kumimoji="0" lang="en-US" b="0" i="0" u="none" strike="noStrike" kern="1200" cap="none" spc="0" normalizeH="0" baseline="0" noProof="0">
                <a:ln>
                  <a:noFill/>
                </a:ln>
                <a:solidFill>
                  <a:srgbClr val="0066CC"/>
                </a:solidFill>
                <a:effectLst/>
                <a:uLnTx/>
                <a:uFillTx/>
                <a:latin typeface="Calibri"/>
                <a:ea typeface="+mn-ea"/>
                <a:cs typeface="+mn-cs"/>
                <a:hlinkClick r:id="rId4">
                  <a:extLst>
                    <a:ext uri="{A12FA001-AC4F-418D-AE19-62706E023703}">
                      <ahyp:hlinkClr xmlns:ahyp="http://schemas.microsoft.com/office/drawing/2018/hyperlinkcolor" val="tx"/>
                    </a:ext>
                  </a:extLst>
                </a:hlinkClick>
              </a:rPr>
              <a:t>Sola.Plumacher@seattle.gov</a:t>
            </a:r>
            <a:r>
              <a:rPr kumimoji="0" lang="en-US" b="0" i="0" u="none" strike="noStrike" kern="1200" cap="none" spc="0" normalizeH="0" baseline="0" noProof="0">
                <a:ln>
                  <a:noFill/>
                </a:ln>
                <a:solidFill>
                  <a:srgbClr val="0066CC"/>
                </a:solidFill>
                <a:effectLst/>
                <a:uLnTx/>
                <a:uFillTx/>
                <a:latin typeface="Calibri"/>
                <a:ea typeface="+mn-ea"/>
                <a:cs typeface="+mn-cs"/>
              </a:rPr>
              <a:t> </a:t>
            </a:r>
            <a:r>
              <a:rPr kumimoji="0" lang="en-US" sz="2400" b="0" i="0" u="none" strike="noStrike" kern="1200" cap="none" spc="0" normalizeH="0" baseline="0" noProof="0">
                <a:ln>
                  <a:noFill/>
                </a:ln>
                <a:effectLst/>
                <a:uLnTx/>
                <a:uFillTx/>
                <a:latin typeface="Calibri"/>
                <a:ea typeface="+mn-ea"/>
                <a:cs typeface="+mn-cs"/>
              </a:rPr>
              <a:t>and Tracy Chae, Business Operations Planner, at </a:t>
            </a:r>
            <a:r>
              <a:rPr lang="en-US" u="sng">
                <a:solidFill>
                  <a:srgbClr val="0066CC"/>
                </a:solidFill>
                <a:latin typeface="Calibri"/>
                <a:hlinkClick r:id="rId5">
                  <a:extLst>
                    <a:ext uri="{A12FA001-AC4F-418D-AE19-62706E023703}">
                      <ahyp:hlinkClr xmlns:ahyp="http://schemas.microsoft.com/office/drawing/2018/hyperlinkcolor" val="tx"/>
                    </a:ext>
                  </a:extLst>
                </a:hlinkClick>
              </a:rPr>
              <a:t>T</a:t>
            </a:r>
            <a:r>
              <a:rPr kumimoji="0" lang="en-US" sz="2400" b="0" i="0" u="sng" strike="noStrike" kern="1200" cap="none" spc="0" normalizeH="0" baseline="0" noProof="0">
                <a:ln>
                  <a:noFill/>
                </a:ln>
                <a:solidFill>
                  <a:srgbClr val="0066CC"/>
                </a:solidFill>
                <a:effectLst/>
                <a:uLnTx/>
                <a:uFillTx/>
                <a:latin typeface="Calibri"/>
                <a:hlinkClick r:id="rId5">
                  <a:extLst>
                    <a:ext uri="{A12FA001-AC4F-418D-AE19-62706E023703}">
                      <ahyp:hlinkClr xmlns:ahyp="http://schemas.microsoft.com/office/drawing/2018/hyperlinkcolor" val="tx"/>
                    </a:ext>
                  </a:extLst>
                </a:hlinkClick>
              </a:rPr>
              <a:t>racy.Chae@seattle.gov</a:t>
            </a:r>
            <a:r>
              <a:rPr lang="en-US" sz="2200">
                <a:solidFill>
                  <a:prstClr val="black">
                    <a:lumMod val="65000"/>
                    <a:lumOff val="35000"/>
                  </a:prstClr>
                </a:solidFill>
                <a:latin typeface="Calibri"/>
              </a:rPr>
              <a:t>.</a:t>
            </a:r>
            <a:endParaRPr lang="en-US" sz="1100">
              <a:cs typeface="Calibri"/>
            </a:endParaRPr>
          </a:p>
        </p:txBody>
      </p:sp>
      <p:sp>
        <p:nvSpPr>
          <p:cNvPr id="4" name="Slide Number Placeholder 5">
            <a:extLst>
              <a:ext uri="{FF2B5EF4-FFF2-40B4-BE49-F238E27FC236}">
                <a16:creationId xmlns:a16="http://schemas.microsoft.com/office/drawing/2014/main" id="{4A83D70E-6312-F21E-EDE3-D06E6C3B634B}"/>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26</a:t>
            </a:fld>
            <a:endParaRPr lang="en-US"/>
          </a:p>
        </p:txBody>
      </p:sp>
      <p:sp>
        <p:nvSpPr>
          <p:cNvPr id="5" name="Footer Placeholder 4">
            <a:extLst>
              <a:ext uri="{FF2B5EF4-FFF2-40B4-BE49-F238E27FC236}">
                <a16:creationId xmlns:a16="http://schemas.microsoft.com/office/drawing/2014/main" id="{E628E552-D310-BD7C-02BD-B7BB28D84DFB}"/>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699491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77372-FC9D-3A7D-525C-E6A9755353BA}"/>
              </a:ext>
            </a:extLst>
          </p:cNvPr>
          <p:cNvSpPr>
            <a:spLocks noGrp="1"/>
          </p:cNvSpPr>
          <p:nvPr>
            <p:ph type="title"/>
          </p:nvPr>
        </p:nvSpPr>
        <p:spPr>
          <a:xfrm>
            <a:off x="929398" y="274639"/>
            <a:ext cx="10335503" cy="954086"/>
          </a:xfrm>
        </p:spPr>
        <p:txBody>
          <a:bodyPr>
            <a:normAutofit/>
          </a:bodyPr>
          <a:lstStyle/>
          <a:p>
            <a:r>
              <a:rPr lang="en-US" sz="3600"/>
              <a:t>Application &amp; Submission Instructions</a:t>
            </a:r>
          </a:p>
        </p:txBody>
      </p:sp>
      <p:sp>
        <p:nvSpPr>
          <p:cNvPr id="3" name="Content Placeholder 2">
            <a:extLst>
              <a:ext uri="{FF2B5EF4-FFF2-40B4-BE49-F238E27FC236}">
                <a16:creationId xmlns:a16="http://schemas.microsoft.com/office/drawing/2014/main" id="{76371E96-574E-749C-F1AE-DD57EA1BF337}"/>
              </a:ext>
            </a:extLst>
          </p:cNvPr>
          <p:cNvSpPr>
            <a:spLocks noGrp="1"/>
          </p:cNvSpPr>
          <p:nvPr>
            <p:ph idx="1"/>
          </p:nvPr>
        </p:nvSpPr>
        <p:spPr>
          <a:xfrm>
            <a:off x="929398" y="1527142"/>
            <a:ext cx="10335503" cy="4335457"/>
          </a:xfrm>
        </p:spPr>
        <p:txBody>
          <a:bodyPr/>
          <a:lstStyle/>
          <a:p>
            <a:pPr marL="0" lvl="0" indent="0">
              <a:spcBef>
                <a:spcPts val="0"/>
              </a:spcBef>
              <a:spcAft>
                <a:spcPts val="600"/>
              </a:spcAft>
              <a:buNone/>
            </a:pPr>
            <a:r>
              <a:rPr lang="en-US" sz="2800" b="1" u="sng">
                <a:solidFill>
                  <a:schemeClr val="tx1"/>
                </a:solidFill>
                <a:latin typeface="+mn-lt"/>
              </a:rPr>
              <a:t>Tips</a:t>
            </a:r>
          </a:p>
          <a:p>
            <a:pPr marL="233363" lvl="0" indent="-233363">
              <a:spcBef>
                <a:spcPts val="0"/>
              </a:spcBef>
              <a:spcAft>
                <a:spcPts val="600"/>
              </a:spcAft>
              <a:buSzPct val="100000"/>
            </a:pPr>
            <a:r>
              <a:rPr lang="en-US" sz="2800">
                <a:solidFill>
                  <a:schemeClr val="tx1"/>
                </a:solidFill>
                <a:latin typeface="+mn-lt"/>
              </a:rPr>
              <a:t>Refer to the application submittal checklist (page 1</a:t>
            </a:r>
            <a:r>
              <a:rPr lang="en-US" sz="2800">
                <a:solidFill>
                  <a:schemeClr val="tx1"/>
                </a:solidFill>
              </a:rPr>
              <a:t>4</a:t>
            </a:r>
            <a:r>
              <a:rPr lang="en-US" sz="2800">
                <a:solidFill>
                  <a:schemeClr val="tx1"/>
                </a:solidFill>
                <a:latin typeface="+mn-lt"/>
              </a:rPr>
              <a:t>)</a:t>
            </a:r>
          </a:p>
          <a:p>
            <a:pPr marL="233363" lvl="0" indent="-233363">
              <a:spcBef>
                <a:spcPts val="0"/>
              </a:spcBef>
              <a:spcAft>
                <a:spcPts val="600"/>
              </a:spcAft>
              <a:buSzPct val="100000"/>
            </a:pPr>
            <a:r>
              <a:rPr lang="en-US" sz="2800">
                <a:solidFill>
                  <a:schemeClr val="tx1"/>
                </a:solidFill>
                <a:latin typeface="+mn-lt"/>
              </a:rPr>
              <a:t>Follow the required format defined in the Guidelines</a:t>
            </a:r>
          </a:p>
          <a:p>
            <a:pPr marL="233363" lvl="0" indent="-233363" rtl="0">
              <a:spcBef>
                <a:spcPts val="0"/>
              </a:spcBef>
              <a:spcAft>
                <a:spcPts val="600"/>
              </a:spcAft>
              <a:buSzPct val="100000"/>
            </a:pPr>
            <a:r>
              <a:rPr lang="en-US" sz="2800">
                <a:solidFill>
                  <a:schemeClr val="tx1"/>
                </a:solidFill>
                <a:latin typeface="+mn-lt"/>
              </a:rPr>
              <a:t>Do not exceed the </a:t>
            </a:r>
            <a:r>
              <a:rPr lang="en-US" sz="2800">
                <a:solidFill>
                  <a:schemeClr val="tx1"/>
                </a:solidFill>
              </a:rPr>
              <a:t>6</a:t>
            </a:r>
            <a:r>
              <a:rPr lang="en-US" sz="2800">
                <a:solidFill>
                  <a:schemeClr val="tx1"/>
                </a:solidFill>
                <a:latin typeface="+mn-lt"/>
              </a:rPr>
              <a:t>-page narrative response limit </a:t>
            </a:r>
          </a:p>
          <a:p>
            <a:pPr marL="233363" lvl="0" indent="-233363" rtl="0">
              <a:spcBef>
                <a:spcPts val="0"/>
              </a:spcBef>
              <a:spcAft>
                <a:spcPts val="600"/>
              </a:spcAft>
              <a:buSzPct val="100000"/>
            </a:pPr>
            <a:r>
              <a:rPr lang="en-US" sz="2800">
                <a:solidFill>
                  <a:schemeClr val="tx1"/>
                </a:solidFill>
                <a:latin typeface="+mn-lt"/>
              </a:rPr>
              <a:t>Be specific, detailed, yet concise</a:t>
            </a:r>
          </a:p>
          <a:p>
            <a:pPr marL="233363" lvl="0" indent="-233363" rtl="0">
              <a:spcBef>
                <a:spcPts val="0"/>
              </a:spcBef>
              <a:spcAft>
                <a:spcPts val="600"/>
              </a:spcAft>
              <a:buSzPct val="100000"/>
            </a:pPr>
            <a:r>
              <a:rPr lang="en-US" sz="2800">
                <a:solidFill>
                  <a:schemeClr val="tx1"/>
                </a:solidFill>
                <a:latin typeface="+mn-lt"/>
              </a:rPr>
              <a:t>Submit an accurate budget; double check your numbers </a:t>
            </a:r>
          </a:p>
          <a:p>
            <a:pPr marL="233363" lvl="0" indent="-233363" rtl="0">
              <a:spcBef>
                <a:spcPts val="0"/>
              </a:spcBef>
              <a:spcAft>
                <a:spcPts val="600"/>
              </a:spcAft>
              <a:buSzPct val="100000"/>
            </a:pPr>
            <a:r>
              <a:rPr lang="en-US" sz="2800">
                <a:solidFill>
                  <a:schemeClr val="tx1"/>
                </a:solidFill>
              </a:rPr>
              <a:t>Utilize the Application Checklist (page 16)</a:t>
            </a:r>
            <a:endParaRPr lang="en-US" sz="2800">
              <a:solidFill>
                <a:schemeClr val="tx1"/>
              </a:solidFill>
              <a:latin typeface="+mn-lt"/>
            </a:endParaRPr>
          </a:p>
          <a:p>
            <a:pPr marL="233363" lvl="0" indent="-233363">
              <a:spcBef>
                <a:spcPts val="0"/>
              </a:spcBef>
              <a:spcAft>
                <a:spcPts val="600"/>
              </a:spcAft>
              <a:buSzPct val="100000"/>
            </a:pPr>
            <a:r>
              <a:rPr lang="en-US" sz="2800">
                <a:solidFill>
                  <a:schemeClr val="tx1"/>
                </a:solidFill>
              </a:rPr>
              <a:t>Review the Online Submission Assistance Page Several Times: </a:t>
            </a:r>
            <a:r>
              <a:rPr lang="en-US" sz="2800" u="sng">
                <a:solidFill>
                  <a:srgbClr val="0066CC"/>
                </a:solidFill>
                <a:hlinkClick r:id="rId3">
                  <a:extLst>
                    <a:ext uri="{A12FA001-AC4F-418D-AE19-62706E023703}">
                      <ahyp:hlinkClr xmlns:ahyp="http://schemas.microsoft.com/office/drawing/2018/hyperlinkcolor" val="tx"/>
                    </a:ext>
                  </a:extLst>
                </a:hlinkClick>
              </a:rPr>
              <a:t>http://web6.seattle.gov/hsd/rfi/help.aspx</a:t>
            </a:r>
            <a:r>
              <a:rPr lang="en-US" sz="2800">
                <a:solidFill>
                  <a:srgbClr val="0066CC"/>
                </a:solidFill>
              </a:rPr>
              <a:t> </a:t>
            </a:r>
            <a:endParaRPr lang="en-US" sz="1600">
              <a:solidFill>
                <a:srgbClr val="0066CC"/>
              </a:solidFill>
            </a:endParaRPr>
          </a:p>
          <a:p>
            <a:pPr lvl="0"/>
            <a:endParaRPr lang="en-US" sz="2800" b="1">
              <a:solidFill>
                <a:srgbClr val="002060"/>
              </a:solidFill>
            </a:endParaRPr>
          </a:p>
          <a:p>
            <a:endParaRPr lang="en-US"/>
          </a:p>
        </p:txBody>
      </p:sp>
      <p:sp>
        <p:nvSpPr>
          <p:cNvPr id="4" name="Slide Number Placeholder 5">
            <a:extLst>
              <a:ext uri="{FF2B5EF4-FFF2-40B4-BE49-F238E27FC236}">
                <a16:creationId xmlns:a16="http://schemas.microsoft.com/office/drawing/2014/main" id="{55F76AA1-24CA-E00E-E51D-FB38B766FFD6}"/>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27</a:t>
            </a:fld>
            <a:endParaRPr lang="en-US"/>
          </a:p>
        </p:txBody>
      </p:sp>
      <p:sp>
        <p:nvSpPr>
          <p:cNvPr id="5" name="Footer Placeholder 4">
            <a:extLst>
              <a:ext uri="{FF2B5EF4-FFF2-40B4-BE49-F238E27FC236}">
                <a16:creationId xmlns:a16="http://schemas.microsoft.com/office/drawing/2014/main" id="{9B9FC6C9-9B2A-2DAB-E173-133C8E6DC4BA}"/>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486551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B4FCE-2203-436E-93D0-EEA250AB9352}"/>
              </a:ext>
            </a:extLst>
          </p:cNvPr>
          <p:cNvSpPr>
            <a:spLocks noGrp="1"/>
          </p:cNvSpPr>
          <p:nvPr>
            <p:ph type="title"/>
          </p:nvPr>
        </p:nvSpPr>
        <p:spPr>
          <a:xfrm>
            <a:off x="929398" y="274639"/>
            <a:ext cx="10335503" cy="906462"/>
          </a:xfrm>
        </p:spPr>
        <p:txBody>
          <a:bodyPr>
            <a:normAutofit/>
          </a:bodyPr>
          <a:lstStyle/>
          <a:p>
            <a:r>
              <a:rPr lang="en-US" sz="3600"/>
              <a:t>Application &amp; Submission Instructions</a:t>
            </a:r>
          </a:p>
        </p:txBody>
      </p:sp>
      <p:sp>
        <p:nvSpPr>
          <p:cNvPr id="3" name="Content Placeholder 2">
            <a:extLst>
              <a:ext uri="{FF2B5EF4-FFF2-40B4-BE49-F238E27FC236}">
                <a16:creationId xmlns:a16="http://schemas.microsoft.com/office/drawing/2014/main" id="{3230E09F-B201-4C8B-BEBA-45C0473767FA}"/>
              </a:ext>
            </a:extLst>
          </p:cNvPr>
          <p:cNvSpPr>
            <a:spLocks noGrp="1"/>
          </p:cNvSpPr>
          <p:nvPr>
            <p:ph idx="1"/>
          </p:nvPr>
        </p:nvSpPr>
        <p:spPr>
          <a:xfrm>
            <a:off x="929398" y="1545996"/>
            <a:ext cx="10335503" cy="4335653"/>
          </a:xfrm>
        </p:spPr>
        <p:txBody>
          <a:bodyPr>
            <a:normAutofit fontScale="92500" lnSpcReduction="20000"/>
          </a:bodyPr>
          <a:lstStyle/>
          <a:p>
            <a:pPr marL="0" indent="0">
              <a:lnSpc>
                <a:spcPct val="110000"/>
              </a:lnSpc>
              <a:spcBef>
                <a:spcPts val="0"/>
              </a:spcBef>
              <a:spcAft>
                <a:spcPts val="600"/>
              </a:spcAft>
              <a:buNone/>
            </a:pPr>
            <a:r>
              <a:rPr lang="en-US">
                <a:solidFill>
                  <a:schemeClr val="tx1"/>
                </a:solidFill>
              </a:rPr>
              <a:t>After applications are submitted the following occurs:</a:t>
            </a:r>
          </a:p>
          <a:p>
            <a:pPr marL="233363" indent="-233363">
              <a:lnSpc>
                <a:spcPct val="110000"/>
              </a:lnSpc>
              <a:spcBef>
                <a:spcPts val="0"/>
              </a:spcBef>
              <a:spcAft>
                <a:spcPts val="600"/>
              </a:spcAft>
              <a:buSzPct val="100000"/>
            </a:pPr>
            <a:r>
              <a:rPr lang="en-US">
                <a:solidFill>
                  <a:schemeClr val="tx1"/>
                </a:solidFill>
              </a:rPr>
              <a:t>Review committee scores written applications </a:t>
            </a:r>
          </a:p>
          <a:p>
            <a:pPr marL="233363" indent="-233363">
              <a:lnSpc>
                <a:spcPct val="110000"/>
              </a:lnSpc>
              <a:spcBef>
                <a:spcPts val="0"/>
              </a:spcBef>
              <a:spcAft>
                <a:spcPts val="600"/>
              </a:spcAft>
              <a:buSzPct val="100000"/>
            </a:pPr>
            <a:r>
              <a:rPr lang="en-US">
                <a:solidFill>
                  <a:schemeClr val="tx1"/>
                </a:solidFill>
                <a:cs typeface="Calibri"/>
              </a:rPr>
              <a:t>HSD may ask applicants clarifying questions</a:t>
            </a:r>
            <a:endParaRPr lang="en-US">
              <a:solidFill>
                <a:schemeClr val="tx1"/>
              </a:solidFill>
              <a:ea typeface="Calibri"/>
              <a:cs typeface="Calibri"/>
            </a:endParaRPr>
          </a:p>
          <a:p>
            <a:pPr marL="233363" indent="-233363">
              <a:lnSpc>
                <a:spcPct val="110000"/>
              </a:lnSpc>
              <a:spcBef>
                <a:spcPts val="0"/>
              </a:spcBef>
              <a:spcAft>
                <a:spcPts val="600"/>
              </a:spcAft>
              <a:buSzPct val="100000"/>
            </a:pPr>
            <a:r>
              <a:rPr lang="en-US">
                <a:solidFill>
                  <a:schemeClr val="tx1"/>
                </a:solidFill>
              </a:rPr>
              <a:t>Review committee recommends Finalists</a:t>
            </a:r>
            <a:endParaRPr lang="en-US">
              <a:solidFill>
                <a:schemeClr val="tx1"/>
              </a:solidFill>
              <a:cs typeface="Calibri"/>
            </a:endParaRPr>
          </a:p>
          <a:p>
            <a:pPr marL="233363" indent="-233363">
              <a:lnSpc>
                <a:spcPct val="110000"/>
              </a:lnSpc>
              <a:spcBef>
                <a:spcPts val="0"/>
              </a:spcBef>
              <a:spcAft>
                <a:spcPts val="600"/>
              </a:spcAft>
              <a:buSzPct val="100000"/>
            </a:pPr>
            <a:r>
              <a:rPr lang="en-US">
                <a:solidFill>
                  <a:schemeClr val="tx1"/>
                </a:solidFill>
              </a:rPr>
              <a:t>Recommendations go to HSD Director for approval</a:t>
            </a:r>
            <a:endParaRPr lang="en-US">
              <a:solidFill>
                <a:schemeClr val="tx1"/>
              </a:solidFill>
              <a:cs typeface="Calibri"/>
            </a:endParaRPr>
          </a:p>
          <a:p>
            <a:pPr marL="233363" indent="-233363">
              <a:lnSpc>
                <a:spcPct val="110000"/>
              </a:lnSpc>
              <a:spcBef>
                <a:spcPts val="0"/>
              </a:spcBef>
              <a:spcAft>
                <a:spcPts val="600"/>
              </a:spcAft>
              <a:buSzPct val="100000"/>
            </a:pPr>
            <a:r>
              <a:rPr lang="en-US">
                <a:solidFill>
                  <a:schemeClr val="tx1"/>
                </a:solidFill>
              </a:rPr>
              <a:t>Applicants notified</a:t>
            </a:r>
            <a:endParaRPr lang="en-US">
              <a:solidFill>
                <a:schemeClr val="tx1"/>
              </a:solidFill>
              <a:cs typeface="Calibri"/>
            </a:endParaRPr>
          </a:p>
          <a:p>
            <a:pPr marL="233363" indent="-233363">
              <a:lnSpc>
                <a:spcPct val="110000"/>
              </a:lnSpc>
              <a:spcBef>
                <a:spcPts val="0"/>
              </a:spcBef>
              <a:spcAft>
                <a:spcPts val="600"/>
              </a:spcAft>
              <a:buSzPct val="100000"/>
            </a:pPr>
            <a:r>
              <a:rPr lang="en-US">
                <a:solidFill>
                  <a:schemeClr val="tx1"/>
                </a:solidFill>
              </a:rPr>
              <a:t>Appeals</a:t>
            </a:r>
            <a:endParaRPr lang="en-US">
              <a:solidFill>
                <a:schemeClr val="tx1"/>
              </a:solidFill>
              <a:cs typeface="Calibri"/>
            </a:endParaRPr>
          </a:p>
          <a:p>
            <a:pPr marL="233363" indent="-233363">
              <a:lnSpc>
                <a:spcPct val="110000"/>
              </a:lnSpc>
              <a:spcBef>
                <a:spcPts val="0"/>
              </a:spcBef>
              <a:spcAft>
                <a:spcPts val="600"/>
              </a:spcAft>
              <a:buSzPct val="100000"/>
            </a:pPr>
            <a:r>
              <a:rPr lang="en-US">
                <a:solidFill>
                  <a:schemeClr val="tx1"/>
                </a:solidFill>
                <a:cs typeface="Calibri"/>
              </a:rPr>
              <a:t>Finalists begin working with HSD staff</a:t>
            </a:r>
          </a:p>
          <a:p>
            <a:endParaRPr lang="en-US"/>
          </a:p>
        </p:txBody>
      </p:sp>
      <p:sp>
        <p:nvSpPr>
          <p:cNvPr id="4" name="Slide Number Placeholder 5">
            <a:extLst>
              <a:ext uri="{FF2B5EF4-FFF2-40B4-BE49-F238E27FC236}">
                <a16:creationId xmlns:a16="http://schemas.microsoft.com/office/drawing/2014/main" id="{CC7D0BFB-67E9-6334-2324-1C09251B3CF1}"/>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28</a:t>
            </a:fld>
            <a:endParaRPr lang="en-US"/>
          </a:p>
        </p:txBody>
      </p:sp>
      <p:sp>
        <p:nvSpPr>
          <p:cNvPr id="5" name="Footer Placeholder 4">
            <a:extLst>
              <a:ext uri="{FF2B5EF4-FFF2-40B4-BE49-F238E27FC236}">
                <a16:creationId xmlns:a16="http://schemas.microsoft.com/office/drawing/2014/main" id="{B977F5CF-B031-0181-C1ED-865CFE7922FC}"/>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036712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633D6-A8C3-4FF6-8256-3E4EF56BDD09}"/>
              </a:ext>
            </a:extLst>
          </p:cNvPr>
          <p:cNvSpPr>
            <a:spLocks noGrp="1"/>
          </p:cNvSpPr>
          <p:nvPr>
            <p:ph type="title"/>
          </p:nvPr>
        </p:nvSpPr>
        <p:spPr>
          <a:xfrm>
            <a:off x="929398" y="274638"/>
            <a:ext cx="10335503" cy="1030287"/>
          </a:xfrm>
        </p:spPr>
        <p:txBody>
          <a:bodyPr>
            <a:normAutofit/>
          </a:bodyPr>
          <a:lstStyle/>
          <a:p>
            <a:r>
              <a:rPr lang="en-US" sz="3600"/>
              <a:t>Application &amp; Submissions Instructions</a:t>
            </a:r>
          </a:p>
        </p:txBody>
      </p:sp>
      <p:sp>
        <p:nvSpPr>
          <p:cNvPr id="3" name="Content Placeholder 2">
            <a:extLst>
              <a:ext uri="{FF2B5EF4-FFF2-40B4-BE49-F238E27FC236}">
                <a16:creationId xmlns:a16="http://schemas.microsoft.com/office/drawing/2014/main" id="{25884494-AAB1-49EA-9556-E8F294EE6B52}"/>
              </a:ext>
            </a:extLst>
          </p:cNvPr>
          <p:cNvSpPr>
            <a:spLocks noGrp="1"/>
          </p:cNvSpPr>
          <p:nvPr>
            <p:ph idx="1"/>
          </p:nvPr>
        </p:nvSpPr>
        <p:spPr>
          <a:xfrm>
            <a:off x="929398" y="1600200"/>
            <a:ext cx="10335503" cy="4262399"/>
          </a:xfrm>
        </p:spPr>
        <p:txBody>
          <a:bodyPr vert="horz" lIns="91440" tIns="45720" rIns="91440" bIns="45720" rtlCol="0" anchor="t">
            <a:normAutofit/>
          </a:bodyPr>
          <a:lstStyle/>
          <a:p>
            <a:pPr marL="0" indent="0">
              <a:spcBef>
                <a:spcPts val="0"/>
              </a:spcBef>
              <a:spcAft>
                <a:spcPts val="600"/>
              </a:spcAft>
              <a:buNone/>
            </a:pPr>
            <a:r>
              <a:rPr lang="en-US" sz="2400" b="1" u="sng">
                <a:solidFill>
                  <a:schemeClr val="tx1"/>
                </a:solidFill>
              </a:rPr>
              <a:t>Appeal Process</a:t>
            </a:r>
          </a:p>
          <a:p>
            <a:pPr>
              <a:spcBef>
                <a:spcPts val="0"/>
              </a:spcBef>
              <a:spcAft>
                <a:spcPts val="600"/>
              </a:spcAft>
              <a:buSzPct val="100000"/>
            </a:pPr>
            <a:r>
              <a:rPr lang="en-US" sz="2400">
                <a:solidFill>
                  <a:schemeClr val="tx1"/>
                </a:solidFill>
              </a:rPr>
              <a:t>Applicants have the right to appeal on the following grounds:</a:t>
            </a:r>
          </a:p>
          <a:p>
            <a:pPr lvl="1">
              <a:spcBef>
                <a:spcPts val="0"/>
              </a:spcBef>
              <a:spcAft>
                <a:spcPts val="600"/>
              </a:spcAft>
              <a:buSzPct val="100000"/>
            </a:pPr>
            <a:r>
              <a:rPr lang="en-US">
                <a:solidFill>
                  <a:schemeClr val="tx1"/>
                </a:solidFill>
              </a:rPr>
              <a:t>Violation of policies or failure to adhere to guidelines or published criteria and/or procedures established in the funding opportunity </a:t>
            </a:r>
            <a:endParaRPr lang="en-US" sz="1600">
              <a:solidFill>
                <a:schemeClr val="tx1"/>
              </a:solidFill>
              <a:cs typeface="Calibri"/>
            </a:endParaRPr>
          </a:p>
          <a:p>
            <a:pPr lvl="1">
              <a:spcBef>
                <a:spcPts val="0"/>
              </a:spcBef>
              <a:spcAft>
                <a:spcPts val="600"/>
              </a:spcAft>
              <a:buSzPct val="100000"/>
            </a:pPr>
            <a:r>
              <a:rPr lang="en-US" sz="2400">
                <a:solidFill>
                  <a:schemeClr val="tx1"/>
                </a:solidFill>
              </a:rPr>
              <a:t>Appeal Deadline: 4 business days from the date of written award/denial status </a:t>
            </a:r>
            <a:endParaRPr lang="en-US" sz="2400">
              <a:solidFill>
                <a:schemeClr val="tx1"/>
              </a:solidFill>
              <a:cs typeface="Calibri"/>
            </a:endParaRPr>
          </a:p>
          <a:p>
            <a:pPr>
              <a:spcBef>
                <a:spcPts val="0"/>
              </a:spcBef>
              <a:spcAft>
                <a:spcPts val="600"/>
              </a:spcAft>
              <a:buSzPct val="100000"/>
              <a:buFont typeface="Arial" panose="020B0604020202020204" pitchFamily="34" charset="0"/>
              <a:buChar char="•"/>
            </a:pPr>
            <a:r>
              <a:rPr lang="en-US" sz="2400">
                <a:solidFill>
                  <a:schemeClr val="tx1"/>
                </a:solidFill>
              </a:rPr>
              <a:t>HSD Director’s written decision will be made within 4 business days of appeal receipt. The HSD Director’s decision is final. </a:t>
            </a:r>
            <a:endParaRPr lang="en-US" sz="2400">
              <a:solidFill>
                <a:schemeClr val="tx1"/>
              </a:solidFill>
              <a:cs typeface="Calibri"/>
            </a:endParaRPr>
          </a:p>
        </p:txBody>
      </p:sp>
      <p:sp>
        <p:nvSpPr>
          <p:cNvPr id="4" name="Slide Number Placeholder 5">
            <a:extLst>
              <a:ext uri="{FF2B5EF4-FFF2-40B4-BE49-F238E27FC236}">
                <a16:creationId xmlns:a16="http://schemas.microsoft.com/office/drawing/2014/main" id="{80539837-717D-81E8-3B9D-624C87B947E8}"/>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29</a:t>
            </a:fld>
            <a:endParaRPr lang="en-US"/>
          </a:p>
        </p:txBody>
      </p:sp>
      <p:sp>
        <p:nvSpPr>
          <p:cNvPr id="5" name="Footer Placeholder 4">
            <a:extLst>
              <a:ext uri="{FF2B5EF4-FFF2-40B4-BE49-F238E27FC236}">
                <a16:creationId xmlns:a16="http://schemas.microsoft.com/office/drawing/2014/main" id="{71DE9151-1F47-77A0-9968-760D5ACDFA90}"/>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532192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SEATTLE HUMAN SERVICES </a:t>
            </a:r>
          </a:p>
        </p:txBody>
      </p:sp>
      <p:sp>
        <p:nvSpPr>
          <p:cNvPr id="6" name="Slide Number Placeholder 5"/>
          <p:cNvSpPr>
            <a:spLocks noGrp="1"/>
          </p:cNvSpPr>
          <p:nvPr>
            <p:ph type="sldNum" sz="quarter" idx="12"/>
          </p:nvPr>
        </p:nvSpPr>
        <p:spPr/>
        <p:txBody>
          <a:bodyPr/>
          <a:lstStyle/>
          <a:p>
            <a:fld id="{641477C0-A936-2F4C-8491-604A441A569F}" type="slidenum">
              <a:rPr lang="en-US" smtClean="0"/>
              <a:t>3</a:t>
            </a:fld>
            <a:endParaRPr lang="en-US"/>
          </a:p>
        </p:txBody>
      </p:sp>
      <p:sp>
        <p:nvSpPr>
          <p:cNvPr id="4" name="Text Placeholder 3"/>
          <p:cNvSpPr>
            <a:spLocks noGrp="1"/>
          </p:cNvSpPr>
          <p:nvPr>
            <p:ph type="body" sz="quarter" idx="14"/>
          </p:nvPr>
        </p:nvSpPr>
        <p:spPr>
          <a:xfrm>
            <a:off x="929396" y="1591767"/>
            <a:ext cx="10310040" cy="4213415"/>
          </a:xfrm>
        </p:spPr>
        <p:txBody>
          <a:bodyPr vert="horz" lIns="91440" tIns="45720" rIns="91440" bIns="45720" rtlCol="0" anchor="t">
            <a:noAutofit/>
          </a:bodyPr>
          <a:lstStyle/>
          <a:p>
            <a:pPr marL="0" marR="0" lvl="0" indent="0" algn="ctr" defTabSz="457200" rtl="0" eaLnBrk="1" fontAlgn="auto" latinLnBrk="0" hangingPunct="1">
              <a:lnSpc>
                <a:spcPct val="100000"/>
              </a:lnSpc>
              <a:spcBef>
                <a:spcPct val="20000"/>
              </a:spcBef>
              <a:spcAft>
                <a:spcPts val="0"/>
              </a:spcAft>
              <a:buClrTx/>
              <a:buSzPct val="60000"/>
              <a:buFont typeface="Arial"/>
              <a:buNone/>
              <a:tabLst/>
              <a:defRPr/>
            </a:pPr>
            <a:r>
              <a:rPr kumimoji="0" lang="en-US" b="0" i="0" u="none" strike="noStrike" kern="1200" cap="none" spc="0" normalizeH="0" baseline="0" noProof="0">
                <a:ln>
                  <a:noFill/>
                </a:ln>
                <a:solidFill>
                  <a:prstClr val="black"/>
                </a:solidFill>
                <a:effectLst/>
                <a:uLnTx/>
                <a:uFillTx/>
                <a:latin typeface="Calibri"/>
                <a:ea typeface="+mn-ea"/>
                <a:cs typeface="+mn-cs"/>
              </a:rPr>
              <a:t>This presentation is being recorded </a:t>
            </a:r>
          </a:p>
          <a:p>
            <a:pPr marL="0" marR="0" lvl="0" indent="0" algn="ctr" defTabSz="457200" rtl="0" eaLnBrk="1" fontAlgn="auto" latinLnBrk="0" hangingPunct="1">
              <a:lnSpc>
                <a:spcPct val="100000"/>
              </a:lnSpc>
              <a:spcBef>
                <a:spcPct val="20000"/>
              </a:spcBef>
              <a:spcAft>
                <a:spcPts val="0"/>
              </a:spcAft>
              <a:buClrTx/>
              <a:buSzPct val="60000"/>
              <a:buFont typeface="Arial"/>
              <a:buNone/>
              <a:tabLst/>
              <a:defRPr/>
            </a:pPr>
            <a:r>
              <a:rPr kumimoji="0" lang="en-US" b="0" i="0" u="none" strike="noStrike" kern="1200" cap="none" spc="0" normalizeH="0" baseline="0" noProof="0">
                <a:ln>
                  <a:noFill/>
                </a:ln>
                <a:solidFill>
                  <a:prstClr val="black"/>
                </a:solidFill>
                <a:effectLst/>
                <a:uLnTx/>
                <a:uFillTx/>
                <a:latin typeface="Calibri"/>
                <a:ea typeface="+mn-ea"/>
                <a:cs typeface="+mn-cs"/>
              </a:rPr>
              <a:t>and </a:t>
            </a:r>
            <a:r>
              <a:rPr lang="en-US">
                <a:solidFill>
                  <a:prstClr val="black"/>
                </a:solidFill>
                <a:latin typeface="Calibri"/>
              </a:rPr>
              <a:t>will become public record. </a:t>
            </a:r>
          </a:p>
          <a:p>
            <a:pPr marL="0" marR="0" lvl="0" indent="0" algn="ctr" defTabSz="457200" rtl="0" eaLnBrk="1" fontAlgn="auto" latinLnBrk="0" hangingPunct="1">
              <a:lnSpc>
                <a:spcPct val="100000"/>
              </a:lnSpc>
              <a:spcBef>
                <a:spcPct val="20000"/>
              </a:spcBef>
              <a:spcAft>
                <a:spcPts val="0"/>
              </a:spcAft>
              <a:buClrTx/>
              <a:buSzPct val="60000"/>
              <a:buFont typeface="Arial"/>
              <a:buNone/>
              <a:tabLst/>
              <a:defRPr/>
            </a:pPr>
            <a:r>
              <a:rPr lang="en-US">
                <a:solidFill>
                  <a:prstClr val="black"/>
                </a:solidFill>
                <a:latin typeface="Calibri"/>
              </a:rPr>
              <a:t>The session will be </a:t>
            </a:r>
            <a:r>
              <a:rPr kumimoji="0" lang="en-US" b="0" i="0" u="none" strike="noStrike" kern="1200" cap="none" spc="0" normalizeH="0" baseline="0" noProof="0">
                <a:ln>
                  <a:noFill/>
                </a:ln>
                <a:solidFill>
                  <a:prstClr val="black"/>
                </a:solidFill>
                <a:effectLst/>
                <a:uLnTx/>
                <a:uFillTx/>
                <a:latin typeface="Calibri"/>
                <a:ea typeface="+mn-ea"/>
                <a:cs typeface="+mn-cs"/>
              </a:rPr>
              <a:t>posted online on the</a:t>
            </a:r>
            <a:r>
              <a:rPr kumimoji="0" lang="en-US" b="0" i="0" u="none" strike="noStrike" kern="1200" cap="none" spc="0" normalizeH="0" baseline="0" noProof="0">
                <a:ln>
                  <a:noFill/>
                </a:ln>
                <a:solidFill>
                  <a:prstClr val="black">
                    <a:lumMod val="65000"/>
                    <a:lumOff val="35000"/>
                  </a:prstClr>
                </a:solidFill>
                <a:effectLst/>
                <a:uLnTx/>
                <a:uFillTx/>
                <a:latin typeface="Calibri"/>
                <a:ea typeface="+mn-ea"/>
                <a:cs typeface="+mn-cs"/>
              </a:rPr>
              <a:t> </a:t>
            </a:r>
            <a:r>
              <a:rPr kumimoji="0" lang="en-US" b="0" i="0" u="none" strike="noStrike" kern="1200" cap="none" spc="0" normalizeH="0" baseline="0" noProof="0">
                <a:ln>
                  <a:noFill/>
                </a:ln>
                <a:solidFill>
                  <a:srgbClr val="0066CC"/>
                </a:solidFill>
                <a:effectLst/>
                <a:uLnTx/>
                <a:uFillTx/>
                <a:latin typeface="Calibri"/>
                <a:ea typeface="+mn-ea"/>
                <a:cs typeface="+mn-cs"/>
                <a:hlinkClick r:id="rId3">
                  <a:extLst>
                    <a:ext uri="{A12FA001-AC4F-418D-AE19-62706E023703}">
                      <ahyp:hlinkClr xmlns:ahyp="http://schemas.microsoft.com/office/drawing/2018/hyperlinkcolor" val="tx"/>
                    </a:ext>
                  </a:extLst>
                </a:hlinkClick>
              </a:rPr>
              <a:t>HSD Funding Opportunity webpage</a:t>
            </a:r>
            <a:r>
              <a:rPr kumimoji="0" lang="en-US" b="0" i="0" u="none" strike="noStrike" kern="1200" cap="none" spc="0" normalizeH="0" baseline="0" noProof="0">
                <a:ln>
                  <a:noFill/>
                </a:ln>
                <a:solidFill>
                  <a:prstClr val="black"/>
                </a:solidFill>
                <a:effectLst/>
                <a:uLnTx/>
                <a:uFillTx/>
                <a:latin typeface="Calibri"/>
                <a:ea typeface="+mn-ea"/>
                <a:cs typeface="+mn-cs"/>
              </a:rPr>
              <a:t>. </a:t>
            </a:r>
            <a:endParaRPr kumimoji="0" lang="en-US" b="0" i="1" u="none" strike="noStrike" kern="1200" cap="none" spc="0" normalizeH="0" baseline="0" noProof="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Pct val="60000"/>
              <a:buFont typeface="Arial"/>
              <a:buNone/>
              <a:tabLst/>
              <a:defRPr/>
            </a:pPr>
            <a:r>
              <a:rPr kumimoji="0" lang="en-US" b="0" i="1" u="none" strike="noStrike" kern="1200" cap="none" spc="0" normalizeH="0" baseline="0" noProof="0">
                <a:ln>
                  <a:noFill/>
                </a:ln>
                <a:solidFill>
                  <a:schemeClr val="tx1"/>
                </a:solidFill>
                <a:effectLst/>
                <a:uLnTx/>
                <a:uFillTx/>
                <a:latin typeface="Calibri"/>
                <a:ea typeface="+mn-ea"/>
                <a:cs typeface="+mn-cs"/>
              </a:rPr>
              <a:t>Please stay muted and type your name and agency in the chat for attendance purposes. </a:t>
            </a:r>
          </a:p>
          <a:p>
            <a:pPr marL="0" marR="0" lvl="0" indent="0" algn="ctr" defTabSz="457200" rtl="0" eaLnBrk="1" fontAlgn="auto" latinLnBrk="0" hangingPunct="1">
              <a:lnSpc>
                <a:spcPct val="100000"/>
              </a:lnSpc>
              <a:spcBef>
                <a:spcPct val="20000"/>
              </a:spcBef>
              <a:spcAft>
                <a:spcPts val="0"/>
              </a:spcAft>
              <a:buClrTx/>
              <a:buSzPct val="60000"/>
              <a:buFont typeface="Arial"/>
              <a:buNone/>
              <a:tabLst/>
              <a:defRPr/>
            </a:pPr>
            <a:r>
              <a:rPr lang="en-US">
                <a:solidFill>
                  <a:schemeClr val="tx1"/>
                </a:solidFill>
              </a:rPr>
              <a:t>You may choose to be anonymous during this session. </a:t>
            </a:r>
            <a:endParaRPr kumimoji="0" lang="en-US" b="0" i="1" u="none" strike="noStrike" kern="1200" cap="none" spc="0" normalizeH="0" baseline="0" noProof="0">
              <a:ln>
                <a:noFill/>
              </a:ln>
              <a:solidFill>
                <a:schemeClr val="tx1"/>
              </a:solidFill>
              <a:effectLst/>
              <a:uLnTx/>
              <a:uFillTx/>
              <a:latin typeface="Calibri"/>
              <a:ea typeface="+mn-ea"/>
              <a:cs typeface="+mn-cs"/>
            </a:endParaRPr>
          </a:p>
          <a:p>
            <a:pPr marL="0" indent="0">
              <a:buNone/>
            </a:pPr>
            <a:endParaRPr lang="en-US" sz="2800">
              <a:solidFill>
                <a:srgbClr val="002060"/>
              </a:solidFill>
              <a:cs typeface="Calibri"/>
            </a:endParaRPr>
          </a:p>
        </p:txBody>
      </p:sp>
      <p:sp>
        <p:nvSpPr>
          <p:cNvPr id="2" name="Title 1"/>
          <p:cNvSpPr>
            <a:spLocks noGrp="1"/>
          </p:cNvSpPr>
          <p:nvPr>
            <p:ph type="title"/>
          </p:nvPr>
        </p:nvSpPr>
        <p:spPr>
          <a:xfrm>
            <a:off x="929400" y="503340"/>
            <a:ext cx="10310037" cy="822121"/>
          </a:xfrm>
        </p:spPr>
        <p:txBody>
          <a:bodyPr/>
          <a:lstStyle/>
          <a:p>
            <a:pPr algn="ctr"/>
            <a:r>
              <a:rPr lang="en-US">
                <a:cs typeface="Calibri"/>
              </a:rPr>
              <a:t>Welcome</a:t>
            </a:r>
          </a:p>
        </p:txBody>
      </p:sp>
    </p:spTree>
    <p:extLst>
      <p:ext uri="{BB962C8B-B14F-4D97-AF65-F5344CB8AC3E}">
        <p14:creationId xmlns:p14="http://schemas.microsoft.com/office/powerpoint/2010/main" val="2216652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633D6-A8C3-4FF6-8256-3E4EF56BDD09}"/>
              </a:ext>
            </a:extLst>
          </p:cNvPr>
          <p:cNvSpPr>
            <a:spLocks noGrp="1"/>
          </p:cNvSpPr>
          <p:nvPr>
            <p:ph type="title"/>
          </p:nvPr>
        </p:nvSpPr>
        <p:spPr>
          <a:xfrm>
            <a:off x="929398" y="274638"/>
            <a:ext cx="10335503" cy="1030287"/>
          </a:xfrm>
        </p:spPr>
        <p:txBody>
          <a:bodyPr>
            <a:normAutofit/>
          </a:bodyPr>
          <a:lstStyle/>
          <a:p>
            <a:r>
              <a:rPr lang="en-US" sz="3600"/>
              <a:t>Application &amp; Submission Instructions</a:t>
            </a:r>
          </a:p>
        </p:txBody>
      </p:sp>
      <p:sp>
        <p:nvSpPr>
          <p:cNvPr id="3" name="Content Placeholder 2">
            <a:extLst>
              <a:ext uri="{FF2B5EF4-FFF2-40B4-BE49-F238E27FC236}">
                <a16:creationId xmlns:a16="http://schemas.microsoft.com/office/drawing/2014/main" id="{25884494-AAB1-49EA-9556-E8F294EE6B52}"/>
              </a:ext>
            </a:extLst>
          </p:cNvPr>
          <p:cNvSpPr>
            <a:spLocks noGrp="1"/>
          </p:cNvSpPr>
          <p:nvPr>
            <p:ph idx="1"/>
          </p:nvPr>
        </p:nvSpPr>
        <p:spPr>
          <a:xfrm>
            <a:off x="929398" y="1600200"/>
            <a:ext cx="10335503" cy="4262399"/>
          </a:xfrm>
        </p:spPr>
        <p:txBody>
          <a:bodyPr>
            <a:normAutofit fontScale="92500" lnSpcReduction="20000"/>
          </a:bodyPr>
          <a:lstStyle/>
          <a:p>
            <a:pPr marL="0" indent="0">
              <a:lnSpc>
                <a:spcPct val="110000"/>
              </a:lnSpc>
              <a:spcBef>
                <a:spcPts val="600"/>
              </a:spcBef>
              <a:spcAft>
                <a:spcPts val="600"/>
              </a:spcAft>
              <a:buNone/>
            </a:pPr>
            <a:r>
              <a:rPr lang="en-US" sz="2400" b="1" u="sng">
                <a:solidFill>
                  <a:schemeClr val="tx1"/>
                </a:solidFill>
                <a:cs typeface="Calibri"/>
              </a:rPr>
              <a:t>Fiscal Documents</a:t>
            </a:r>
          </a:p>
          <a:p>
            <a:pPr marL="233363" lvl="2">
              <a:lnSpc>
                <a:spcPct val="110000"/>
              </a:lnSpc>
              <a:spcAft>
                <a:spcPts val="600"/>
              </a:spcAft>
              <a:tabLst>
                <a:tab pos="3090863" algn="l"/>
              </a:tabLst>
            </a:pPr>
            <a:r>
              <a:rPr lang="en-US">
                <a:solidFill>
                  <a:schemeClr val="tx1"/>
                </a:solidFill>
                <a:effectLst/>
                <a:latin typeface="+mj-lt"/>
                <a:ea typeface="Calibri" panose="020F0502020204030204" pitchFamily="34" charset="0"/>
              </a:rPr>
              <a:t>If</a:t>
            </a:r>
            <a:r>
              <a:rPr lang="en-US" spc="-10">
                <a:solidFill>
                  <a:schemeClr val="tx1"/>
                </a:solidFill>
                <a:effectLst/>
                <a:latin typeface="+mj-lt"/>
                <a:ea typeface="Calibri" panose="020F0502020204030204" pitchFamily="34" charset="0"/>
              </a:rPr>
              <a:t> </a:t>
            </a:r>
            <a:r>
              <a:rPr lang="en-US">
                <a:solidFill>
                  <a:schemeClr val="tx1"/>
                </a:solidFill>
                <a:effectLst/>
                <a:latin typeface="+mj-lt"/>
                <a:ea typeface="Calibri" panose="020F0502020204030204" pitchFamily="34" charset="0"/>
              </a:rPr>
              <a:t>funding</a:t>
            </a:r>
            <a:r>
              <a:rPr lang="en-US" spc="-15">
                <a:solidFill>
                  <a:schemeClr val="tx1"/>
                </a:solidFill>
                <a:effectLst/>
                <a:latin typeface="+mj-lt"/>
                <a:ea typeface="Calibri" panose="020F0502020204030204" pitchFamily="34" charset="0"/>
              </a:rPr>
              <a:t> </a:t>
            </a:r>
            <a:r>
              <a:rPr lang="en-US">
                <a:solidFill>
                  <a:schemeClr val="tx1"/>
                </a:solidFill>
                <a:effectLst/>
                <a:latin typeface="+mj-lt"/>
                <a:ea typeface="Calibri" panose="020F0502020204030204" pitchFamily="34" charset="0"/>
              </a:rPr>
              <a:t>is</a:t>
            </a:r>
            <a:r>
              <a:rPr lang="en-US" spc="-10">
                <a:solidFill>
                  <a:schemeClr val="tx1"/>
                </a:solidFill>
                <a:effectLst/>
                <a:latin typeface="+mj-lt"/>
                <a:ea typeface="Calibri" panose="020F0502020204030204" pitchFamily="34" charset="0"/>
              </a:rPr>
              <a:t> </a:t>
            </a:r>
            <a:r>
              <a:rPr lang="en-US">
                <a:solidFill>
                  <a:schemeClr val="tx1"/>
                </a:solidFill>
                <a:effectLst/>
                <a:latin typeface="+mj-lt"/>
                <a:ea typeface="Calibri" panose="020F0502020204030204" pitchFamily="34" charset="0"/>
              </a:rPr>
              <a:t>awarded,</a:t>
            </a:r>
            <a:r>
              <a:rPr lang="en-US">
                <a:solidFill>
                  <a:schemeClr val="tx1"/>
                </a:solidFill>
                <a:latin typeface="+mj-lt"/>
              </a:rPr>
              <a:t> agencies for which HSD has current financial and insurance documents will not be required to resubmit fiscal documents.</a:t>
            </a:r>
            <a:endParaRPr lang="en-US">
              <a:solidFill>
                <a:schemeClr val="tx1"/>
              </a:solidFill>
              <a:latin typeface="+mj-lt"/>
              <a:cs typeface="Calibri"/>
            </a:endParaRPr>
          </a:p>
          <a:p>
            <a:pPr marL="233363" lvl="2">
              <a:lnSpc>
                <a:spcPct val="110000"/>
              </a:lnSpc>
              <a:spcAft>
                <a:spcPts val="600"/>
              </a:spcAft>
              <a:tabLst>
                <a:tab pos="3090863" algn="l"/>
              </a:tabLst>
            </a:pPr>
            <a:r>
              <a:rPr lang="en-US">
                <a:solidFill>
                  <a:schemeClr val="tx1"/>
                </a:solidFill>
                <a:latin typeface="+mj-lt"/>
              </a:rPr>
              <a:t>Agencies for which HSD has incomplete or no financial and/or insurance documents will be notified by the Coordinator and required to submit ALL requested documents within 4 business days from the date of written request.</a:t>
            </a:r>
            <a:endParaRPr lang="en-US">
              <a:solidFill>
                <a:schemeClr val="tx1"/>
              </a:solidFill>
              <a:latin typeface="+mj-lt"/>
              <a:cs typeface="Calibri"/>
            </a:endParaRPr>
          </a:p>
          <a:p>
            <a:pPr marL="233363" lvl="2">
              <a:lnSpc>
                <a:spcPct val="110000"/>
              </a:lnSpc>
              <a:spcAft>
                <a:spcPts val="600"/>
              </a:spcAft>
              <a:tabLst>
                <a:tab pos="3090863" algn="l"/>
              </a:tabLst>
            </a:pPr>
            <a:r>
              <a:rPr lang="en-US">
                <a:solidFill>
                  <a:schemeClr val="tx1"/>
                </a:solidFill>
                <a:latin typeface="+mj-lt"/>
              </a:rPr>
              <a:t>Financial and Insurance documentation that may be requested are listed in the Completed Application Requirements part of the Application.</a:t>
            </a:r>
          </a:p>
          <a:p>
            <a:pPr marL="233363" lvl="2">
              <a:lnSpc>
                <a:spcPct val="110000"/>
              </a:lnSpc>
              <a:spcAft>
                <a:spcPts val="600"/>
              </a:spcAft>
              <a:tabLst>
                <a:tab pos="3090863" algn="l"/>
              </a:tabLst>
            </a:pPr>
            <a:r>
              <a:rPr lang="en-US">
                <a:solidFill>
                  <a:schemeClr val="tx1"/>
                </a:solidFill>
                <a:effectLst/>
                <a:latin typeface="+mj-lt"/>
                <a:ea typeface="Aptos" panose="020B0004020202020204" pitchFamily="34" charset="0"/>
                <a:cs typeface="Aptos" panose="020B0004020202020204" pitchFamily="34" charset="0"/>
              </a:rPr>
              <a:t>If your agency has a fiscal sponsor, attac</a:t>
            </a:r>
            <a:r>
              <a:rPr lang="en-US">
                <a:solidFill>
                  <a:schemeClr val="tx1"/>
                </a:solidFill>
                <a:latin typeface="+mj-lt"/>
                <a:ea typeface="Aptos" panose="020B0004020202020204" pitchFamily="34" charset="0"/>
                <a:cs typeface="Aptos" panose="020B0004020202020204" pitchFamily="34" charset="0"/>
              </a:rPr>
              <a:t>h a letter of agreement from that agency’s Director or authorized representative and make sure the fiscal sponsor signs the application cover sheet.</a:t>
            </a:r>
            <a:endParaRPr lang="en-US">
              <a:solidFill>
                <a:schemeClr val="tx1"/>
              </a:solidFill>
              <a:latin typeface="+mj-lt"/>
              <a:cs typeface="Calibri"/>
            </a:endParaRPr>
          </a:p>
        </p:txBody>
      </p:sp>
      <p:sp>
        <p:nvSpPr>
          <p:cNvPr id="4" name="Slide Number Placeholder 5">
            <a:extLst>
              <a:ext uri="{FF2B5EF4-FFF2-40B4-BE49-F238E27FC236}">
                <a16:creationId xmlns:a16="http://schemas.microsoft.com/office/drawing/2014/main" id="{30E637DC-A059-2CF0-E8DB-0C3A1CF3CB03}"/>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30</a:t>
            </a:fld>
            <a:endParaRPr lang="en-US"/>
          </a:p>
        </p:txBody>
      </p:sp>
      <p:sp>
        <p:nvSpPr>
          <p:cNvPr id="5" name="Footer Placeholder 4">
            <a:extLst>
              <a:ext uri="{FF2B5EF4-FFF2-40B4-BE49-F238E27FC236}">
                <a16:creationId xmlns:a16="http://schemas.microsoft.com/office/drawing/2014/main" id="{C3E38FF0-B1E4-3772-48BE-880E8C708E70}"/>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070895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FB7ECBC-5B2E-C417-FC86-113B5FFE3350}"/>
              </a:ext>
            </a:extLst>
          </p:cNvPr>
          <p:cNvSpPr>
            <a:spLocks noGrp="1"/>
          </p:cNvSpPr>
          <p:nvPr>
            <p:ph idx="1"/>
          </p:nvPr>
        </p:nvSpPr>
        <p:spPr>
          <a:xfrm>
            <a:off x="929398" y="1554480"/>
            <a:ext cx="10335503" cy="4308119"/>
          </a:xfrm>
        </p:spPr>
        <p:txBody>
          <a:bodyPr/>
          <a:lstStyle/>
          <a:p>
            <a:pPr marL="0" indent="0">
              <a:spcBef>
                <a:spcPts val="0"/>
              </a:spcBef>
              <a:spcAft>
                <a:spcPts val="600"/>
              </a:spcAft>
              <a:buNone/>
            </a:pPr>
            <a:r>
              <a:rPr lang="en-US" sz="2400">
                <a:solidFill>
                  <a:schemeClr val="tx1"/>
                </a:solidFill>
              </a:rPr>
              <a:t>Additional funding process resources can be found on HSD’s Funding Opportunities webpage:</a:t>
            </a:r>
          </a:p>
          <a:p>
            <a:pPr marL="233363" indent="-233363">
              <a:spcBef>
                <a:spcPts val="0"/>
              </a:spcBef>
              <a:spcAft>
                <a:spcPts val="600"/>
              </a:spcAft>
              <a:buSzPct val="100000"/>
            </a:pPr>
            <a:r>
              <a:rPr lang="en-US" sz="2400">
                <a:solidFill>
                  <a:srgbClr val="0066CC"/>
                </a:solidFill>
                <a:hlinkClick r:id="rId3">
                  <a:extLst>
                    <a:ext uri="{A12FA001-AC4F-418D-AE19-62706E023703}">
                      <ahyp:hlinkClr xmlns:ahyp="http://schemas.microsoft.com/office/drawing/2018/hyperlinkcolor" val="tx"/>
                    </a:ext>
                  </a:extLst>
                </a:hlinkClick>
              </a:rPr>
              <a:t>HSD Agency Minimum Eligibility Requirements</a:t>
            </a:r>
            <a:endParaRPr lang="en-US" sz="2400">
              <a:solidFill>
                <a:srgbClr val="0066CC"/>
              </a:solidFill>
            </a:endParaRPr>
          </a:p>
          <a:p>
            <a:pPr marL="233363" indent="-233363">
              <a:spcBef>
                <a:spcPts val="0"/>
              </a:spcBef>
              <a:spcAft>
                <a:spcPts val="600"/>
              </a:spcAft>
              <a:buSzPct val="100000"/>
            </a:pPr>
            <a:r>
              <a:rPr lang="en-US" sz="2400">
                <a:solidFill>
                  <a:srgbClr val="0066CC"/>
                </a:solidFill>
                <a:hlinkClick r:id="rId4">
                  <a:extLst>
                    <a:ext uri="{A12FA001-AC4F-418D-AE19-62706E023703}">
                      <ahyp:hlinkClr xmlns:ahyp="http://schemas.microsoft.com/office/drawing/2018/hyperlinkcolor" val="tx"/>
                    </a:ext>
                  </a:extLst>
                </a:hlinkClick>
              </a:rPr>
              <a:t>HSD Client Data and Program Reporting Requirements</a:t>
            </a:r>
            <a:endParaRPr lang="en-US" sz="2400">
              <a:solidFill>
                <a:srgbClr val="0066CC"/>
              </a:solidFill>
            </a:endParaRPr>
          </a:p>
          <a:p>
            <a:pPr marL="233363" indent="-233363">
              <a:spcBef>
                <a:spcPts val="0"/>
              </a:spcBef>
              <a:spcAft>
                <a:spcPts val="600"/>
              </a:spcAft>
              <a:buSzPct val="100000"/>
            </a:pPr>
            <a:r>
              <a:rPr lang="en-US" sz="2400">
                <a:solidFill>
                  <a:srgbClr val="0066CC"/>
                </a:solidFill>
                <a:hlinkClick r:id="rId5">
                  <a:extLst>
                    <a:ext uri="{A12FA001-AC4F-418D-AE19-62706E023703}">
                      <ahyp:hlinkClr xmlns:ahyp="http://schemas.microsoft.com/office/drawing/2018/hyperlinkcolor" val="tx"/>
                    </a:ext>
                  </a:extLst>
                </a:hlinkClick>
              </a:rPr>
              <a:t>HSD Contracting Requirements</a:t>
            </a:r>
            <a:endParaRPr lang="en-US" sz="2400">
              <a:solidFill>
                <a:srgbClr val="0066CC"/>
              </a:solidFill>
            </a:endParaRPr>
          </a:p>
          <a:p>
            <a:pPr marL="233363" indent="-233363">
              <a:spcBef>
                <a:spcPts val="0"/>
              </a:spcBef>
              <a:spcAft>
                <a:spcPts val="600"/>
              </a:spcAft>
              <a:buSzPct val="100000"/>
            </a:pPr>
            <a:r>
              <a:rPr lang="en-US" sz="2400">
                <a:solidFill>
                  <a:srgbClr val="0066CC"/>
                </a:solidFill>
                <a:hlinkClick r:id="rId6">
                  <a:extLst>
                    <a:ext uri="{A12FA001-AC4F-418D-AE19-62706E023703}">
                      <ahyp:hlinkClr xmlns:ahyp="http://schemas.microsoft.com/office/drawing/2018/hyperlinkcolor" val="tx"/>
                    </a:ext>
                  </a:extLst>
                </a:hlinkClick>
              </a:rPr>
              <a:t>HSD Funding Opportunity Selection Process</a:t>
            </a:r>
            <a:endParaRPr lang="en-US" sz="2400">
              <a:solidFill>
                <a:srgbClr val="0066CC"/>
              </a:solidFill>
            </a:endParaRPr>
          </a:p>
          <a:p>
            <a:pPr marL="233363" indent="-233363">
              <a:spcBef>
                <a:spcPts val="0"/>
              </a:spcBef>
              <a:spcAft>
                <a:spcPts val="600"/>
              </a:spcAft>
              <a:buSzPct val="100000"/>
            </a:pPr>
            <a:r>
              <a:rPr lang="en-US" sz="2400">
                <a:solidFill>
                  <a:srgbClr val="0066CC"/>
                </a:solidFill>
                <a:hlinkClick r:id="rId7">
                  <a:extLst>
                    <a:ext uri="{A12FA001-AC4F-418D-AE19-62706E023703}">
                      <ahyp:hlinkClr xmlns:ahyp="http://schemas.microsoft.com/office/drawing/2018/hyperlinkcolor" val="tx"/>
                    </a:ext>
                  </a:extLst>
                </a:hlinkClick>
              </a:rPr>
              <a:t>HSD Appeal Process</a:t>
            </a:r>
            <a:endParaRPr lang="en-US" sz="2400">
              <a:solidFill>
                <a:srgbClr val="0066CC"/>
              </a:solidFill>
            </a:endParaRPr>
          </a:p>
          <a:p>
            <a:pPr marL="233363" indent="-233363">
              <a:spcBef>
                <a:spcPts val="0"/>
              </a:spcBef>
              <a:spcAft>
                <a:spcPts val="600"/>
              </a:spcAft>
              <a:buSzPct val="100000"/>
            </a:pPr>
            <a:r>
              <a:rPr lang="en-US" sz="2400">
                <a:solidFill>
                  <a:srgbClr val="0066CC"/>
                </a:solidFill>
                <a:hlinkClick r:id="rId8">
                  <a:extLst>
                    <a:ext uri="{A12FA001-AC4F-418D-AE19-62706E023703}">
                      <ahyp:hlinkClr xmlns:ahyp="http://schemas.microsoft.com/office/drawing/2018/hyperlinkcolor" val="tx"/>
                    </a:ext>
                  </a:extLst>
                </a:hlinkClick>
              </a:rPr>
              <a:t>HSD General Terms and Conditions Agreement Example</a:t>
            </a:r>
            <a:endParaRPr lang="en-US" sz="2400">
              <a:solidFill>
                <a:srgbClr val="0066CC"/>
              </a:solidFill>
            </a:endParaRPr>
          </a:p>
        </p:txBody>
      </p:sp>
      <p:sp>
        <p:nvSpPr>
          <p:cNvPr id="6" name="Title 1">
            <a:extLst>
              <a:ext uri="{FF2B5EF4-FFF2-40B4-BE49-F238E27FC236}">
                <a16:creationId xmlns:a16="http://schemas.microsoft.com/office/drawing/2014/main" id="{944C210B-3845-F0CA-BE4D-BAE04F15D8B6}"/>
              </a:ext>
            </a:extLst>
          </p:cNvPr>
          <p:cNvSpPr>
            <a:spLocks noGrp="1"/>
          </p:cNvSpPr>
          <p:nvPr>
            <p:ph type="title"/>
          </p:nvPr>
        </p:nvSpPr>
        <p:spPr>
          <a:xfrm>
            <a:off x="929398" y="274638"/>
            <a:ext cx="10335503" cy="1030287"/>
          </a:xfrm>
        </p:spPr>
        <p:txBody>
          <a:bodyPr>
            <a:normAutofit/>
          </a:bodyPr>
          <a:lstStyle/>
          <a:p>
            <a:r>
              <a:rPr lang="en-US" sz="3600"/>
              <a:t>Application &amp; Submission Instructions</a:t>
            </a:r>
          </a:p>
        </p:txBody>
      </p:sp>
      <p:sp>
        <p:nvSpPr>
          <p:cNvPr id="2" name="Slide Number Placeholder 5">
            <a:extLst>
              <a:ext uri="{FF2B5EF4-FFF2-40B4-BE49-F238E27FC236}">
                <a16:creationId xmlns:a16="http://schemas.microsoft.com/office/drawing/2014/main" id="{1402625F-6FF3-C210-DF0F-9D210856057F}"/>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31</a:t>
            </a:fld>
            <a:endParaRPr lang="en-US"/>
          </a:p>
        </p:txBody>
      </p:sp>
      <p:sp>
        <p:nvSpPr>
          <p:cNvPr id="3" name="Footer Placeholder 4">
            <a:extLst>
              <a:ext uri="{FF2B5EF4-FFF2-40B4-BE49-F238E27FC236}">
                <a16:creationId xmlns:a16="http://schemas.microsoft.com/office/drawing/2014/main" id="{DADFB7A8-34A9-26D9-7F11-C513F453041D}"/>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45271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278DF-5249-62CA-8944-F303F471A805}"/>
              </a:ext>
            </a:extLst>
          </p:cNvPr>
          <p:cNvSpPr>
            <a:spLocks noGrp="1"/>
          </p:cNvSpPr>
          <p:nvPr>
            <p:ph idx="1"/>
          </p:nvPr>
        </p:nvSpPr>
        <p:spPr>
          <a:xfrm>
            <a:off x="928248" y="1737380"/>
            <a:ext cx="10335503" cy="4262727"/>
          </a:xfrm>
        </p:spPr>
        <p:txBody>
          <a:bodyPr vert="horz" lIns="91440" tIns="45720" rIns="91440" bIns="45720" rtlCol="0" anchor="t">
            <a:noAutofit/>
          </a:bodyPr>
          <a:lstStyle/>
          <a:p>
            <a:pPr marL="0" indent="0">
              <a:spcBef>
                <a:spcPts val="0"/>
              </a:spcBef>
              <a:spcAft>
                <a:spcPts val="600"/>
              </a:spcAft>
              <a:buNone/>
            </a:pPr>
            <a:r>
              <a:rPr lang="en-US" sz="2400">
                <a:solidFill>
                  <a:schemeClr val="tx1"/>
                </a:solidFill>
                <a:latin typeface="+mj-lt"/>
              </a:rPr>
              <a:t>Where to ask questions:</a:t>
            </a:r>
          </a:p>
          <a:p>
            <a:pPr marL="233363" indent="-233363">
              <a:spcBef>
                <a:spcPts val="0"/>
              </a:spcBef>
              <a:spcAft>
                <a:spcPts val="600"/>
              </a:spcAft>
              <a:buSzPct val="100000"/>
            </a:pPr>
            <a:r>
              <a:rPr lang="en-US" sz="2200">
                <a:solidFill>
                  <a:schemeClr val="tx1"/>
                </a:solidFill>
                <a:latin typeface="+mj-lt"/>
              </a:rPr>
              <a:t>Send RFQ questions to: Nicole Donovan, RFQ coordinator, at </a:t>
            </a:r>
            <a:r>
              <a:rPr lang="en-US" sz="2200">
                <a:solidFill>
                  <a:srgbClr val="0066CC"/>
                </a:solidFill>
                <a:latin typeface="+mj-lt"/>
                <a:hlinkClick r:id="rId3">
                  <a:extLst>
                    <a:ext uri="{A12FA001-AC4F-418D-AE19-62706E023703}">
                      <ahyp:hlinkClr xmlns:ahyp="http://schemas.microsoft.com/office/drawing/2018/hyperlinkcolor" val="tx"/>
                    </a:ext>
                  </a:extLst>
                </a:hlinkClick>
              </a:rPr>
              <a:t>Nicole.Donovan@seattle.gov</a:t>
            </a:r>
            <a:endParaRPr lang="en-US" sz="2200">
              <a:solidFill>
                <a:srgbClr val="0066CC"/>
              </a:solidFill>
              <a:latin typeface="+mj-lt"/>
              <a:cs typeface="Calibri"/>
            </a:endParaRPr>
          </a:p>
          <a:p>
            <a:pPr marL="233363" indent="-233363">
              <a:spcBef>
                <a:spcPts val="0"/>
              </a:spcBef>
              <a:spcAft>
                <a:spcPts val="600"/>
              </a:spcAft>
              <a:buSzPct val="100000"/>
            </a:pPr>
            <a:r>
              <a:rPr lang="en-US" sz="2200">
                <a:solidFill>
                  <a:schemeClr val="tx1"/>
                </a:solidFill>
                <a:latin typeface="+mj-lt"/>
              </a:rPr>
              <a:t>Deadline for receiving questions:  June 28, 2024, by 5:00 p.m. </a:t>
            </a:r>
            <a:endParaRPr lang="en-US" sz="2200">
              <a:latin typeface="+mj-lt"/>
              <a:cs typeface="Calibri"/>
            </a:endParaRPr>
          </a:p>
          <a:p>
            <a:pPr marL="233363" indent="-233363">
              <a:spcBef>
                <a:spcPts val="0"/>
              </a:spcBef>
              <a:spcAft>
                <a:spcPts val="600"/>
              </a:spcAft>
              <a:buSzPct val="100000"/>
            </a:pPr>
            <a:r>
              <a:rPr lang="en-US" sz="2200">
                <a:solidFill>
                  <a:schemeClr val="tx1"/>
                </a:solidFill>
                <a:latin typeface="+mj-lt"/>
              </a:rPr>
              <a:t>All Q &amp; A will be posted on </a:t>
            </a:r>
            <a:r>
              <a:rPr lang="en-US" sz="2200">
                <a:solidFill>
                  <a:srgbClr val="0066CC"/>
                </a:solidFill>
                <a:latin typeface="+mj-lt"/>
                <a:hlinkClick r:id="rId4">
                  <a:extLst>
                    <a:ext uri="{A12FA001-AC4F-418D-AE19-62706E023703}">
                      <ahyp:hlinkClr xmlns:ahyp="http://schemas.microsoft.com/office/drawing/2018/hyperlinkcolor" val="tx"/>
                    </a:ext>
                  </a:extLst>
                </a:hlinkClick>
              </a:rPr>
              <a:t>HSD Funding Opportunity </a:t>
            </a:r>
            <a:r>
              <a:rPr lang="en-US" sz="2200">
                <a:solidFill>
                  <a:schemeClr val="tx1"/>
                </a:solidFill>
                <a:latin typeface="+mj-lt"/>
              </a:rPr>
              <a:t>webpage (5 business days)</a:t>
            </a:r>
            <a:endParaRPr lang="en-US" sz="2200">
              <a:latin typeface="+mj-lt"/>
            </a:endParaRPr>
          </a:p>
          <a:p>
            <a:pPr marL="233363" indent="-233363">
              <a:spcBef>
                <a:spcPts val="0"/>
              </a:spcBef>
              <a:spcAft>
                <a:spcPts val="600"/>
              </a:spcAft>
              <a:buSzPct val="100000"/>
            </a:pPr>
            <a:r>
              <a:rPr lang="en-US" sz="2200">
                <a:solidFill>
                  <a:schemeClr val="tx1"/>
                </a:solidFill>
                <a:latin typeface="+mj-lt"/>
              </a:rPr>
              <a:t>Only written, posted answers are official responses</a:t>
            </a:r>
          </a:p>
          <a:p>
            <a:pPr marL="233363" indent="-233363">
              <a:spcBef>
                <a:spcPts val="0"/>
              </a:spcBef>
              <a:spcAft>
                <a:spcPts val="600"/>
              </a:spcAft>
              <a:buSzPct val="100000"/>
            </a:pPr>
            <a:r>
              <a:rPr lang="en-US" sz="2200">
                <a:solidFill>
                  <a:schemeClr val="tx1"/>
                </a:solidFill>
                <a:latin typeface="+mj-lt"/>
              </a:rPr>
              <a:t>Any issues and/or questions about the online submission system, contact Sola Plumacher,  Funding Policy and Process Advisor, at (206) 247-1645  or </a:t>
            </a:r>
            <a:r>
              <a:rPr lang="en-US" sz="2200" u="sng">
                <a:solidFill>
                  <a:srgbClr val="0066CC"/>
                </a:solidFill>
                <a:latin typeface="+mj-lt"/>
                <a:hlinkClick r:id="rId5">
                  <a:extLst>
                    <a:ext uri="{A12FA001-AC4F-418D-AE19-62706E023703}">
                      <ahyp:hlinkClr xmlns:ahyp="http://schemas.microsoft.com/office/drawing/2018/hyperlinkcolor" val="tx"/>
                    </a:ext>
                  </a:extLst>
                </a:hlinkClick>
              </a:rPr>
              <a:t>Sola.Plumacher@seattle.gov</a:t>
            </a:r>
            <a:r>
              <a:rPr lang="en-US" sz="2200">
                <a:solidFill>
                  <a:srgbClr val="0066CC"/>
                </a:solidFill>
                <a:latin typeface="+mj-lt"/>
              </a:rPr>
              <a:t>  </a:t>
            </a:r>
            <a:r>
              <a:rPr lang="en-US" sz="2200">
                <a:solidFill>
                  <a:schemeClr val="tx1"/>
                </a:solidFill>
                <a:latin typeface="+mj-lt"/>
              </a:rPr>
              <a:t>and Tracy Chae, Business Operations Planner, at </a:t>
            </a:r>
            <a:r>
              <a:rPr lang="en-US" sz="2200" u="sng">
                <a:solidFill>
                  <a:srgbClr val="0066CC"/>
                </a:solidFill>
                <a:latin typeface="+mj-lt"/>
                <a:hlinkClick r:id="rId6">
                  <a:extLst>
                    <a:ext uri="{A12FA001-AC4F-418D-AE19-62706E023703}">
                      <ahyp:hlinkClr xmlns:ahyp="http://schemas.microsoft.com/office/drawing/2018/hyperlinkcolor" val="tx"/>
                    </a:ext>
                  </a:extLst>
                </a:hlinkClick>
              </a:rPr>
              <a:t>Tracy.Chae@seattle.gov</a:t>
            </a:r>
            <a:endParaRPr lang="en-US" sz="2200" u="sng">
              <a:solidFill>
                <a:srgbClr val="0066CC"/>
              </a:solidFill>
              <a:latin typeface="+mj-lt"/>
              <a:cs typeface="Calibri"/>
            </a:endParaRPr>
          </a:p>
        </p:txBody>
      </p:sp>
      <p:sp>
        <p:nvSpPr>
          <p:cNvPr id="6" name="Title 1">
            <a:extLst>
              <a:ext uri="{FF2B5EF4-FFF2-40B4-BE49-F238E27FC236}">
                <a16:creationId xmlns:a16="http://schemas.microsoft.com/office/drawing/2014/main" id="{2400D16C-6F7B-0D46-AB1C-515CC5D08C44}"/>
              </a:ext>
            </a:extLst>
          </p:cNvPr>
          <p:cNvSpPr>
            <a:spLocks noGrp="1"/>
          </p:cNvSpPr>
          <p:nvPr>
            <p:ph type="title"/>
          </p:nvPr>
        </p:nvSpPr>
        <p:spPr>
          <a:xfrm>
            <a:off x="929398" y="274638"/>
            <a:ext cx="10335503" cy="1030287"/>
          </a:xfrm>
        </p:spPr>
        <p:txBody>
          <a:bodyPr>
            <a:normAutofit/>
          </a:bodyPr>
          <a:lstStyle/>
          <a:p>
            <a:r>
              <a:rPr lang="en-US" sz="3600"/>
              <a:t>Application &amp; Submission Instructions</a:t>
            </a:r>
          </a:p>
        </p:txBody>
      </p:sp>
      <p:sp>
        <p:nvSpPr>
          <p:cNvPr id="2" name="Slide Number Placeholder 5">
            <a:extLst>
              <a:ext uri="{FF2B5EF4-FFF2-40B4-BE49-F238E27FC236}">
                <a16:creationId xmlns:a16="http://schemas.microsoft.com/office/drawing/2014/main" id="{88296A09-58B3-E1AE-0EC3-68006FAEEE74}"/>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32</a:t>
            </a:fld>
            <a:endParaRPr lang="en-US"/>
          </a:p>
        </p:txBody>
      </p:sp>
    </p:spTree>
    <p:extLst>
      <p:ext uri="{BB962C8B-B14F-4D97-AF65-F5344CB8AC3E}">
        <p14:creationId xmlns:p14="http://schemas.microsoft.com/office/powerpoint/2010/main" val="3022435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Badge Question Mark with solid fill">
            <a:extLst>
              <a:ext uri="{FF2B5EF4-FFF2-40B4-BE49-F238E27FC236}">
                <a16:creationId xmlns:a16="http://schemas.microsoft.com/office/drawing/2014/main" id="{936FC584-0387-DA22-802E-118DE0560640}"/>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14299" y="642184"/>
            <a:ext cx="4763400" cy="4763400"/>
          </a:xfrm>
        </p:spPr>
      </p:pic>
      <p:sp>
        <p:nvSpPr>
          <p:cNvPr id="7" name="TextBox 6">
            <a:extLst>
              <a:ext uri="{FF2B5EF4-FFF2-40B4-BE49-F238E27FC236}">
                <a16:creationId xmlns:a16="http://schemas.microsoft.com/office/drawing/2014/main" id="{AA25EA6B-31D6-0F55-2B4F-1C0E51F1243C}"/>
              </a:ext>
            </a:extLst>
          </p:cNvPr>
          <p:cNvSpPr txBox="1"/>
          <p:nvPr/>
        </p:nvSpPr>
        <p:spPr>
          <a:xfrm>
            <a:off x="4573177" y="4952942"/>
            <a:ext cx="3045643" cy="584775"/>
          </a:xfrm>
          <a:prstGeom prst="rect">
            <a:avLst/>
          </a:prstGeom>
          <a:noFill/>
        </p:spPr>
        <p:txBody>
          <a:bodyPr wrap="square">
            <a:spAutoFit/>
          </a:bodyPr>
          <a:lstStyle/>
          <a:p>
            <a:pPr algn="ctr"/>
            <a:r>
              <a:rPr lang="en-US" sz="3200" b="1">
                <a:solidFill>
                  <a:schemeClr val="tx1"/>
                </a:solidFill>
              </a:rPr>
              <a:t>Questions?</a:t>
            </a:r>
            <a:endParaRPr lang="en-US" sz="3200" b="1"/>
          </a:p>
        </p:txBody>
      </p:sp>
      <p:sp>
        <p:nvSpPr>
          <p:cNvPr id="2" name="Slide Number Placeholder 5">
            <a:extLst>
              <a:ext uri="{FF2B5EF4-FFF2-40B4-BE49-F238E27FC236}">
                <a16:creationId xmlns:a16="http://schemas.microsoft.com/office/drawing/2014/main" id="{DB7FC09F-9239-2618-118C-5B298F879491}"/>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33</a:t>
            </a:fld>
            <a:endParaRPr lang="en-US"/>
          </a:p>
        </p:txBody>
      </p:sp>
      <p:sp>
        <p:nvSpPr>
          <p:cNvPr id="3" name="Footer Placeholder 4">
            <a:extLst>
              <a:ext uri="{FF2B5EF4-FFF2-40B4-BE49-F238E27FC236}">
                <a16:creationId xmlns:a16="http://schemas.microsoft.com/office/drawing/2014/main" id="{318DD05B-076C-74CB-4749-8EC25CF63A9A}"/>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4465265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2380B31-A805-02F4-C19D-ED018DFD61CC}"/>
              </a:ext>
            </a:extLst>
          </p:cNvPr>
          <p:cNvSpPr>
            <a:spLocks noGrp="1"/>
          </p:cNvSpPr>
          <p:nvPr>
            <p:ph type="title"/>
          </p:nvPr>
        </p:nvSpPr>
        <p:spPr/>
        <p:txBody>
          <a:bodyPr/>
          <a:lstStyle/>
          <a:p>
            <a:pPr>
              <a:lnSpc>
                <a:spcPct val="129227"/>
              </a:lnSpc>
            </a:pPr>
            <a:r>
              <a:rPr lang="en-US"/>
              <a:t>Thank You, Everyone!</a:t>
            </a:r>
          </a:p>
        </p:txBody>
      </p:sp>
    </p:spTree>
    <p:extLst>
      <p:ext uri="{BB962C8B-B14F-4D97-AF65-F5344CB8AC3E}">
        <p14:creationId xmlns:p14="http://schemas.microsoft.com/office/powerpoint/2010/main" val="312233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EEDC1-5553-4B95-3CF6-4FE018629605}"/>
              </a:ext>
            </a:extLst>
          </p:cNvPr>
          <p:cNvSpPr>
            <a:spLocks noGrp="1"/>
          </p:cNvSpPr>
          <p:nvPr>
            <p:ph type="title"/>
          </p:nvPr>
        </p:nvSpPr>
        <p:spPr/>
        <p:txBody>
          <a:bodyPr>
            <a:normAutofit/>
          </a:bodyPr>
          <a:lstStyle/>
          <a:p>
            <a:r>
              <a:rPr lang="en-US" sz="3200">
                <a:solidFill>
                  <a:srgbClr val="002060"/>
                </a:solidFill>
                <a:cs typeface="Seattle Text"/>
              </a:rPr>
              <a:t>                          </a:t>
            </a:r>
            <a:r>
              <a:rPr lang="en-US" sz="3600" b="1">
                <a:solidFill>
                  <a:schemeClr val="tx2"/>
                </a:solidFill>
                <a:cs typeface="Seattle Text"/>
              </a:rPr>
              <a:t>Land &amp; Labor Acknowledgement </a:t>
            </a:r>
            <a:endParaRPr lang="en-US" sz="3600" b="1">
              <a:solidFill>
                <a:schemeClr val="tx2"/>
              </a:solidFill>
            </a:endParaRPr>
          </a:p>
        </p:txBody>
      </p:sp>
      <p:sp>
        <p:nvSpPr>
          <p:cNvPr id="3" name="Content Placeholder 2">
            <a:extLst>
              <a:ext uri="{FF2B5EF4-FFF2-40B4-BE49-F238E27FC236}">
                <a16:creationId xmlns:a16="http://schemas.microsoft.com/office/drawing/2014/main" id="{6FA3B2F6-D068-29A6-BD4A-BFE0FD158D2D}"/>
              </a:ext>
            </a:extLst>
          </p:cNvPr>
          <p:cNvSpPr>
            <a:spLocks noGrp="1"/>
          </p:cNvSpPr>
          <p:nvPr>
            <p:ph idx="1"/>
          </p:nvPr>
        </p:nvSpPr>
        <p:spPr>
          <a:xfrm>
            <a:off x="719452" y="2059357"/>
            <a:ext cx="10753095" cy="3827093"/>
          </a:xfrm>
        </p:spPr>
        <p:txBody>
          <a:bodyPr vert="horz" lIns="91440" tIns="45720" rIns="91440" bIns="45720" rtlCol="0" anchor="t">
            <a:normAutofit fontScale="85000" lnSpcReduction="10000"/>
          </a:bodyPr>
          <a:lstStyle/>
          <a:p>
            <a:pPr marL="0" indent="0">
              <a:buNone/>
            </a:pPr>
            <a:endParaRPr lang="en-US" sz="1600" b="1">
              <a:solidFill>
                <a:schemeClr val="tx1"/>
              </a:solidFill>
              <a:ea typeface="+mn-lt"/>
              <a:cs typeface="+mn-lt"/>
            </a:endParaRPr>
          </a:p>
          <a:p>
            <a:pPr marL="0" indent="0">
              <a:lnSpc>
                <a:spcPct val="110000"/>
              </a:lnSpc>
              <a:spcBef>
                <a:spcPts val="0"/>
              </a:spcBef>
              <a:spcAft>
                <a:spcPts val="600"/>
              </a:spcAft>
              <a:buNone/>
            </a:pPr>
            <a:r>
              <a:rPr lang="en-US" sz="1800" i="1">
                <a:solidFill>
                  <a:schemeClr val="tx1"/>
                </a:solidFill>
                <a:ea typeface="+mn-lt"/>
                <a:cs typeface="+mn-lt"/>
              </a:rPr>
              <a:t>“We are currently occupying the unceded lands of many First Peoples; Coast Salish people, Muckleshoot, Suquamish, Stillaguamish, and Duwamish. We acknowledge and thank local First Nations for their centuries of land stewardship that long predates the arrival of European settlers. We honor those who are still struggling for recognition and reparations for historical acts of genocide and ongoing erasure. We remind you to be aware of the spaces you occupy locally, that these lands were stolen from First People in the name of white settler colonialism and that you seek ways to continue your education and give back to local Indigenous communities.”</a:t>
            </a:r>
            <a:endParaRPr lang="en-US" sz="1800">
              <a:solidFill>
                <a:schemeClr val="tx1"/>
              </a:solidFill>
              <a:cs typeface="Calibri"/>
            </a:endParaRPr>
          </a:p>
          <a:p>
            <a:pPr marL="0" indent="0">
              <a:lnSpc>
                <a:spcPct val="110000"/>
              </a:lnSpc>
              <a:spcBef>
                <a:spcPts val="0"/>
              </a:spcBef>
              <a:spcAft>
                <a:spcPts val="600"/>
              </a:spcAft>
              <a:buNone/>
            </a:pPr>
            <a:r>
              <a:rPr lang="en-US" sz="1800" b="1">
                <a:solidFill>
                  <a:schemeClr val="tx1"/>
                </a:solidFill>
                <a:cs typeface="Calibri"/>
              </a:rPr>
              <a:t>- Duwamish Tribe’s website: </a:t>
            </a:r>
            <a:r>
              <a:rPr lang="en-US" sz="1800" b="1">
                <a:solidFill>
                  <a:srgbClr val="0066CC"/>
                </a:solidFill>
                <a:cs typeface="Calibri"/>
                <a:hlinkClick r:id="rId3">
                  <a:extLst>
                    <a:ext uri="{A12FA001-AC4F-418D-AE19-62706E023703}">
                      <ahyp:hlinkClr xmlns:ahyp="http://schemas.microsoft.com/office/drawing/2018/hyperlinkcolor" val="tx"/>
                    </a:ext>
                  </a:extLst>
                </a:hlinkClick>
              </a:rPr>
              <a:t>http://www.duwamishtribe.org/</a:t>
            </a:r>
            <a:r>
              <a:rPr lang="en-US" sz="1800" b="1">
                <a:solidFill>
                  <a:srgbClr val="0066CC"/>
                </a:solidFill>
                <a:cs typeface="Calibri"/>
              </a:rPr>
              <a:t> </a:t>
            </a:r>
          </a:p>
          <a:p>
            <a:pPr marL="0" indent="0">
              <a:lnSpc>
                <a:spcPct val="110000"/>
              </a:lnSpc>
              <a:spcBef>
                <a:spcPts val="0"/>
              </a:spcBef>
              <a:spcAft>
                <a:spcPts val="600"/>
              </a:spcAft>
              <a:buNone/>
            </a:pPr>
            <a:endParaRPr lang="en-US" sz="1800" b="1">
              <a:solidFill>
                <a:schemeClr val="tx1"/>
              </a:solidFill>
              <a:ea typeface="+mn-lt"/>
              <a:cs typeface="+mn-lt"/>
            </a:endParaRPr>
          </a:p>
          <a:p>
            <a:pPr marL="0" indent="0">
              <a:lnSpc>
                <a:spcPct val="110000"/>
              </a:lnSpc>
              <a:spcBef>
                <a:spcPts val="0"/>
              </a:spcBef>
              <a:spcAft>
                <a:spcPts val="600"/>
              </a:spcAft>
              <a:buNone/>
            </a:pPr>
            <a:r>
              <a:rPr lang="en-US" sz="1800" i="1">
                <a:solidFill>
                  <a:schemeClr val="tx1"/>
                </a:solidFill>
                <a:ea typeface="+mn-lt"/>
                <a:cs typeface="+mn-lt"/>
              </a:rPr>
              <a:t>“We must acknowledge that much of what we know of this country today, including its culture, economic growth, and development throughout history and across time, has been made possible by the labor of enslaved Africans and their ascendants who suffered the horror of the transatlantic trafficking of their people, chattel slavery, and Jim Crow. We are indebted to their labor and their sacrifice, and we must acknowledge the tremors of that violence throughout the generations and the resulting impact that can still be felt and witnessed today.” </a:t>
            </a:r>
          </a:p>
          <a:p>
            <a:pPr marL="0" indent="0">
              <a:lnSpc>
                <a:spcPct val="110000"/>
              </a:lnSpc>
              <a:spcBef>
                <a:spcPts val="0"/>
              </a:spcBef>
              <a:spcAft>
                <a:spcPts val="600"/>
              </a:spcAft>
              <a:buNone/>
            </a:pPr>
            <a:r>
              <a:rPr lang="en-US" sz="1800" b="1">
                <a:solidFill>
                  <a:schemeClr val="tx1"/>
                </a:solidFill>
                <a:ea typeface="+mn-lt"/>
                <a:cs typeface="+mn-lt"/>
              </a:rPr>
              <a:t>- Dr. Terah "TJ" Stewart</a:t>
            </a:r>
            <a:endParaRPr lang="en-US" sz="1800" b="1">
              <a:solidFill>
                <a:schemeClr val="tx1"/>
              </a:solidFill>
              <a:cs typeface="Calibri"/>
            </a:endParaRPr>
          </a:p>
          <a:p>
            <a:pPr marL="0" indent="0">
              <a:buNone/>
            </a:pPr>
            <a:endParaRPr lang="en-US">
              <a:cs typeface="Calibri"/>
            </a:endParaRPr>
          </a:p>
        </p:txBody>
      </p:sp>
      <p:pic>
        <p:nvPicPr>
          <p:cNvPr id="5" name="Picture 4" descr="Diagram&#10;&#10;Description automatically generated with low confidence">
            <a:extLst>
              <a:ext uri="{FF2B5EF4-FFF2-40B4-BE49-F238E27FC236}">
                <a16:creationId xmlns:a16="http://schemas.microsoft.com/office/drawing/2014/main" id="{145F7F63-95CD-468B-A126-3552E6A0A6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452" y="124922"/>
            <a:ext cx="2177621" cy="2084878"/>
          </a:xfrm>
          <a:prstGeom prst="rect">
            <a:avLst/>
          </a:prstGeom>
        </p:spPr>
      </p:pic>
      <p:sp>
        <p:nvSpPr>
          <p:cNvPr id="4" name="Slide Number Placeholder 5">
            <a:extLst>
              <a:ext uri="{FF2B5EF4-FFF2-40B4-BE49-F238E27FC236}">
                <a16:creationId xmlns:a16="http://schemas.microsoft.com/office/drawing/2014/main" id="{1984E361-F13E-475C-401F-93FB9FDECF70}"/>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4</a:t>
            </a:fld>
            <a:endParaRPr lang="en-US"/>
          </a:p>
        </p:txBody>
      </p:sp>
      <p:sp>
        <p:nvSpPr>
          <p:cNvPr id="6" name="Footer Placeholder 4">
            <a:extLst>
              <a:ext uri="{FF2B5EF4-FFF2-40B4-BE49-F238E27FC236}">
                <a16:creationId xmlns:a16="http://schemas.microsoft.com/office/drawing/2014/main" id="{2298A1F4-B1CB-6AA1-6DB1-C35FE29A1481}"/>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260089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59C1636-0500-4280-B913-966FA309219C}"/>
              </a:ext>
            </a:extLst>
          </p:cNvPr>
          <p:cNvSpPr>
            <a:spLocks noGrp="1"/>
          </p:cNvSpPr>
          <p:nvPr>
            <p:ph type="title"/>
          </p:nvPr>
        </p:nvSpPr>
        <p:spPr>
          <a:xfrm>
            <a:off x="929398" y="274639"/>
            <a:ext cx="10071977" cy="1173162"/>
          </a:xfrm>
        </p:spPr>
        <p:txBody>
          <a:bodyPr>
            <a:normAutofit/>
          </a:bodyPr>
          <a:lstStyle/>
          <a:p>
            <a:r>
              <a:rPr lang="en-US" sz="3600" b="1">
                <a:solidFill>
                  <a:schemeClr val="tx2"/>
                </a:solidFill>
              </a:rPr>
              <a:t>Proprietary and Confidential Information</a:t>
            </a:r>
          </a:p>
        </p:txBody>
      </p:sp>
      <p:sp>
        <p:nvSpPr>
          <p:cNvPr id="2" name="Content Placeholder 1">
            <a:extLst>
              <a:ext uri="{FF2B5EF4-FFF2-40B4-BE49-F238E27FC236}">
                <a16:creationId xmlns:a16="http://schemas.microsoft.com/office/drawing/2014/main" id="{D48F03FE-954E-4FE6-A1CF-4BE96DA52237}"/>
              </a:ext>
            </a:extLst>
          </p:cNvPr>
          <p:cNvSpPr>
            <a:spLocks noGrp="1"/>
          </p:cNvSpPr>
          <p:nvPr>
            <p:ph idx="1"/>
          </p:nvPr>
        </p:nvSpPr>
        <p:spPr>
          <a:xfrm>
            <a:off x="838200" y="1690688"/>
            <a:ext cx="10515600" cy="4312079"/>
          </a:xfrm>
        </p:spPr>
        <p:txBody>
          <a:bodyPr vert="horz" lIns="91440" tIns="45720" rIns="91440" bIns="45720" rtlCol="0" anchor="t">
            <a:noAutofit/>
          </a:bodyPr>
          <a:lstStyle/>
          <a:p>
            <a:pPr marL="0" indent="0">
              <a:spcBef>
                <a:spcPts val="0"/>
              </a:spcBef>
              <a:spcAft>
                <a:spcPts val="600"/>
              </a:spcAft>
              <a:buNone/>
            </a:pPr>
            <a:r>
              <a:rPr lang="en-US" sz="1400">
                <a:solidFill>
                  <a:schemeClr val="tx1"/>
                </a:solidFill>
              </a:rPr>
              <a:t>The State of Washington’s Public Records Act (Release/Disclosure of Public Records) under Washington State Law (reference RCW Chapter 42.56, the Public Records Act) states that all materials received or created by the City of Seattle are considered public records. These records include, but are not limited to, RFQ narrative responses, budget worksheets, board rosters and other RFQ materials, including written/or electronic correspondence. </a:t>
            </a:r>
          </a:p>
          <a:p>
            <a:pPr marL="0" indent="0">
              <a:spcBef>
                <a:spcPts val="0"/>
              </a:spcBef>
              <a:spcAft>
                <a:spcPts val="600"/>
              </a:spcAft>
              <a:buNone/>
            </a:pPr>
            <a:r>
              <a:rPr lang="en-US" sz="1400">
                <a:solidFill>
                  <a:schemeClr val="tx1"/>
                </a:solidFill>
              </a:rPr>
              <a:t>In addition, HSD RFQ application materials are released to rating committee members and all rating committee members must sign and adhere to the </a:t>
            </a:r>
            <a:r>
              <a:rPr lang="en-US" sz="1400" u="sng">
                <a:solidFill>
                  <a:srgbClr val="0066CC"/>
                </a:solidFill>
                <a:hlinkClick r:id="rId3">
                  <a:extLst>
                    <a:ext uri="{A12FA001-AC4F-418D-AE19-62706E023703}">
                      <ahyp:hlinkClr xmlns:ahyp="http://schemas.microsoft.com/office/drawing/2018/hyperlinkcolor" val="tx"/>
                    </a:ext>
                  </a:extLst>
                </a:hlinkClick>
              </a:rPr>
              <a:t>Confidentiality and  Conflict of Interest Statement</a:t>
            </a:r>
            <a:r>
              <a:rPr lang="en-US" sz="1400">
                <a:solidFill>
                  <a:schemeClr val="tx1"/>
                </a:solidFill>
              </a:rPr>
              <a:t>. Personal identifiable information entered on these materials are subject to the Washington Public Records Act and may be subject to disclosure to a third-party requestor. Examples of personal identifiable information (PII) include:</a:t>
            </a:r>
            <a:endParaRPr lang="en-US" sz="1400">
              <a:solidFill>
                <a:schemeClr val="tx1"/>
              </a:solidFill>
              <a:cs typeface="Calibri"/>
            </a:endParaRPr>
          </a:p>
          <a:p>
            <a:pPr>
              <a:spcBef>
                <a:spcPts val="0"/>
              </a:spcBef>
              <a:spcAft>
                <a:spcPts val="600"/>
              </a:spcAft>
              <a:buSzPct val="100000"/>
            </a:pPr>
            <a:r>
              <a:rPr lang="en-US" sz="1400">
                <a:solidFill>
                  <a:schemeClr val="tx1"/>
                </a:solidFill>
              </a:rPr>
              <a:t>First Name</a:t>
            </a:r>
          </a:p>
          <a:p>
            <a:pPr>
              <a:spcBef>
                <a:spcPts val="0"/>
              </a:spcBef>
              <a:spcAft>
                <a:spcPts val="600"/>
              </a:spcAft>
              <a:buSzPct val="100000"/>
            </a:pPr>
            <a:r>
              <a:rPr lang="en-US" sz="1400">
                <a:solidFill>
                  <a:schemeClr val="tx1"/>
                </a:solidFill>
              </a:rPr>
              <a:t>Last Name</a:t>
            </a:r>
            <a:endParaRPr lang="en-US" sz="1400">
              <a:solidFill>
                <a:schemeClr val="tx1"/>
              </a:solidFill>
              <a:cs typeface="Calibri"/>
            </a:endParaRPr>
          </a:p>
          <a:p>
            <a:pPr>
              <a:spcBef>
                <a:spcPts val="0"/>
              </a:spcBef>
              <a:spcAft>
                <a:spcPts val="600"/>
              </a:spcAft>
              <a:buSzPct val="100000"/>
            </a:pPr>
            <a:r>
              <a:rPr lang="en-US" sz="1400">
                <a:solidFill>
                  <a:schemeClr val="tx1"/>
                </a:solidFill>
              </a:rPr>
              <a:t>Date of Birth</a:t>
            </a:r>
            <a:endParaRPr lang="en-US" sz="1400">
              <a:solidFill>
                <a:schemeClr val="tx1"/>
              </a:solidFill>
              <a:cs typeface="Calibri"/>
            </a:endParaRPr>
          </a:p>
          <a:p>
            <a:pPr>
              <a:spcBef>
                <a:spcPts val="0"/>
              </a:spcBef>
              <a:spcAft>
                <a:spcPts val="600"/>
              </a:spcAft>
              <a:buSzPct val="100000"/>
            </a:pPr>
            <a:r>
              <a:rPr lang="en-US" sz="1400">
                <a:solidFill>
                  <a:schemeClr val="tx1"/>
                </a:solidFill>
              </a:rPr>
              <a:t>Social Security Number</a:t>
            </a:r>
            <a:endParaRPr lang="en-US" sz="1400">
              <a:solidFill>
                <a:schemeClr val="tx1"/>
              </a:solidFill>
              <a:cs typeface="Calibri"/>
            </a:endParaRPr>
          </a:p>
          <a:p>
            <a:pPr>
              <a:spcBef>
                <a:spcPts val="0"/>
              </a:spcBef>
              <a:spcAft>
                <a:spcPts val="600"/>
              </a:spcAft>
              <a:buSzPct val="100000"/>
            </a:pPr>
            <a:r>
              <a:rPr lang="en-US" sz="1400">
                <a:solidFill>
                  <a:schemeClr val="tx1"/>
                </a:solidFill>
              </a:rPr>
              <a:t>Financial Account Number</a:t>
            </a:r>
            <a:endParaRPr lang="en-US" sz="1400">
              <a:solidFill>
                <a:schemeClr val="tx1"/>
              </a:solidFill>
              <a:cs typeface="Calibri"/>
            </a:endParaRPr>
          </a:p>
          <a:p>
            <a:pPr>
              <a:spcBef>
                <a:spcPts val="0"/>
              </a:spcBef>
              <a:spcAft>
                <a:spcPts val="600"/>
              </a:spcAft>
              <a:buSzPct val="100000"/>
            </a:pPr>
            <a:r>
              <a:rPr lang="en-US" sz="1400">
                <a:solidFill>
                  <a:schemeClr val="tx1"/>
                </a:solidFill>
              </a:rPr>
              <a:t>Driver's License Number or other State Identification Number</a:t>
            </a:r>
          </a:p>
          <a:p>
            <a:pPr marL="0" indent="0">
              <a:spcBef>
                <a:spcPts val="0"/>
              </a:spcBef>
              <a:spcAft>
                <a:spcPts val="600"/>
              </a:spcAft>
              <a:buNone/>
            </a:pPr>
            <a:r>
              <a:rPr lang="en-US" sz="1400">
                <a:solidFill>
                  <a:schemeClr val="tx1"/>
                </a:solidFill>
              </a:rPr>
              <a:t>HSD does not require Social Security numbers on application materials or reports.  For doing business with the City or HSD, it is recommended to obtain a federal taxpayer identification (EIN) number.</a:t>
            </a:r>
            <a:endParaRPr lang="en-US" sz="1400">
              <a:solidFill>
                <a:schemeClr val="tx1"/>
              </a:solidFill>
              <a:cs typeface="Calibri"/>
            </a:endParaRPr>
          </a:p>
          <a:p>
            <a:pPr marL="0" indent="0">
              <a:spcBef>
                <a:spcPts val="0"/>
              </a:spcBef>
              <a:spcAft>
                <a:spcPts val="600"/>
              </a:spcAft>
              <a:buNone/>
            </a:pPr>
            <a:r>
              <a:rPr lang="en-US" sz="1400" b="1">
                <a:solidFill>
                  <a:schemeClr val="tx1"/>
                </a:solidFill>
                <a:highlight>
                  <a:srgbClr val="FFFF00"/>
                </a:highlight>
              </a:rPr>
              <a:t>Please let us know if there is any reason why your identity needs to remain private for safety reasons.</a:t>
            </a:r>
            <a:r>
              <a:rPr lang="en-US" sz="1400" b="1">
                <a:solidFill>
                  <a:schemeClr val="tx1"/>
                </a:solidFill>
              </a:rPr>
              <a:t> </a:t>
            </a:r>
            <a:endParaRPr lang="en-US" sz="1400" b="1">
              <a:solidFill>
                <a:schemeClr val="tx1"/>
              </a:solidFill>
              <a:cs typeface="Calibri"/>
            </a:endParaRPr>
          </a:p>
        </p:txBody>
      </p:sp>
      <p:sp>
        <p:nvSpPr>
          <p:cNvPr id="4" name="Slide Number Placeholder 5">
            <a:extLst>
              <a:ext uri="{FF2B5EF4-FFF2-40B4-BE49-F238E27FC236}">
                <a16:creationId xmlns:a16="http://schemas.microsoft.com/office/drawing/2014/main" id="{E49C3E68-2636-19F6-AD30-C15E15143D07}"/>
              </a:ext>
            </a:extLst>
          </p:cNvPr>
          <p:cNvSpPr>
            <a:spLocks noGrp="1"/>
          </p:cNvSpPr>
          <p:nvPr>
            <p:ph type="sldNum" sz="quarter" idx="12"/>
          </p:nvPr>
        </p:nvSpPr>
        <p:spPr>
          <a:xfrm>
            <a:off x="8394636" y="6356351"/>
            <a:ext cx="2844800" cy="365125"/>
          </a:xfrm>
        </p:spPr>
        <p:txBody>
          <a:bodyPr/>
          <a:lstStyle/>
          <a:p>
            <a:fld id="{641477C0-A936-2F4C-8491-604A441A569F}" type="slidenum">
              <a:rPr lang="en-US" smtClean="0"/>
              <a:t>5</a:t>
            </a:fld>
            <a:endParaRPr lang="en-US"/>
          </a:p>
        </p:txBody>
      </p:sp>
      <p:sp>
        <p:nvSpPr>
          <p:cNvPr id="5" name="Footer Placeholder 4">
            <a:extLst>
              <a:ext uri="{FF2B5EF4-FFF2-40B4-BE49-F238E27FC236}">
                <a16:creationId xmlns:a16="http://schemas.microsoft.com/office/drawing/2014/main" id="{30A465B8-BD81-ED72-6435-249FAA326653}"/>
              </a:ext>
            </a:extLst>
          </p:cNvPr>
          <p:cNvSpPr>
            <a:spLocks noGrp="1"/>
          </p:cNvSpPr>
          <p:nvPr>
            <p:ph type="ftr" sz="quarter" idx="11"/>
          </p:nvPr>
        </p:nvSpPr>
        <p:spPr>
          <a:xfrm>
            <a:off x="929399" y="6356351"/>
            <a:ext cx="3860800" cy="365125"/>
          </a:xfrm>
        </p:spPr>
        <p:txBody>
          <a:bodyPr/>
          <a:lstStyle/>
          <a:p>
            <a:r>
              <a:rPr lang="en-US"/>
              <a:t>SEATTLE HUMAN SERVICES </a:t>
            </a:r>
          </a:p>
        </p:txBody>
      </p:sp>
    </p:spTree>
    <p:extLst>
      <p:ext uri="{BB962C8B-B14F-4D97-AF65-F5344CB8AC3E}">
        <p14:creationId xmlns:p14="http://schemas.microsoft.com/office/powerpoint/2010/main" val="3222209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SEATTLE HUMAN SERVICES </a:t>
            </a:r>
          </a:p>
        </p:txBody>
      </p:sp>
      <p:sp>
        <p:nvSpPr>
          <p:cNvPr id="6" name="Slide Number Placeholder 5"/>
          <p:cNvSpPr>
            <a:spLocks noGrp="1"/>
          </p:cNvSpPr>
          <p:nvPr>
            <p:ph type="sldNum" sz="quarter" idx="12"/>
          </p:nvPr>
        </p:nvSpPr>
        <p:spPr/>
        <p:txBody>
          <a:bodyPr/>
          <a:lstStyle/>
          <a:p>
            <a:fld id="{641477C0-A936-2F4C-8491-604A441A569F}" type="slidenum">
              <a:rPr lang="en-US" smtClean="0"/>
              <a:t>6</a:t>
            </a:fld>
            <a:endParaRPr lang="en-US"/>
          </a:p>
        </p:txBody>
      </p:sp>
      <p:sp>
        <p:nvSpPr>
          <p:cNvPr id="4" name="Text Placeholder 3"/>
          <p:cNvSpPr>
            <a:spLocks noGrp="1"/>
          </p:cNvSpPr>
          <p:nvPr>
            <p:ph type="body" sz="quarter" idx="14"/>
          </p:nvPr>
        </p:nvSpPr>
        <p:spPr>
          <a:xfrm>
            <a:off x="929396" y="1591767"/>
            <a:ext cx="10310040" cy="4213415"/>
          </a:xfrm>
        </p:spPr>
        <p:txBody>
          <a:bodyPr vert="horz" lIns="91440" tIns="45720" rIns="91440" bIns="45720" rtlCol="0" anchor="t">
            <a:noAutofit/>
          </a:bodyPr>
          <a:lstStyle/>
          <a:p>
            <a:pPr marL="233363" indent="-233363">
              <a:spcBef>
                <a:spcPts val="0"/>
              </a:spcBef>
              <a:spcAft>
                <a:spcPts val="600"/>
              </a:spcAft>
              <a:buSzPct val="100000"/>
            </a:pPr>
            <a:r>
              <a:rPr lang="en-US" sz="2800">
                <a:solidFill>
                  <a:schemeClr val="tx1"/>
                </a:solidFill>
                <a:cs typeface="Calibri"/>
              </a:rPr>
              <a:t>Nicole Donovan, HSD RFQ Coordinator</a:t>
            </a:r>
          </a:p>
          <a:p>
            <a:pPr marL="233363" indent="-233363">
              <a:spcBef>
                <a:spcPts val="0"/>
              </a:spcBef>
              <a:spcAft>
                <a:spcPts val="600"/>
              </a:spcAft>
              <a:buSzPct val="100000"/>
            </a:pPr>
            <a:r>
              <a:rPr lang="en-US" sz="2800">
                <a:solidFill>
                  <a:schemeClr val="tx1"/>
                </a:solidFill>
                <a:cs typeface="Calibri"/>
              </a:rPr>
              <a:t>Chris Klaeysen, HSD Homelessness Division Director</a:t>
            </a:r>
          </a:p>
          <a:p>
            <a:pPr marL="233363" indent="-233363">
              <a:spcBef>
                <a:spcPts val="0"/>
              </a:spcBef>
              <a:spcAft>
                <a:spcPts val="600"/>
              </a:spcAft>
              <a:buSzPct val="100000"/>
            </a:pPr>
            <a:r>
              <a:rPr lang="en-US" sz="2800">
                <a:solidFill>
                  <a:schemeClr val="tx1"/>
                </a:solidFill>
                <a:cs typeface="Calibri"/>
              </a:rPr>
              <a:t>Christina Korpi, Unified Care Team Outreach Manager</a:t>
            </a:r>
          </a:p>
          <a:p>
            <a:pPr marL="233363" indent="-233363">
              <a:spcBef>
                <a:spcPts val="0"/>
              </a:spcBef>
              <a:spcAft>
                <a:spcPts val="600"/>
              </a:spcAft>
              <a:buSzPct val="100000"/>
            </a:pPr>
            <a:r>
              <a:rPr lang="en-US" sz="2800">
                <a:solidFill>
                  <a:schemeClr val="tx1"/>
                </a:solidFill>
                <a:cs typeface="Calibri"/>
              </a:rPr>
              <a:t>Natalie Thomson, HSD Business Operations Director</a:t>
            </a:r>
          </a:p>
        </p:txBody>
      </p:sp>
      <p:sp>
        <p:nvSpPr>
          <p:cNvPr id="2" name="Title 1"/>
          <p:cNvSpPr>
            <a:spLocks noGrp="1"/>
          </p:cNvSpPr>
          <p:nvPr>
            <p:ph type="title"/>
          </p:nvPr>
        </p:nvSpPr>
        <p:spPr>
          <a:xfrm>
            <a:off x="929400" y="503340"/>
            <a:ext cx="10310037" cy="822121"/>
          </a:xfrm>
        </p:spPr>
        <p:txBody>
          <a:bodyPr/>
          <a:lstStyle/>
          <a:p>
            <a:r>
              <a:rPr lang="en-US" sz="3600">
                <a:cs typeface="Calibri"/>
              </a:rPr>
              <a:t>Presenters</a:t>
            </a:r>
          </a:p>
        </p:txBody>
      </p:sp>
    </p:spTree>
    <p:extLst>
      <p:ext uri="{BB962C8B-B14F-4D97-AF65-F5344CB8AC3E}">
        <p14:creationId xmlns:p14="http://schemas.microsoft.com/office/powerpoint/2010/main" val="3080138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SEATTLE HUMAN SERVICES </a:t>
            </a:r>
          </a:p>
        </p:txBody>
      </p:sp>
      <p:sp>
        <p:nvSpPr>
          <p:cNvPr id="6" name="Slide Number Placeholder 5"/>
          <p:cNvSpPr>
            <a:spLocks noGrp="1"/>
          </p:cNvSpPr>
          <p:nvPr>
            <p:ph type="sldNum" sz="quarter" idx="12"/>
          </p:nvPr>
        </p:nvSpPr>
        <p:spPr/>
        <p:txBody>
          <a:bodyPr/>
          <a:lstStyle/>
          <a:p>
            <a:fld id="{641477C0-A936-2F4C-8491-604A441A569F}" type="slidenum">
              <a:rPr lang="en-US" smtClean="0"/>
              <a:t>7</a:t>
            </a:fld>
            <a:endParaRPr lang="en-US"/>
          </a:p>
        </p:txBody>
      </p:sp>
      <p:sp>
        <p:nvSpPr>
          <p:cNvPr id="4" name="Text Placeholder 3"/>
          <p:cNvSpPr>
            <a:spLocks noGrp="1"/>
          </p:cNvSpPr>
          <p:nvPr>
            <p:ph type="body" sz="quarter" idx="14"/>
          </p:nvPr>
        </p:nvSpPr>
        <p:spPr>
          <a:xfrm>
            <a:off x="929396" y="1591768"/>
            <a:ext cx="10310040" cy="4202858"/>
          </a:xfrm>
        </p:spPr>
        <p:txBody>
          <a:bodyPr vert="horz" lIns="91440" tIns="45720" rIns="91440" bIns="45720" rtlCol="0" anchor="t">
            <a:normAutofit/>
          </a:bodyPr>
          <a:lstStyle/>
          <a:p>
            <a:pPr marL="457200" indent="-457200">
              <a:spcBef>
                <a:spcPts val="0"/>
              </a:spcBef>
              <a:spcAft>
                <a:spcPts val="600"/>
              </a:spcAft>
              <a:buSzPct val="100000"/>
              <a:buFont typeface="+mj-lt"/>
              <a:buAutoNum type="arabicPeriod"/>
            </a:pPr>
            <a:r>
              <a:rPr lang="en-US" sz="2800">
                <a:solidFill>
                  <a:schemeClr val="tx1"/>
                </a:solidFill>
                <a:cs typeface="Calibri"/>
              </a:rPr>
              <a:t>RFQ Timeline</a:t>
            </a:r>
          </a:p>
          <a:p>
            <a:pPr marL="457200" indent="-457200">
              <a:spcBef>
                <a:spcPts val="0"/>
              </a:spcBef>
              <a:spcAft>
                <a:spcPts val="600"/>
              </a:spcAft>
              <a:buSzPct val="100000"/>
              <a:buFont typeface="+mj-lt"/>
              <a:buAutoNum type="arabicPeriod"/>
            </a:pPr>
            <a:r>
              <a:rPr lang="en-US" sz="2800">
                <a:solidFill>
                  <a:schemeClr val="tx1"/>
                </a:solidFill>
                <a:cs typeface="Calibri"/>
              </a:rPr>
              <a:t>Introduction</a:t>
            </a:r>
          </a:p>
          <a:p>
            <a:pPr marL="457200" indent="-457200">
              <a:spcBef>
                <a:spcPts val="0"/>
              </a:spcBef>
              <a:spcAft>
                <a:spcPts val="600"/>
              </a:spcAft>
              <a:buSzPct val="100000"/>
              <a:buFont typeface="+mj-lt"/>
              <a:buAutoNum type="arabicPeriod"/>
            </a:pPr>
            <a:r>
              <a:rPr lang="en-US" sz="2800">
                <a:solidFill>
                  <a:schemeClr val="tx1"/>
                </a:solidFill>
              </a:rPr>
              <a:t>Service/Program Model</a:t>
            </a:r>
            <a:endParaRPr lang="en-US" sz="2800">
              <a:solidFill>
                <a:schemeClr val="tx1"/>
              </a:solidFill>
              <a:cs typeface="Calibri"/>
            </a:endParaRPr>
          </a:p>
          <a:p>
            <a:pPr marL="457200" indent="-457200">
              <a:spcBef>
                <a:spcPts val="0"/>
              </a:spcBef>
              <a:spcAft>
                <a:spcPts val="600"/>
              </a:spcAft>
              <a:buSzPct val="100000"/>
              <a:buFont typeface="+mj-lt"/>
              <a:buAutoNum type="arabicPeriod"/>
            </a:pPr>
            <a:r>
              <a:rPr lang="en-US" sz="2800">
                <a:solidFill>
                  <a:schemeClr val="tx1"/>
                </a:solidFill>
              </a:rPr>
              <a:t>Application &amp; Submission Instructions</a:t>
            </a:r>
            <a:endParaRPr lang="en-US" sz="2800">
              <a:solidFill>
                <a:schemeClr val="tx1"/>
              </a:solidFill>
              <a:cs typeface="Calibri"/>
            </a:endParaRPr>
          </a:p>
          <a:p>
            <a:pPr marL="457200" indent="-457200">
              <a:spcBef>
                <a:spcPts val="0"/>
              </a:spcBef>
              <a:spcAft>
                <a:spcPts val="600"/>
              </a:spcAft>
              <a:buSzPct val="100000"/>
              <a:buFont typeface="+mj-lt"/>
              <a:buAutoNum type="arabicPeriod"/>
            </a:pPr>
            <a:r>
              <a:rPr lang="en-US" sz="2800">
                <a:solidFill>
                  <a:schemeClr val="tx1"/>
                </a:solidFill>
              </a:rPr>
              <a:t>Q &amp; A</a:t>
            </a:r>
            <a:endParaRPr lang="en-US" sz="2800">
              <a:solidFill>
                <a:schemeClr val="tx1"/>
              </a:solidFill>
              <a:cs typeface="Calibri"/>
            </a:endParaRPr>
          </a:p>
        </p:txBody>
      </p:sp>
      <p:graphicFrame>
        <p:nvGraphicFramePr>
          <p:cNvPr id="7" name="Content Placeholder 6"/>
          <p:cNvGraphicFramePr>
            <a:graphicFrameLocks noGrp="1"/>
          </p:cNvGraphicFramePr>
          <p:nvPr>
            <p:ph idx="4294967295"/>
          </p:nvPr>
        </p:nvGraphicFramePr>
        <p:xfrm>
          <a:off x="8159750" y="890588"/>
          <a:ext cx="4032250" cy="4378325"/>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a:extLst>
              <a:ext uri="{FF2B5EF4-FFF2-40B4-BE49-F238E27FC236}">
                <a16:creationId xmlns:a16="http://schemas.microsoft.com/office/drawing/2014/main" id="{6ADA9F2F-508F-F135-335C-FEF1BE355634}"/>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Session Agenda</a:t>
            </a:r>
            <a:endParaRPr lang="en-US" sz="4400" b="1">
              <a:solidFill>
                <a:schemeClr val="tx2"/>
              </a:solidFill>
            </a:endParaRPr>
          </a:p>
        </p:txBody>
      </p:sp>
    </p:spTree>
    <p:extLst>
      <p:ext uri="{BB962C8B-B14F-4D97-AF65-F5344CB8AC3E}">
        <p14:creationId xmlns:p14="http://schemas.microsoft.com/office/powerpoint/2010/main" val="2177176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12"/>
          <p:cNvSpPr>
            <a:spLocks noGrp="1"/>
          </p:cNvSpPr>
          <p:nvPr>
            <p:ph type="ftr" sz="quarter" idx="11"/>
          </p:nvPr>
        </p:nvSpPr>
        <p:spPr/>
        <p:txBody>
          <a:bodyPr/>
          <a:lstStyle/>
          <a:p>
            <a:r>
              <a:rPr lang="en-US"/>
              <a:t>SEATTLE HUMAN SERVICES</a:t>
            </a:r>
          </a:p>
        </p:txBody>
      </p:sp>
      <p:sp>
        <p:nvSpPr>
          <p:cNvPr id="14" name="Slide Number Placeholder 13"/>
          <p:cNvSpPr>
            <a:spLocks noGrp="1"/>
          </p:cNvSpPr>
          <p:nvPr>
            <p:ph type="sldNum" sz="quarter" idx="12"/>
          </p:nvPr>
        </p:nvSpPr>
        <p:spPr/>
        <p:txBody>
          <a:bodyPr/>
          <a:lstStyle/>
          <a:p>
            <a:fld id="{641477C0-A936-2F4C-8491-604A441A569F}" type="slidenum">
              <a:rPr lang="en-US" smtClean="0"/>
              <a:t>8</a:t>
            </a:fld>
            <a:endParaRPr lang="en-US"/>
          </a:p>
        </p:txBody>
      </p:sp>
      <p:graphicFrame>
        <p:nvGraphicFramePr>
          <p:cNvPr id="8" name="Table 7">
            <a:extLst>
              <a:ext uri="{FF2B5EF4-FFF2-40B4-BE49-F238E27FC236}">
                <a16:creationId xmlns:a16="http://schemas.microsoft.com/office/drawing/2014/main" id="{E9EEB19E-D937-4C97-C0E1-87DA2588FE30}"/>
              </a:ext>
            </a:extLst>
          </p:cNvPr>
          <p:cNvGraphicFramePr>
            <a:graphicFrameLocks noGrp="1"/>
          </p:cNvGraphicFramePr>
          <p:nvPr>
            <p:extLst>
              <p:ext uri="{D42A27DB-BD31-4B8C-83A1-F6EECF244321}">
                <p14:modId xmlns:p14="http://schemas.microsoft.com/office/powerpoint/2010/main" val="102162456"/>
              </p:ext>
            </p:extLst>
          </p:nvPr>
        </p:nvGraphicFramePr>
        <p:xfrm>
          <a:off x="929398" y="1371600"/>
          <a:ext cx="10310038" cy="4114800"/>
        </p:xfrm>
        <a:graphic>
          <a:graphicData uri="http://schemas.openxmlformats.org/drawingml/2006/table">
            <a:tbl>
              <a:tblPr firstRow="1" bandRow="1">
                <a:tableStyleId>{5C22544A-7EE6-4342-B048-85BDC9FD1C3A}</a:tableStyleId>
              </a:tblPr>
              <a:tblGrid>
                <a:gridCol w="5155019">
                  <a:extLst>
                    <a:ext uri="{9D8B030D-6E8A-4147-A177-3AD203B41FA5}">
                      <a16:colId xmlns:a16="http://schemas.microsoft.com/office/drawing/2014/main" val="3741247613"/>
                    </a:ext>
                  </a:extLst>
                </a:gridCol>
                <a:gridCol w="5155019">
                  <a:extLst>
                    <a:ext uri="{9D8B030D-6E8A-4147-A177-3AD203B41FA5}">
                      <a16:colId xmlns:a16="http://schemas.microsoft.com/office/drawing/2014/main" val="2685367210"/>
                    </a:ext>
                  </a:extLst>
                </a:gridCol>
              </a:tblGrid>
              <a:tr h="438453">
                <a:tc>
                  <a:txBody>
                    <a:bodyPr/>
                    <a:lstStyle/>
                    <a:p>
                      <a:pPr algn="ctr"/>
                      <a:r>
                        <a:rPr lang="en-US" sz="2400"/>
                        <a:t>Date &amp;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lang="en-US" sz="2400"/>
                        <a:t>Activity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10462750"/>
                  </a:ext>
                </a:extLst>
              </a:tr>
              <a:tr h="452155">
                <a:tc>
                  <a:txBody>
                    <a:bodyPr/>
                    <a:lstStyle/>
                    <a:p>
                      <a:r>
                        <a:rPr lang="en-US" sz="2400"/>
                        <a:t>June 13, 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2400"/>
                        <a:t>Funding Opportunity Announcement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4820593"/>
                  </a:ext>
                </a:extLst>
              </a:tr>
              <a:tr h="438453">
                <a:tc>
                  <a:txBody>
                    <a:bodyPr/>
                    <a:lstStyle/>
                    <a:p>
                      <a:r>
                        <a:rPr lang="en-US" sz="2400"/>
                        <a:t>June 21, 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a:t>Virtual Information Session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0266057"/>
                  </a:ext>
                </a:extLst>
              </a:tr>
              <a:tr h="438453">
                <a:tc>
                  <a:txBody>
                    <a:bodyPr/>
                    <a:lstStyle/>
                    <a:p>
                      <a:r>
                        <a:rPr lang="en-US" sz="2400" b="1"/>
                        <a:t>Friday, June 28, 2024 by 5:00 p.m. PDT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2400" b="1"/>
                        <a:t>Last Day to Submit 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50693348"/>
                  </a:ext>
                </a:extLst>
              </a:tr>
              <a:tr h="438453">
                <a:tc>
                  <a:txBody>
                    <a:bodyPr/>
                    <a:lstStyle/>
                    <a:p>
                      <a:r>
                        <a:rPr lang="en-US" sz="2400" b="1"/>
                        <a:t>Friday, July 19, 2024 by 12:00 p.m. PDT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b="1"/>
                        <a:t>Application Deadline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1881641"/>
                  </a:ext>
                </a:extLst>
              </a:tr>
              <a:tr h="438453">
                <a:tc>
                  <a:txBody>
                    <a:bodyPr/>
                    <a:lstStyle/>
                    <a:p>
                      <a:r>
                        <a:rPr lang="en-US" sz="2400"/>
                        <a:t>July 22 – August 7, 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2400"/>
                        <a:t>Review &amp; Rating Process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8787987"/>
                  </a:ext>
                </a:extLst>
              </a:tr>
              <a:tr h="438453">
                <a:tc>
                  <a:txBody>
                    <a:bodyPr/>
                    <a:lstStyle/>
                    <a:p>
                      <a:r>
                        <a:rPr lang="en-US" sz="2400"/>
                        <a:t>September 9, 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a:t>Award Announcement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66956847"/>
                  </a:ext>
                </a:extLst>
              </a:tr>
              <a:tr h="438453">
                <a:tc>
                  <a:txBody>
                    <a:bodyPr/>
                    <a:lstStyle/>
                    <a:p>
                      <a:r>
                        <a:rPr lang="en-US" sz="2400"/>
                        <a:t>September 13, 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2400"/>
                        <a:t>Appeal Process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75948733"/>
                  </a:ext>
                </a:extLst>
              </a:tr>
              <a:tr h="438453">
                <a:tc>
                  <a:txBody>
                    <a:bodyPr/>
                    <a:lstStyle/>
                    <a:p>
                      <a:r>
                        <a:rPr lang="en-US" sz="2400"/>
                        <a:t>January 1, 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a:t>Contract Start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2872047"/>
                  </a:ext>
                </a:extLst>
              </a:tr>
            </a:tbl>
          </a:graphicData>
        </a:graphic>
      </p:graphicFrame>
      <p:sp>
        <p:nvSpPr>
          <p:cNvPr id="4" name="TextBox 3">
            <a:extLst>
              <a:ext uri="{FF2B5EF4-FFF2-40B4-BE49-F238E27FC236}">
                <a16:creationId xmlns:a16="http://schemas.microsoft.com/office/drawing/2014/main" id="{B04B6DBC-CF23-AA80-2418-F533075C91DF}"/>
              </a:ext>
            </a:extLst>
          </p:cNvPr>
          <p:cNvSpPr txBox="1"/>
          <p:nvPr/>
        </p:nvSpPr>
        <p:spPr>
          <a:xfrm>
            <a:off x="929398" y="5552043"/>
            <a:ext cx="6096000" cy="400110"/>
          </a:xfrm>
          <a:prstGeom prst="rect">
            <a:avLst/>
          </a:prstGeom>
          <a:noFill/>
        </p:spPr>
        <p:txBody>
          <a:bodyPr wrap="square">
            <a:spAutoFit/>
          </a:bodyPr>
          <a:lstStyle/>
          <a:p>
            <a:r>
              <a:rPr lang="en-US" sz="2000">
                <a:solidFill>
                  <a:srgbClr val="FF0000"/>
                </a:solidFill>
                <a:cs typeface="Calibri"/>
              </a:rPr>
              <a:t>*HSD reserves the right to adjust dates</a:t>
            </a:r>
            <a:endParaRPr lang="en-US" sz="2000">
              <a:solidFill>
                <a:srgbClr val="FF0000"/>
              </a:solidFill>
            </a:endParaRPr>
          </a:p>
        </p:txBody>
      </p:sp>
      <p:sp>
        <p:nvSpPr>
          <p:cNvPr id="7" name="Title 1">
            <a:extLst>
              <a:ext uri="{FF2B5EF4-FFF2-40B4-BE49-F238E27FC236}">
                <a16:creationId xmlns:a16="http://schemas.microsoft.com/office/drawing/2014/main" id="{4B6C5D37-55D8-418F-7EFB-E2D6A4021FEA}"/>
              </a:ext>
            </a:extLst>
          </p:cNvPr>
          <p:cNvSpPr>
            <a:spLocks noGrp="1"/>
          </p:cNvSpPr>
          <p:nvPr>
            <p:ph type="title"/>
          </p:nvPr>
        </p:nvSpPr>
        <p:spPr>
          <a:xfrm>
            <a:off x="914399" y="743334"/>
            <a:ext cx="10325038" cy="637791"/>
          </a:xfrm>
        </p:spPr>
        <p:txBody>
          <a:bodyPr anchor="b">
            <a:no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600">
                <a:solidFill>
                  <a:schemeClr val="tx2"/>
                </a:solidFill>
              </a:rPr>
              <a:t>RFQ Timeline*</a:t>
            </a:r>
            <a:endParaRPr lang="en-US" sz="4400" b="1">
              <a:solidFill>
                <a:schemeClr val="tx2"/>
              </a:solidFill>
            </a:endParaRPr>
          </a:p>
        </p:txBody>
      </p:sp>
    </p:spTree>
    <p:extLst>
      <p:ext uri="{BB962C8B-B14F-4D97-AF65-F5344CB8AC3E}">
        <p14:creationId xmlns:p14="http://schemas.microsoft.com/office/powerpoint/2010/main" val="660011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CDF84D-E700-E939-E927-CA53E64C937A}"/>
              </a:ext>
            </a:extLst>
          </p:cNvPr>
          <p:cNvSpPr>
            <a:spLocks noGrp="1"/>
          </p:cNvSpPr>
          <p:nvPr>
            <p:ph type="title"/>
          </p:nvPr>
        </p:nvSpPr>
        <p:spPr/>
        <p:txBody>
          <a:bodyPr/>
          <a:lstStyle/>
          <a:p>
            <a:pPr>
              <a:lnSpc>
                <a:spcPct val="69767"/>
              </a:lnSpc>
            </a:pPr>
            <a:r>
              <a:rPr lang="en-US"/>
              <a:t>Introduction</a:t>
            </a:r>
          </a:p>
        </p:txBody>
      </p:sp>
    </p:spTree>
    <p:extLst>
      <p:ext uri="{BB962C8B-B14F-4D97-AF65-F5344CB8AC3E}">
        <p14:creationId xmlns:p14="http://schemas.microsoft.com/office/powerpoint/2010/main" val="1126005596"/>
      </p:ext>
    </p:extLst>
  </p:cSld>
  <p:clrMapOvr>
    <a:masterClrMapping/>
  </p:clrMapOvr>
</p:sld>
</file>

<file path=ppt/theme/theme1.xml><?xml version="1.0" encoding="utf-8"?>
<a:theme xmlns:a="http://schemas.openxmlformats.org/drawingml/2006/main" name="Theme1">
  <a:themeElements>
    <a:clrScheme name="HSD Brand Theme">
      <a:dk1>
        <a:sysClr val="windowText" lastClr="000000"/>
      </a:dk1>
      <a:lt1>
        <a:sysClr val="window" lastClr="FFFFFF"/>
      </a:lt1>
      <a:dk2>
        <a:srgbClr val="0F7DC0"/>
      </a:dk2>
      <a:lt2>
        <a:srgbClr val="94B8E5"/>
      </a:lt2>
      <a:accent1>
        <a:srgbClr val="258C39"/>
      </a:accent1>
      <a:accent2>
        <a:srgbClr val="73BB44"/>
      </a:accent2>
      <a:accent3>
        <a:srgbClr val="FDB740"/>
      </a:accent3>
      <a:accent4>
        <a:srgbClr val="FFDE91"/>
      </a:accent4>
      <a:accent5>
        <a:srgbClr val="BCBDC0"/>
      </a:accent5>
      <a:accent6>
        <a:srgbClr val="E6E7E8"/>
      </a:accent6>
      <a:hlink>
        <a:srgbClr val="48BCF9"/>
      </a:hlink>
      <a:folHlink>
        <a:srgbClr val="4C2C9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emplateHSD" id="{CD88827D-057C-47A6-80E6-A294B3845AFA}" vid="{7DB013CE-4CDC-4BC3-8B2C-E90E79FC25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HSD Custom Color Theme">
    <a:dk1>
      <a:sysClr val="windowText" lastClr="000000"/>
    </a:dk1>
    <a:lt1>
      <a:sysClr val="window" lastClr="FFFFFF"/>
    </a:lt1>
    <a:dk2>
      <a:srgbClr val="007CBF"/>
    </a:dk2>
    <a:lt2>
      <a:srgbClr val="94B8E5"/>
    </a:lt2>
    <a:accent1>
      <a:srgbClr val="258C39"/>
    </a:accent1>
    <a:accent2>
      <a:srgbClr val="73BB44"/>
    </a:accent2>
    <a:accent3>
      <a:srgbClr val="FD8740"/>
    </a:accent3>
    <a:accent4>
      <a:srgbClr val="FFDE91"/>
    </a:accent4>
    <a:accent5>
      <a:srgbClr val="B3B3B3"/>
    </a:accent5>
    <a:accent6>
      <a:srgbClr val="E6E6E6"/>
    </a:accent6>
    <a:hlink>
      <a:srgbClr val="48BCF9"/>
    </a:hlink>
    <a:folHlink>
      <a:srgbClr val="4C2C9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B104403F3B4743A153BB8E05B20255" ma:contentTypeVersion="15" ma:contentTypeDescription="Create a new document." ma:contentTypeScope="" ma:versionID="e0d28d03389212a471d5d44d0bb852c3">
  <xsd:schema xmlns:xsd="http://www.w3.org/2001/XMLSchema" xmlns:xs="http://www.w3.org/2001/XMLSchema" xmlns:p="http://schemas.microsoft.com/office/2006/metadata/properties" xmlns:ns2="2005ccef-bbf9-4482-ac40-703ef9dc6571" xmlns:ns3="825e36f5-02aa-4708-939d-e9b6d61fb4f5" xmlns:ns4="97c2a25c-25db-4634-b347-87ab0af10b27" targetNamespace="http://schemas.microsoft.com/office/2006/metadata/properties" ma:root="true" ma:fieldsID="506f2d53ff424963ccfbffd54ee19b39" ns2:_="" ns3:_="" ns4:_="">
    <xsd:import namespace="2005ccef-bbf9-4482-ac40-703ef9dc6571"/>
    <xsd:import namespace="825e36f5-02aa-4708-939d-e9b6d61fb4f5"/>
    <xsd:import namespace="97c2a25c-25db-4634-b347-87ab0af10b2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lcf76f155ced4ddcb4097134ff3c332f" minOccurs="0"/>
                <xsd:element ref="ns4: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05ccef-bbf9-4482-ac40-703ef9dc65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ec48df8-e8cc-4a73-a73e-519b29584afd"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5e36f5-02aa-4708-939d-e9b6d61fb4f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7c2a25c-25db-4634-b347-87ab0af10b2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b7618-b1f8-4282-b1a0-5c1d6a31d76d}" ma:internalName="TaxCatchAll" ma:showField="CatchAllData" ma:web="825e36f5-02aa-4708-939d-e9b6d61fb4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825e36f5-02aa-4708-939d-e9b6d61fb4f5">
      <UserInfo>
        <DisplayName>svc_MigOD4BSPO, svc_MigOD4BSPO</DisplayName>
        <AccountId>15</AccountId>
        <AccountType/>
      </UserInfo>
      <UserInfo>
        <DisplayName>Limited Access System Group For List 2005ccef-bbf9-4482-ac40-703ef9dc6571</DisplayName>
        <AccountId>24</AccountId>
        <AccountType/>
      </UserInfo>
      <UserInfo>
        <DisplayName>ADMBattaglia, ADMAdam</DisplayName>
        <AccountId>16</AccountId>
        <AccountType/>
      </UserInfo>
      <UserInfo>
        <DisplayName>Sheth, Genie_HSD_HS550</DisplayName>
        <AccountId>12</AccountId>
        <AccountType/>
      </UserInfo>
      <UserInfo>
        <DisplayName>Neafcy, Kenneth</DisplayName>
        <AccountId>98</AccountId>
        <AccountType/>
      </UserInfo>
      <UserInfo>
        <DisplayName>Klaeysen, Chris</DisplayName>
        <AccountId>239</AccountId>
        <AccountType/>
      </UserInfo>
      <UserInfo>
        <DisplayName>Korpi, Christina</DisplayName>
        <AccountId>86</AccountId>
        <AccountType/>
      </UserInfo>
      <UserInfo>
        <DisplayName>Plumacher, Sola</DisplayName>
        <AccountId>14</AccountId>
        <AccountType/>
      </UserInfo>
      <UserInfo>
        <DisplayName>Thomson, Natalie</DisplayName>
        <AccountId>630</AccountId>
        <AccountType/>
      </UserInfo>
      <UserInfo>
        <DisplayName>Donovan, Nicole</DisplayName>
        <AccountId>479</AccountId>
        <AccountType/>
      </UserInfo>
      <UserInfo>
        <DisplayName>Kim, Tanya</DisplayName>
        <AccountId>169</AccountId>
        <AccountType/>
      </UserInfo>
      <UserInfo>
        <DisplayName>Garrity, Lindsey (MOS)</DisplayName>
        <AccountId>68</AccountId>
        <AccountType/>
      </UserInfo>
      <UserInfo>
        <DisplayName>Baxter, Lori (MOS)</DisplayName>
        <AccountId>547</AccountId>
        <AccountType/>
      </UserInfo>
      <UserInfo>
        <DisplayName>Mundt, Kevin</DisplayName>
        <AccountId>238</AccountId>
        <AccountType/>
      </UserInfo>
      <UserInfo>
        <DisplayName>Green, Courtney</DisplayName>
        <AccountId>419</AccountId>
        <AccountType/>
      </UserInfo>
      <UserInfo>
        <DisplayName>Purpose, Mahogany</DisplayName>
        <AccountId>608</AccountId>
        <AccountType/>
      </UserInfo>
      <UserInfo>
        <DisplayName>Jackson, Dwight</DisplayName>
        <AccountId>417</AccountId>
        <AccountType/>
      </UserInfo>
      <UserInfo>
        <DisplayName>Smith, Bradly</DisplayName>
        <AccountId>418</AccountId>
        <AccountType/>
      </UserInfo>
      <UserInfo>
        <DisplayName>High, Daniel</DisplayName>
        <AccountId>706</AccountId>
        <AccountType/>
      </UserInfo>
    </SharedWithUsers>
    <lcf76f155ced4ddcb4097134ff3c332f xmlns="2005ccef-bbf9-4482-ac40-703ef9dc6571">
      <Terms xmlns="http://schemas.microsoft.com/office/infopath/2007/PartnerControls"/>
    </lcf76f155ced4ddcb4097134ff3c332f>
    <TaxCatchAll xmlns="97c2a25c-25db-4634-b347-87ab0af10b27" xsi:nil="true"/>
  </documentManagement>
</p:properties>
</file>

<file path=customXml/itemProps1.xml><?xml version="1.0" encoding="utf-8"?>
<ds:datastoreItem xmlns:ds="http://schemas.openxmlformats.org/officeDocument/2006/customXml" ds:itemID="{EBD878B1-29C0-47B2-93DE-FB1056DD63E6}">
  <ds:schemaRefs>
    <ds:schemaRef ds:uri="2005ccef-bbf9-4482-ac40-703ef9dc6571"/>
    <ds:schemaRef ds:uri="825e36f5-02aa-4708-939d-e9b6d61fb4f5"/>
    <ds:schemaRef ds:uri="97c2a25c-25db-4634-b347-87ab0af10b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8E7BB3D-0F4D-4A28-9918-8F322310332A}">
  <ds:schemaRefs>
    <ds:schemaRef ds:uri="http://schemas.microsoft.com/sharepoint/v3/contenttype/forms"/>
  </ds:schemaRefs>
</ds:datastoreItem>
</file>

<file path=customXml/itemProps3.xml><?xml version="1.0" encoding="utf-8"?>
<ds:datastoreItem xmlns:ds="http://schemas.openxmlformats.org/officeDocument/2006/customXml" ds:itemID="{0200FB75-A765-4346-B9FE-3ABC85DC1BFD}">
  <ds:schemaRefs>
    <ds:schemaRef ds:uri="2005ccef-bbf9-4482-ac40-703ef9dc6571"/>
    <ds:schemaRef ds:uri="825e36f5-02aa-4708-939d-e9b6d61fb4f5"/>
    <ds:schemaRef ds:uri="97c2a25c-25db-4634-b347-87ab0af10b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34</Slides>
  <Notes>31</Notes>
  <HiddenSlides>0</HiddenSlide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Theme1</vt:lpstr>
      <vt:lpstr>PowerPoint Presentation</vt:lpstr>
      <vt:lpstr>   2024 Street-Based Outreach Services for Unsheltered Individuals Request for Qualifications (RFQ) </vt:lpstr>
      <vt:lpstr>Welcome</vt:lpstr>
      <vt:lpstr>                          Land &amp; Labor Acknowledgement </vt:lpstr>
      <vt:lpstr>Proprietary and Confidential Information</vt:lpstr>
      <vt:lpstr>Presenters</vt:lpstr>
      <vt:lpstr>Session Agenda</vt:lpstr>
      <vt:lpstr>RFQ Timeline*</vt:lpstr>
      <vt:lpstr>Introduction</vt:lpstr>
      <vt:lpstr>Introduction</vt:lpstr>
      <vt:lpstr>Introduction</vt:lpstr>
      <vt:lpstr>Introduction</vt:lpstr>
      <vt:lpstr>Service/Program Model</vt:lpstr>
      <vt:lpstr>PowerPoint Presentation</vt:lpstr>
      <vt:lpstr>Service/Program Model</vt:lpstr>
      <vt:lpstr>Service/Program Model</vt:lpstr>
      <vt:lpstr>Service/Program Model</vt:lpstr>
      <vt:lpstr>Service/Program Model</vt:lpstr>
      <vt:lpstr>Service/Program Model</vt:lpstr>
      <vt:lpstr>Service/Program Model</vt:lpstr>
      <vt:lpstr>Application &amp; Submission Instructions</vt:lpstr>
      <vt:lpstr>Application &amp; Submission Instructions</vt:lpstr>
      <vt:lpstr>Application &amp; Submission Instructions</vt:lpstr>
      <vt:lpstr>Application &amp; Submission Instructions</vt:lpstr>
      <vt:lpstr>Application &amp; Submission Instructions</vt:lpstr>
      <vt:lpstr>Application &amp; Submission Instructions</vt:lpstr>
      <vt:lpstr>Application &amp; Submission Instructions</vt:lpstr>
      <vt:lpstr>Application &amp; Submission Instructions</vt:lpstr>
      <vt:lpstr>Application &amp; Submissions Instructions</vt:lpstr>
      <vt:lpstr>Application &amp; Submission Instructions</vt:lpstr>
      <vt:lpstr>Application &amp; Submission Instructions</vt:lpstr>
      <vt:lpstr>Application &amp; Submission Instructions</vt:lpstr>
      <vt:lpstr>PowerPoint Presentation</vt:lpstr>
      <vt:lpstr>Thank You, Everyone!</vt:lpstr>
    </vt:vector>
  </TitlesOfParts>
  <Company>City of Seattle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Michelle (HSD)</dc:creator>
  <cp:revision>4</cp:revision>
  <dcterms:created xsi:type="dcterms:W3CDTF">2024-04-02T17:58:02Z</dcterms:created>
  <dcterms:modified xsi:type="dcterms:W3CDTF">2024-06-21T18:46:36Z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0x01010014B104403F3B4743A153BB8E05B20255</vt:lpwstr>
  </property>
  <property fmtid="{D5CDD505-2E9C-101B-9397-08002B2CF9AE}" pid="3" name="MediaServiceImageTags">
    <vt:lpwstr/>
  </property>
</Properties>
</file>