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36"/>
  </p:notes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58" r:id="rId21"/>
    <p:sldId id="261" r:id="rId22"/>
    <p:sldId id="259" r:id="rId23"/>
    <p:sldId id="260" r:id="rId24"/>
    <p:sldId id="262" r:id="rId25"/>
    <p:sldId id="264" r:id="rId26"/>
    <p:sldId id="263" r:id="rId27"/>
    <p:sldId id="265" r:id="rId28"/>
    <p:sldId id="266" r:id="rId29"/>
    <p:sldId id="267" r:id="rId30"/>
    <p:sldId id="270" r:id="rId31"/>
    <p:sldId id="271" r:id="rId32"/>
    <p:sldId id="272" r:id="rId33"/>
    <p:sldId id="269" r:id="rId34"/>
    <p:sldId id="268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144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A100_EXEC_SERVER\V4\EXEC\DEPTS\DOF\Econ\REVENUE\REET\Forecasts\2010%20Work\April%20Forecast\April%202010%20Forecas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/>
            </a:pPr>
            <a:r>
              <a:rPr lang="en-US" sz="1200" dirty="0"/>
              <a:t>Seattle Annual Growth in Single-family Homes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Price</c:v>
          </c:tx>
          <c:cat>
            <c:strRef>
              <c:f>'Single-family'!$O$3:$O$22</c:f>
              <c:strCache>
                <c:ptCount val="20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2010f</c:v>
                </c:pt>
                <c:pt idx="18">
                  <c:v>2011f</c:v>
                </c:pt>
                <c:pt idx="19">
                  <c:v>2012f</c:v>
                </c:pt>
              </c:strCache>
            </c:strRef>
          </c:cat>
          <c:val>
            <c:numRef>
              <c:f>'Single-family'!$Q$3:$Q$22</c:f>
              <c:numCache>
                <c:formatCode>0%</c:formatCode>
                <c:ptCount val="20"/>
                <c:pt idx="0">
                  <c:v>3.3742362550317519E-3</c:v>
                </c:pt>
                <c:pt idx="1">
                  <c:v>2.1922191692302237E-2</c:v>
                </c:pt>
                <c:pt idx="2">
                  <c:v>4.1582704854631711E-2</c:v>
                </c:pt>
                <c:pt idx="3">
                  <c:v>4.961913628325787E-2</c:v>
                </c:pt>
                <c:pt idx="4">
                  <c:v>0.12303931392743839</c:v>
                </c:pt>
                <c:pt idx="5">
                  <c:v>0.13864392482383536</c:v>
                </c:pt>
                <c:pt idx="6">
                  <c:v>0.15090220177624458</c:v>
                </c:pt>
                <c:pt idx="7">
                  <c:v>0.13615656942761187</c:v>
                </c:pt>
                <c:pt idx="8">
                  <c:v>8.424271323789867E-3</c:v>
                </c:pt>
                <c:pt idx="9">
                  <c:v>5.8636263796187284E-2</c:v>
                </c:pt>
                <c:pt idx="10">
                  <c:v>5.7420382488829302E-2</c:v>
                </c:pt>
                <c:pt idx="11">
                  <c:v>0.13312672068064788</c:v>
                </c:pt>
                <c:pt idx="12">
                  <c:v>0.15346201676405719</c:v>
                </c:pt>
                <c:pt idx="13">
                  <c:v>0.11797536388933795</c:v>
                </c:pt>
                <c:pt idx="14">
                  <c:v>7.6044497273647871E-2</c:v>
                </c:pt>
                <c:pt idx="15">
                  <c:v>-5.5333332098373739E-2</c:v>
                </c:pt>
                <c:pt idx="16">
                  <c:v>-9.5365518317730547E-2</c:v>
                </c:pt>
                <c:pt idx="17">
                  <c:v>3.9641603157691205E-2</c:v>
                </c:pt>
                <c:pt idx="18">
                  <c:v>5.3484326634128346E-2</c:v>
                </c:pt>
                <c:pt idx="19">
                  <c:v>6.08188285401133E-2</c:v>
                </c:pt>
              </c:numCache>
            </c:numRef>
          </c:val>
        </c:ser>
        <c:ser>
          <c:idx val="1"/>
          <c:order val="1"/>
          <c:tx>
            <c:v>Sales</c:v>
          </c:tx>
          <c:marker>
            <c:symbol val="none"/>
          </c:marker>
          <c:cat>
            <c:strRef>
              <c:f>'Single-family'!$O$3:$O$22</c:f>
              <c:strCache>
                <c:ptCount val="20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2010f</c:v>
                </c:pt>
                <c:pt idx="18">
                  <c:v>2011f</c:v>
                </c:pt>
                <c:pt idx="19">
                  <c:v>2012f</c:v>
                </c:pt>
              </c:strCache>
            </c:strRef>
          </c:cat>
          <c:val>
            <c:numRef>
              <c:f>'Single-family'!$S$3:$S$22</c:f>
              <c:numCache>
                <c:formatCode>0%</c:formatCode>
                <c:ptCount val="20"/>
                <c:pt idx="0">
                  <c:v>-2.9986391341737733E-2</c:v>
                </c:pt>
                <c:pt idx="1">
                  <c:v>1.0013623490744188E-2</c:v>
                </c:pt>
                <c:pt idx="2">
                  <c:v>-4.3853773614768825E-2</c:v>
                </c:pt>
                <c:pt idx="3">
                  <c:v>9.4026212385048769E-2</c:v>
                </c:pt>
                <c:pt idx="4">
                  <c:v>0.13883616058519757</c:v>
                </c:pt>
                <c:pt idx="5">
                  <c:v>7.2203505451556432E-2</c:v>
                </c:pt>
                <c:pt idx="6">
                  <c:v>-4.9625322340593393E-2</c:v>
                </c:pt>
                <c:pt idx="7">
                  <c:v>-7.8879801545270078E-2</c:v>
                </c:pt>
                <c:pt idx="8">
                  <c:v>-9.5244069833225788E-3</c:v>
                </c:pt>
                <c:pt idx="9">
                  <c:v>7.2516398905361337E-2</c:v>
                </c:pt>
                <c:pt idx="10">
                  <c:v>0.10530299305847568</c:v>
                </c:pt>
                <c:pt idx="11">
                  <c:v>7.947772213699833E-2</c:v>
                </c:pt>
                <c:pt idx="12">
                  <c:v>5.9222643357101132E-2</c:v>
                </c:pt>
                <c:pt idx="13">
                  <c:v>-9.2612450396963544E-2</c:v>
                </c:pt>
                <c:pt idx="14">
                  <c:v>-0.12838717613928827</c:v>
                </c:pt>
                <c:pt idx="15">
                  <c:v>-0.31238813052634112</c:v>
                </c:pt>
                <c:pt idx="16">
                  <c:v>-4.2415888574416027E-2</c:v>
                </c:pt>
                <c:pt idx="17">
                  <c:v>0.12987067125026558</c:v>
                </c:pt>
                <c:pt idx="18">
                  <c:v>0.15528732792613836</c:v>
                </c:pt>
                <c:pt idx="19">
                  <c:v>0.14413109768519125</c:v>
                </c:pt>
              </c:numCache>
            </c:numRef>
          </c:val>
        </c:ser>
        <c:marker val="1"/>
        <c:axId val="138515200"/>
        <c:axId val="138524544"/>
      </c:lineChart>
      <c:catAx>
        <c:axId val="138515200"/>
        <c:scaling>
          <c:orientation val="minMax"/>
        </c:scaling>
        <c:axPos val="b"/>
        <c:tickLblPos val="nextTo"/>
        <c:crossAx val="138524544"/>
        <c:crosses val="autoZero"/>
        <c:auto val="1"/>
        <c:lblAlgn val="ctr"/>
        <c:lblOffset val="100"/>
      </c:catAx>
      <c:valAx>
        <c:axId val="138524544"/>
        <c:scaling>
          <c:orientation val="minMax"/>
        </c:scaling>
        <c:axPos val="l"/>
        <c:majorGridlines/>
        <c:numFmt formatCode="0%" sourceLinked="1"/>
        <c:tickLblPos val="nextTo"/>
        <c:crossAx val="13851520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CD7BB9B-781A-4765-BBA1-10AAA84FDDB7}" type="datetimeFigureOut">
              <a:rPr lang="en-US"/>
              <a:pPr>
                <a:defRPr/>
              </a:pPr>
              <a:t>4/19/2010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E2BDC6-9E91-4417-AD40-D241C7DF45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900DB4-7CE6-48B0-9592-92173A75E8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A67D98-73FE-4E3E-B166-1D49362256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0062BE-EBD1-4814-B965-501913CD3E4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60FEC0-8737-4AE8-8F39-F887A509929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7E6B86-7552-4827-89FF-6963D82891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8EDA3-A2B9-4206-94F0-2002BE2A4E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7955B-EFF7-468B-A6F5-01074F3B50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07FC0-811D-429F-9275-75E1313609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61870-8B56-4865-96D6-9A4A6BB8F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948D7-B476-47FB-8D18-B5C952D8FB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88A12-7077-4BF8-9CB9-ABE72E3799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40177-605F-4880-8306-6126E6DD7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C8BB-F87F-4D20-B38F-D31D01C166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C4326-0318-4362-BBD2-F4C7304941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7892C-5438-4F57-9DA2-1D75E7DBFE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E3691-EF2B-4478-8AA3-C5F30926D7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April 19, 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General Government Fiscal Update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17A5CD0-F3FC-4D5A-9978-90F4630462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3" r:id="rId2"/>
    <p:sldLayoutId id="2147483768" r:id="rId3"/>
    <p:sldLayoutId id="2147483764" r:id="rId4"/>
    <p:sldLayoutId id="2147483765" r:id="rId5"/>
    <p:sldLayoutId id="2147483769" r:id="rId6"/>
    <p:sldLayoutId id="2147483770" r:id="rId7"/>
    <p:sldLayoutId id="2147483771" r:id="rId8"/>
    <p:sldLayoutId id="2147483772" r:id="rId9"/>
    <p:sldLayoutId id="2147483766" r:id="rId10"/>
    <p:sldLayoutId id="214748377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2000" dirty="0" smtClean="0"/>
              <a:t>City of Seattle </a:t>
            </a:r>
            <a:br>
              <a:rPr lang="en-US" sz="2000" dirty="0" smtClean="0"/>
            </a:br>
            <a:r>
              <a:rPr lang="en-US" sz="2000" dirty="0" smtClean="0"/>
              <a:t>2010 – 2012 General Government </a:t>
            </a:r>
            <a:br>
              <a:rPr lang="en-US" sz="2000" dirty="0" smtClean="0"/>
            </a:br>
            <a:r>
              <a:rPr lang="en-US" sz="2000" dirty="0" smtClean="0"/>
              <a:t>Fiscal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Presented to the Seattle City Council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April 19, 2010 </a:t>
            </a:r>
            <a:endParaRPr lang="en-US" dirty="0"/>
          </a:p>
        </p:txBody>
      </p:sp>
      <p:pic>
        <p:nvPicPr>
          <p:cNvPr id="4" name="Picture 3" descr="logo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609600"/>
            <a:ext cx="11334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928360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Puget Sound Region Economic Forecast</a:t>
            </a:r>
          </a:p>
          <a:p>
            <a:pPr>
              <a:lnSpc>
                <a:spcPct val="30000"/>
              </a:lnSpc>
              <a:tabLst>
                <a:tab pos="292100" algn="l"/>
              </a:tabLst>
            </a:pPr>
            <a:endParaRPr lang="en-US" sz="2800" dirty="0" smtClean="0"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Forecast is similar to U.S. forecast</a:t>
            </a:r>
          </a:p>
          <a:p>
            <a:pPr marL="1376363" lvl="2" indent="-461963">
              <a:spcAft>
                <a:spcPts val="18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Job and income growth will be relatively weak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State economist expects state to outperform the U.S.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Boeing &amp; Microsoft survived recession reasonably well</a:t>
            </a:r>
          </a:p>
          <a:p>
            <a:pPr marL="1833563" lvl="3" indent="-461963">
              <a:spcAft>
                <a:spcPts val="15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Boeing  plans to increase production in 2011 and 2012 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State has high export intensity</a:t>
            </a:r>
          </a:p>
          <a:p>
            <a:pPr marL="1376363" lvl="2" indent="-461963">
              <a:spcAft>
                <a:spcPts val="9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Housing downturn was less severe here than nationally</a:t>
            </a:r>
          </a:p>
          <a:p>
            <a:pPr marL="1833563" lvl="3" indent="-461963">
              <a:spcAft>
                <a:spcPts val="9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Price decline</a:t>
            </a:r>
          </a:p>
          <a:p>
            <a:pPr marL="1833563" lvl="3" indent="-461963">
              <a:spcAft>
                <a:spcPts val="9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Foreclosure rates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1447800"/>
            <a:ext cx="5782501" cy="407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99760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Retail Sales Tax</a:t>
            </a:r>
          </a:p>
          <a:p>
            <a:pPr>
              <a:lnSpc>
                <a:spcPct val="30000"/>
              </a:lnSpc>
              <a:tabLst>
                <a:tab pos="292100" algn="l"/>
              </a:tabLst>
            </a:pPr>
            <a:endParaRPr lang="en-US" sz="2800" dirty="0" smtClean="0"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Recent decline in tax base is biggest since at least 1974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18.2% decline from 2008 Q3 to 2009 Q4</a:t>
            </a:r>
          </a:p>
          <a:p>
            <a:pPr marL="1833563" lvl="3" indent="-461963">
              <a:spcAft>
                <a:spcPts val="9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Real decline was 17.6%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33.3% drop for construction</a:t>
            </a:r>
          </a:p>
          <a:p>
            <a:pPr marL="1376363" lvl="2" indent="-461963">
              <a:spcAft>
                <a:spcPts val="18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13.1% drop for rest of base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Construction has not yet turned around 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Rest of tax base is showing signs of recovery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7" name="Content Placeholder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499" y="1386837"/>
            <a:ext cx="6345001" cy="36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23560"/>
          </a:xfrm>
        </p:spPr>
        <p:txBody>
          <a:bodyPr/>
          <a:lstStyle/>
          <a:p>
            <a:pPr>
              <a:spcAft>
                <a:spcPct val="40000"/>
              </a:spcAft>
            </a:pPr>
            <a:r>
              <a:rPr lang="en-US" sz="2800" b="1" dirty="0" smtClean="0">
                <a:latin typeface="Calibri" pitchFamily="34" charset="0"/>
              </a:rPr>
              <a:t>B&amp;O Tax</a:t>
            </a:r>
          </a:p>
          <a:p>
            <a:pPr lvl="1">
              <a:spcAft>
                <a:spcPct val="40000"/>
              </a:spcAft>
              <a:buFont typeface="Arial" charset="0"/>
              <a:buChar char="•"/>
            </a:pPr>
            <a:r>
              <a:rPr lang="en-US" sz="2400" dirty="0" smtClean="0">
                <a:latin typeface="Calibri" pitchFamily="34" charset="0"/>
              </a:rPr>
              <a:t>  </a:t>
            </a:r>
            <a:r>
              <a:rPr lang="en-US" sz="2200" dirty="0" smtClean="0">
                <a:latin typeface="Calibri" pitchFamily="34" charset="0"/>
              </a:rPr>
              <a:t>Peak-to-trough decline in recession was 15.6%</a:t>
            </a:r>
            <a:r>
              <a:rPr lang="en-US" sz="2400" dirty="0" smtClean="0">
                <a:latin typeface="Calibri" pitchFamily="34" charset="0"/>
              </a:rPr>
              <a:t>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7010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75960"/>
          </a:xfrm>
        </p:spPr>
        <p:txBody>
          <a:bodyPr/>
          <a:lstStyle/>
          <a:p>
            <a:pPr>
              <a:spcAft>
                <a:spcPts val="6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Retail Sales and B&amp;O Tax Forecasts</a:t>
            </a:r>
          </a:p>
          <a:p>
            <a:pPr>
              <a:lnSpc>
                <a:spcPct val="30000"/>
              </a:lnSpc>
              <a:tabLst>
                <a:tab pos="292100" algn="l"/>
              </a:tabLst>
            </a:pPr>
            <a:endParaRPr lang="en-US" sz="2800" dirty="0" smtClean="0">
              <a:latin typeface="Calibri" pitchFamily="34" charset="0"/>
            </a:endParaRP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600" dirty="0" smtClean="0">
                <a:latin typeface="Calibri" pitchFamily="34" charset="0"/>
              </a:rPr>
              <a:t>What has changed since the November forecast?</a:t>
            </a:r>
          </a:p>
          <a:p>
            <a:pPr marL="1833563" lvl="3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For combined sales and B&amp;O tax, we ended 2009:</a:t>
            </a:r>
          </a:p>
          <a:p>
            <a:pPr marL="2290763" lvl="4" indent="-461963">
              <a:spcAft>
                <a:spcPts val="10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$3.8 million (1.2%) short of November forecast</a:t>
            </a:r>
          </a:p>
          <a:p>
            <a:pPr marL="2290763" lvl="4" indent="-461963">
              <a:spcAft>
                <a:spcPts val="15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$1.6 million (0.5%) above January forecast</a:t>
            </a:r>
          </a:p>
          <a:p>
            <a:pPr marL="1833563" lvl="3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Economic forecasts have been raised modestly </a:t>
            </a:r>
          </a:p>
          <a:p>
            <a:pPr marL="1833563" lvl="3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Construction has fallen faster than anticipated</a:t>
            </a:r>
          </a:p>
          <a:p>
            <a:pPr marL="1833563" lvl="3" indent="-461963">
              <a:spcAft>
                <a:spcPts val="18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Sales tax forecast includes estimate of impact of state tax legislation passed last week </a:t>
            </a: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Construction expected to hit bottom in late 2011 or early 2012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95400"/>
            <a:ext cx="6435001" cy="418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8229600" cy="5775960"/>
          </a:xfrm>
        </p:spPr>
        <p:txBody>
          <a:bodyPr/>
          <a:lstStyle/>
          <a:p>
            <a:pPr marL="119063" indent="-119063"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Real Estate Excise Tax (REET)</a:t>
            </a:r>
          </a:p>
          <a:p>
            <a:pPr marL="119063" indent="-119063"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Forecast expects modest growth, about 8% a year</a:t>
            </a:r>
          </a:p>
          <a:p>
            <a:pPr marL="119063" indent="-119063"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Home sales, which provide about 65% of REET revenues, will improve as will home prices (see chart below)</a:t>
            </a:r>
            <a:r>
              <a:rPr lang="en-US" sz="1200" dirty="0" smtClean="0">
                <a:latin typeface="Calibri" pitchFamily="34" charset="0"/>
              </a:rPr>
              <a:t> </a:t>
            </a:r>
          </a:p>
          <a:p>
            <a:pPr marL="119063" indent="-119063"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Sales of commercial property will be relatively stable</a:t>
            </a:r>
          </a:p>
          <a:p>
            <a:pPr marL="742950" lvl="1" indent="-285750">
              <a:spcBef>
                <a:spcPts val="600"/>
              </a:spcBef>
              <a:spcAft>
                <a:spcPts val="600"/>
              </a:spcAft>
              <a:buFont typeface="Calibri" pitchFamily="34" charset="0"/>
              <a:buChar char="–"/>
              <a:tabLst>
                <a:tab pos="292100" algn="l"/>
              </a:tabLst>
            </a:pPr>
            <a:r>
              <a:rPr lang="en-US" sz="1800" dirty="0" smtClean="0">
                <a:latin typeface="Calibri" pitchFamily="34" charset="0"/>
              </a:rPr>
              <a:t>Potential for sales volume increase if creditors divest foreclosed properties</a:t>
            </a:r>
            <a:endParaRPr lang="en-US" sz="1800" b="1" dirty="0" smtClean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905000" y="3124200"/>
          <a:ext cx="5029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23560"/>
          </a:xfrm>
        </p:spPr>
        <p:txBody>
          <a:bodyPr/>
          <a:lstStyle/>
          <a:p>
            <a:r>
              <a:rPr lang="en-US" sz="2400" b="1" dirty="0" smtClean="0">
                <a:latin typeface="Calibri" pitchFamily="34" charset="0"/>
              </a:rPr>
              <a:t>General </a:t>
            </a:r>
            <a:r>
              <a:rPr lang="en-US" sz="2400" b="1" dirty="0" smtClean="0">
                <a:latin typeface="Calibri" pitchFamily="34" charset="0"/>
              </a:rPr>
              <a:t>SubFund</a:t>
            </a:r>
            <a:r>
              <a:rPr lang="en-US" sz="2400" b="1" dirty="0" smtClean="0">
                <a:latin typeface="Calibri" pitchFamily="34" charset="0"/>
              </a:rPr>
              <a:t> (GSF) Revenues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8492243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5699760"/>
          </a:xfrm>
        </p:spPr>
        <p:txBody>
          <a:bodyPr/>
          <a:lstStyle/>
          <a:p>
            <a:pPr>
              <a:spcAft>
                <a:spcPts val="6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Risks to the Forecast</a:t>
            </a:r>
          </a:p>
          <a:p>
            <a:pPr>
              <a:lnSpc>
                <a:spcPct val="30000"/>
              </a:lnSpc>
              <a:tabLst>
                <a:tab pos="292100" algn="l"/>
              </a:tabLst>
            </a:pPr>
            <a:endParaRPr lang="en-US" sz="2800" dirty="0" smtClean="0">
              <a:latin typeface="Calibri" pitchFamily="34" charset="0"/>
            </a:endParaRP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600" dirty="0" smtClean="0">
                <a:latin typeface="Calibri" pitchFamily="34" charset="0"/>
              </a:rPr>
              <a:t>Economic forecasts</a:t>
            </a:r>
          </a:p>
          <a:p>
            <a:pPr marL="1833563" lvl="3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Risk of a double-dip recession or weaker recovery than expected</a:t>
            </a:r>
          </a:p>
          <a:p>
            <a:pPr marL="1833563" lvl="3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sz="2300" dirty="0" smtClean="0">
                <a:latin typeface="Calibri" pitchFamily="34" charset="0"/>
              </a:rPr>
              <a:t>Recovery could be stronger than forecast</a:t>
            </a: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600" dirty="0" smtClean="0">
                <a:latin typeface="Calibri" pitchFamily="34" charset="0"/>
              </a:rPr>
              <a:t>Housing market conditions add uncertainty </a:t>
            </a: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600" dirty="0" smtClean="0">
                <a:latin typeface="Calibri" pitchFamily="34" charset="0"/>
              </a:rPr>
              <a:t>Construction forecast has large margin of error</a:t>
            </a:r>
          </a:p>
          <a:p>
            <a:pPr lvl="2" indent="-50800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600" dirty="0" smtClean="0">
                <a:latin typeface="Calibri" pitchFamily="34" charset="0"/>
              </a:rPr>
              <a:t>County increase in wastewater rates less than current proposal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Overview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The City of Seattle’s General Fund continues to suffer from the struggling economy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Seeing some very modest signs of improvement on the revenue side of the equation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But, pressures on the expenditure side of the equation are exacerbating our budget forecast</a:t>
            </a:r>
          </a:p>
          <a:p>
            <a:pPr lvl="1" eaLnBrk="1" hangingPunct="1"/>
            <a:r>
              <a:rPr lang="en-US" dirty="0" smtClean="0"/>
              <a:t>In addition, we have a number of ‘looming’ budget issues which put additional pressures on the City’s long-term financial outlook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AFE0E0-DF8E-4E33-902D-D31178D36C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/>
          </a:p>
        </p:txBody>
      </p:sp>
      <p:sp>
        <p:nvSpPr>
          <p:cNvPr id="10246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Fund Balancing	</a:t>
            </a:r>
          </a:p>
        </p:txBody>
      </p:sp>
      <p:sp>
        <p:nvSpPr>
          <p:cNvPr id="12291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480779-388A-4BC1-80D9-1EB881CA8C4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 smtClean="0"/>
          </a:p>
        </p:txBody>
      </p:sp>
      <p:sp>
        <p:nvSpPr>
          <p:cNvPr id="12293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12294" name="TextBox 8"/>
          <p:cNvSpPr txBox="1">
            <a:spLocks noChangeArrowheads="1"/>
          </p:cNvSpPr>
          <p:nvPr/>
        </p:nvSpPr>
        <p:spPr bwMode="auto">
          <a:xfrm>
            <a:off x="533400" y="5715000"/>
            <a:ext cx="586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Gill Sans MT" pitchFamily="34" charset="0"/>
              </a:rPr>
              <a:t>* </a:t>
            </a:r>
            <a:r>
              <a:rPr lang="en-US" sz="1600" dirty="0">
                <a:latin typeface="Gill Sans MT" pitchFamily="34" charset="0"/>
              </a:rPr>
              <a:t>Assumes prior year shortfall is addressed in the prior year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9600" y="1371600"/>
          <a:ext cx="7634934" cy="4267196"/>
        </p:xfrm>
        <a:graphic>
          <a:graphicData uri="http://schemas.openxmlformats.org/drawingml/2006/table">
            <a:tbl>
              <a:tblPr/>
              <a:tblGrid>
                <a:gridCol w="3128070"/>
                <a:gridCol w="1126716"/>
                <a:gridCol w="1126716"/>
                <a:gridCol w="1126716"/>
                <a:gridCol w="1126716"/>
              </a:tblGrid>
              <a:tr h="303715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 Millions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261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Adopted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Estimate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 Estimate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Estimate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Beginning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Unreserved Fund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$1.1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($3.8)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0.0*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0.0*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Revenues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$893.6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$891.8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$908.0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$942.7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Rainy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Day Fund Support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$11.3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$11.3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$904.8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$903.0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$908.0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$942.7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Expenditures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($905.6)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($905.6)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($964.2)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($995.4)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2010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Expenditure Risk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($5.3)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($905.6)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($910.9)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($964.2)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($995.4)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37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Ending Unreserved Fund Balance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$0.4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($11.7)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($56.1)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($52.6)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Drivers of the 2010 Shortfall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 $12 million dollar shortfall is projected for 2010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2009 ended with a negative balance of $4 million, driven largely by weakness in sales and B&amp;O taxes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2010 adopted budget assumed a 2010 beginning fund balance of over $1 million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Current projections indicate 2010 revenues will be $2.5 million less than forecast in the 2010 adopted budget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B&amp;O and sales tax estimates: -$3.4 million from Adopted Budget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On the expenditure side, there could be as much as $5 million in additional potential expenditure pressures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Seattle Center power outage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Increased jail costs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Potential relocation costs of neighborhood service centers with expiring leases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Increased unemployment costs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CE51C4B-0114-4792-8829-46CFCE4026A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dirty="0" smtClean="0"/>
          </a:p>
        </p:txBody>
      </p:sp>
      <p:sp>
        <p:nvSpPr>
          <p:cNvPr id="1331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2011 – 2012 Revenue Highlights 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Assuming total General Fund revenues for 2011 will grow by $16 million as compared to 2010,or 2%</a:t>
            </a:r>
          </a:p>
          <a:p>
            <a:pPr lvl="1" eaLnBrk="1" hangingPunct="1"/>
            <a:r>
              <a:rPr lang="en-US" dirty="0" smtClean="0"/>
              <a:t>Total resources available to support baseline expenditures are growing at an even more modest rate when considering that $11.3 million in Rainy Day Fund revenues that were used to support 2010 programs are no longer available</a:t>
            </a:r>
          </a:p>
          <a:p>
            <a:pPr lvl="1" eaLnBrk="1" hangingPunct="1"/>
            <a:r>
              <a:rPr lang="en-US" dirty="0" smtClean="0"/>
              <a:t>When factoring this into the equation, total resources available in 2011 to support the mix of 2010 services is only growing by $5 million or 0.5%</a:t>
            </a:r>
          </a:p>
          <a:p>
            <a:pPr eaLnBrk="1" hangingPunct="1"/>
            <a:r>
              <a:rPr lang="en-US" dirty="0" smtClean="0"/>
              <a:t>Revenues for 2012 are expected to grow by $35 million, or 4%, as compared to 2011</a:t>
            </a: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BD01C1-2C4E-4631-BC1F-62E75A784CD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dirty="0" smtClean="0"/>
          </a:p>
        </p:txBody>
      </p:sp>
      <p:sp>
        <p:nvSpPr>
          <p:cNvPr id="1434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2011 – 2012 Expenditure Drivers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Most 2010 expenditures were inflated using typical inflation drivers</a:t>
            </a:r>
          </a:p>
          <a:p>
            <a:pPr lvl="1" eaLnBrk="1" hangingPunct="1"/>
            <a:r>
              <a:rPr lang="en-US" dirty="0" smtClean="0"/>
              <a:t>COLA assumed at 2% for both 2011 and 2012 </a:t>
            </a:r>
          </a:p>
          <a:p>
            <a:pPr lvl="1" eaLnBrk="1" hangingPunct="1"/>
            <a:r>
              <a:rPr lang="en-US" dirty="0" smtClean="0"/>
              <a:t>Medical benefit costs assumed to grow at 7% in both 2011 and 2012</a:t>
            </a:r>
          </a:p>
          <a:p>
            <a:pPr lvl="1" eaLnBrk="1" hangingPunct="1"/>
            <a:r>
              <a:rPr lang="en-US" dirty="0" smtClean="0"/>
              <a:t>Most other accounts inflated by CPI: 1.8% in 2011 and 1.9% in 2012</a:t>
            </a:r>
          </a:p>
          <a:p>
            <a:pPr eaLnBrk="1" hangingPunct="1"/>
            <a:r>
              <a:rPr lang="en-US" dirty="0" smtClean="0"/>
              <a:t>Retirement contribution rate is assumed to increase to 9.03% in 2011 and 10.03% in 2012, adding $2.6 million and $5.2 million in costs in 2011 and 2012 respectively</a:t>
            </a:r>
          </a:p>
          <a:p>
            <a:pPr lvl="1" eaLnBrk="1" hangingPunct="1"/>
            <a:r>
              <a:rPr lang="en-US" dirty="0" smtClean="0"/>
              <a:t>In addition, contributions to the uniformed pensions expected to increase by $3 million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1C9786-6C26-43A2-A907-4AA72857B12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 smtClean="0"/>
          </a:p>
        </p:txBody>
      </p:sp>
      <p:sp>
        <p:nvSpPr>
          <p:cNvPr id="15366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2011 – 2012 Expenditure Drivers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77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One-time strategies used to balance the 2010 budget are not assumed to continue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No furloughs are assumed, furloughs saved $6.6 million in 2010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Rainy Day Fund support of General Fund used in 2009 ($8.9 million) and 2010 ($11.3 million) is not assumed for 2011/2012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US" dirty="0" smtClean="0"/>
              <a:t>Only $10.5 million remains today in the Rainy Day Fund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Parks use of fund balance and temporary closure savings not continued (saved $2.4 million in 2010)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Use of debt proceeds to pay debt service not assumed ($3.8 million used in 2010)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One week closure of the library restored: $650,000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Key Arena settlement funds are exhausted:  $1.4 million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 total, 2011 baseline expenditures are up $53 million, or 6%, as compared with our 2010 estimates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Approximately $29 million of this is the result of one-time strategies that were used to balance the 2010 budget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2012 baseline expenditures up by $31.2 million over 2011, or 3%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0F09F6-9570-4AFD-8C27-E002AC00584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dirty="0" smtClean="0"/>
          </a:p>
        </p:txBody>
      </p:sp>
      <p:sp>
        <p:nvSpPr>
          <p:cNvPr id="16390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Looming Budget Issues	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Baseline forecasts for 2011 – 2012 generally speaking do not factor in ‘looming’ budget issues</a:t>
            </a:r>
          </a:p>
          <a:p>
            <a:pPr lvl="1" eaLnBrk="1" hangingPunct="1"/>
            <a:r>
              <a:rPr lang="en-US" dirty="0" smtClean="0"/>
              <a:t>Increased maintenance needs at city facilities (Parks, Libraries, Seattle Center)</a:t>
            </a:r>
          </a:p>
          <a:p>
            <a:pPr lvl="1" eaLnBrk="1" hangingPunct="1"/>
            <a:r>
              <a:rPr lang="en-US" dirty="0" smtClean="0"/>
              <a:t>Costs for software system upgrades (Summit, MCIS, etc.)</a:t>
            </a:r>
          </a:p>
          <a:p>
            <a:pPr eaLnBrk="1" hangingPunct="1"/>
            <a:r>
              <a:rPr lang="en-US" dirty="0" smtClean="0"/>
              <a:t>These and other ‘looming’ issues will put additional pressures on the General Fund financial outlook for 2011 and beyond</a:t>
            </a:r>
          </a:p>
          <a:p>
            <a:pPr eaLnBrk="1" hangingPunct="1"/>
            <a:r>
              <a:rPr lang="en-US" dirty="0" smtClean="0"/>
              <a:t>The City Budget Office is in the process of compiling this information as part of on-going efforts to improve long-term financial planning and budget forecasting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D517A2C-0923-4B41-BAF1-36EDFC0A80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dirty="0" smtClean="0"/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Looking Ahead – Factors That Could Change Our Fiscal Outlook	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The City Budget Office is closely monitoring all aspects of the budget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Forecasted fiscal outlook could be adjusted as a result of a number of factors</a:t>
            </a:r>
          </a:p>
          <a:p>
            <a:pPr lvl="1" eaLnBrk="1" hangingPunct="1"/>
            <a:r>
              <a:rPr lang="en-US" dirty="0" smtClean="0"/>
              <a:t>Mid-year reductions</a:t>
            </a:r>
          </a:p>
          <a:p>
            <a:pPr lvl="1" eaLnBrk="1" hangingPunct="1"/>
            <a:r>
              <a:rPr lang="en-US" dirty="0" smtClean="0"/>
              <a:t>Ability to control supplemental expenditure requests</a:t>
            </a:r>
          </a:p>
          <a:p>
            <a:pPr lvl="1" eaLnBrk="1" hangingPunct="1"/>
            <a:r>
              <a:rPr lang="en-US" dirty="0" smtClean="0"/>
              <a:t>Additional </a:t>
            </a:r>
            <a:r>
              <a:rPr lang="en-US" dirty="0" smtClean="0"/>
              <a:t>underspend</a:t>
            </a:r>
            <a:r>
              <a:rPr lang="en-US" dirty="0" smtClean="0"/>
              <a:t> beyond mid-year reductions</a:t>
            </a:r>
          </a:p>
          <a:p>
            <a:pPr lvl="1" eaLnBrk="1" hangingPunct="1"/>
            <a:r>
              <a:rPr lang="en-US" dirty="0" smtClean="0"/>
              <a:t>Changes in revenues – particularly sales tax and B&amp;O tax</a:t>
            </a:r>
          </a:p>
          <a:p>
            <a:pPr lvl="1" eaLnBrk="1" hangingPunct="1"/>
            <a:r>
              <a:rPr lang="en-US" dirty="0" smtClean="0"/>
              <a:t>Inflation</a:t>
            </a:r>
          </a:p>
          <a:p>
            <a:pPr lvl="1" eaLnBrk="1" hangingPunct="1"/>
            <a:r>
              <a:rPr lang="en-US" dirty="0" smtClean="0"/>
              <a:t>Looming budget issues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6CFAC2A-9D5B-4757-B414-A08E2BD269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dirty="0" smtClean="0"/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Next Steps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Mid-year reductions – Departments are currently developing mid-year reduction scenarios.  We expect decisions on mid-year reductions in early June.</a:t>
            </a:r>
          </a:p>
          <a:p>
            <a:pPr eaLnBrk="1" hangingPunct="1"/>
            <a:r>
              <a:rPr lang="en-US" dirty="0" smtClean="0"/>
              <a:t>2011 – 2012 budget instructions provided to departments on April 27</a:t>
            </a:r>
          </a:p>
          <a:p>
            <a:pPr eaLnBrk="1" hangingPunct="1"/>
            <a:r>
              <a:rPr lang="en-US" dirty="0" smtClean="0"/>
              <a:t>Joint Council-Mayor budget outreach sessions are scheduled for April 28 and May 4</a:t>
            </a:r>
          </a:p>
          <a:p>
            <a:pPr eaLnBrk="1" hangingPunct="1"/>
            <a:r>
              <a:rPr lang="en-US" dirty="0" smtClean="0"/>
              <a:t>Department budget requests due to the City Budget Office on July 12</a:t>
            </a:r>
          </a:p>
          <a:p>
            <a:pPr eaLnBrk="1" hangingPunct="1"/>
            <a:r>
              <a:rPr lang="en-US" dirty="0" smtClean="0"/>
              <a:t>Mayor submits his proposed biennial budget on September 27</a:t>
            </a:r>
          </a:p>
          <a:p>
            <a:pPr eaLnBrk="1" hangingPunct="1"/>
            <a:endParaRPr lang="en-US" dirty="0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CFE2E7-3CDB-421C-BAA9-4D1F372F03A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dirty="0" smtClean="0"/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Reduction Allocations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Mayor is in the process of determining how to allocate 2011 reduction targets</a:t>
            </a:r>
          </a:p>
          <a:p>
            <a:pPr eaLnBrk="1" hangingPunct="1"/>
            <a:r>
              <a:rPr lang="en-US" dirty="0" smtClean="0"/>
              <a:t>Typically, reductions allocated to preserve funding for police, fire and human services, meaning larger reductions for other functions in City government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 3" pitchFamily="18" charset="2"/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352800"/>
            <a:ext cx="524033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Date Placeholder 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ED13C5-C12B-4D4F-9A55-BE5EAF16F6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dirty="0" smtClean="0"/>
          </a:p>
        </p:txBody>
      </p:sp>
      <p:sp>
        <p:nvSpPr>
          <p:cNvPr id="20487" name="Footer Placeholder 6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Other Funds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City’s General Fund is not the only fund facing financial challenges</a:t>
            </a:r>
          </a:p>
          <a:p>
            <a:pPr lvl="1" eaLnBrk="1" hangingPunct="1"/>
            <a:r>
              <a:rPr lang="en-US" dirty="0" smtClean="0"/>
              <a:t>Department of Planning &amp; Development</a:t>
            </a:r>
          </a:p>
          <a:p>
            <a:pPr lvl="1" eaLnBrk="1" hangingPunct="1"/>
            <a:r>
              <a:rPr lang="en-US" dirty="0" smtClean="0"/>
              <a:t>Seattle Department of Transportations</a:t>
            </a:r>
          </a:p>
          <a:p>
            <a:pPr lvl="1" eaLnBrk="1" hangingPunct="1"/>
            <a:r>
              <a:rPr lang="en-US" dirty="0" smtClean="0"/>
              <a:t>Seattle City Light</a:t>
            </a:r>
          </a:p>
          <a:p>
            <a:pPr lvl="1" eaLnBrk="1" hangingPunct="1"/>
            <a:r>
              <a:rPr lang="en-US" dirty="0" smtClean="0"/>
              <a:t>Seattle Public Utilities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dirty="0" smtClean="0"/>
              <a:t>City Budget Office is working closely with these departments to monitor and develop options for addressing these financial challenges, as well</a:t>
            </a:r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1509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D24B52-03D1-4723-8800-56D140720B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dirty="0" smtClean="0"/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Economic Forecast</a:t>
            </a:r>
          </a:p>
        </p:txBody>
      </p:sp>
      <p:sp>
        <p:nvSpPr>
          <p:cNvPr id="11267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4E8DF3-51EE-42FC-B883-B08AF8EFE64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/>
          </a:p>
        </p:txBody>
      </p:sp>
      <p:sp>
        <p:nvSpPr>
          <p:cNvPr id="11270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dirty="0" smtClean="0"/>
              <a:t>Presented by the Finance Division of the Department of Finance &amp; Administrative Services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Government Capital Outlook</a:t>
            </a:r>
          </a:p>
        </p:txBody>
      </p:sp>
      <p:sp>
        <p:nvSpPr>
          <p:cNvPr id="22531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0B0314-0C04-4781-896D-14FF597DE5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General Government Capital Program is supported by Real Estate Excise Tax (REET) revenues, which are significantly depressed from prior years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2010 REET revenue down 68% from peak in 2007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REET revenues projected to be at 2002-2003 levels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2010 beginning fund balances better than expected by $2.0 million across both REET-I and REET-II funds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Across both funds, 2010 revenue estimated to be $3.3 million better than assumed in the adopted budget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However planned REET-backed spending outpaces REET revenues in 2011 by $8.7 million, or 32%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Does not include items included in CIP with a funding source of ‘TBD’ – this list totals $67.6 million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Government Capital Outlook</a:t>
            </a:r>
          </a:p>
        </p:txBody>
      </p:sp>
      <p:sp>
        <p:nvSpPr>
          <p:cNvPr id="23555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3556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2355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484C8C-1973-4DCD-AC6D-C110340242D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28600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REET-1: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Majority – or 56% – of currently planned expenditures will be dedicated for debt service and is fixed over 2011-2012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Current projections indicate a shortfall of $1.4 million in 2011 and an additional $1.7 million in 2012 given currently planned spending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Additional pressure from unfunded needs of the fire levy in 2011 and 2012 will increase this shortfall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38200" y="3581400"/>
          <a:ext cx="7467600" cy="2440310"/>
        </p:xfrm>
        <a:graphic>
          <a:graphicData uri="http://schemas.openxmlformats.org/drawingml/2006/table">
            <a:tbl>
              <a:tblPr/>
              <a:tblGrid>
                <a:gridCol w="3304956"/>
                <a:gridCol w="1040661"/>
                <a:gridCol w="1040661"/>
                <a:gridCol w="1040661"/>
                <a:gridCol w="1040661"/>
              </a:tblGrid>
              <a:tr h="382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REET-I  ($ Millions)</a:t>
                      </a:r>
                    </a:p>
                  </a:txBody>
                  <a:tcPr marL="9335" marR="9335" marT="9335" marB="0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Adopted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Beginning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Unreserved Fund Balance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$2.7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$4.3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$3.4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0.0*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Revenue Total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$10.8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$12.5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$13.5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$14.5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Debt Service 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($8.7)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($8.8)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($10.3)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($9.0)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Capital Projects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($4.6)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($4.6)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($7.9)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($7.2)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Expenditure Total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($13.3)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($13.3)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($18.2)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($16.3)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Unreserved Ending Fund Balance</a:t>
                      </a:r>
                    </a:p>
                  </a:txBody>
                  <a:tcPr marL="9335" marR="9335" marT="9335" marB="0" anchor="b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$0.3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$3.4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($1.4)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($1.7)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616" name="TextBox 7"/>
          <p:cNvSpPr txBox="1">
            <a:spLocks noChangeArrowheads="1"/>
          </p:cNvSpPr>
          <p:nvPr/>
        </p:nvSpPr>
        <p:spPr bwMode="auto">
          <a:xfrm>
            <a:off x="838200" y="6019800"/>
            <a:ext cx="586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Gill Sans MT" pitchFamily="34" charset="0"/>
              </a:rPr>
              <a:t>* Assumes prior year shortfall is addressed in the prior year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General Government Capital Outlook</a:t>
            </a:r>
          </a:p>
        </p:txBody>
      </p:sp>
      <p:sp>
        <p:nvSpPr>
          <p:cNvPr id="24579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8D73B4-BEA3-4CCB-B047-58057D3068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362200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US" dirty="0" smtClean="0"/>
              <a:t>REET-II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Used to support Parks (not acquisition) and Transportation capital expenditures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 projected 2011 shortfall is $1.7 million and $0.2 million in 2012 given currently planned spending for REET-II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Less planned debt service – 25% of total planned expenditures – than REET-1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Nonetheless planned expenditures exceed revenues by nearly $4 million, or 30% of planned capital expenditures excluding debt service</a:t>
            </a:r>
            <a:endParaRPr lang="en-US" dirty="0"/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838200" y="6019800"/>
            <a:ext cx="5867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dirty="0">
                <a:latin typeface="Gill Sans MT" pitchFamily="34" charset="0"/>
              </a:rPr>
              <a:t>* Assumes prior year shortfall is addressed in the prior year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3429000"/>
          <a:ext cx="7467600" cy="2590803"/>
        </p:xfrm>
        <a:graphic>
          <a:graphicData uri="http://schemas.openxmlformats.org/drawingml/2006/table">
            <a:tbl>
              <a:tblPr/>
              <a:tblGrid>
                <a:gridCol w="3304956"/>
                <a:gridCol w="1040661"/>
                <a:gridCol w="1040661"/>
                <a:gridCol w="1040661"/>
                <a:gridCol w="1040661"/>
              </a:tblGrid>
              <a:tr h="50621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REET-II  ($ Millions)</a:t>
                      </a:r>
                    </a:p>
                  </a:txBody>
                  <a:tcPr marL="9335" marR="9335" marT="9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Adopted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Estimate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Beginning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Unreserved Fund Balance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$3.8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$4.3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$2.1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0.0*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Revenue Total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$10.8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$12.5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$13.5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$14.5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Debt Service 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($2.4)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($2.4)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($4.4)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($3.5)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Capital Projects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($12.2)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($12.2)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($12.9)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($11.3)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Expenditure Total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($14.6)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($14.6)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($17.3)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($14.7)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Unreserved Ending Fund Balance</a:t>
                      </a:r>
                    </a:p>
                  </a:txBody>
                  <a:tcPr marL="9335" marR="9335" marT="933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$0.0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$2.1 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($1.7)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($0.2)</a:t>
                      </a:r>
                    </a:p>
                  </a:txBody>
                  <a:tcPr marL="9335" marR="9335" marT="93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Guiding Budget Principles</a:t>
            </a:r>
          </a:p>
        </p:txBody>
      </p:sp>
      <p:sp>
        <p:nvSpPr>
          <p:cNvPr id="25603" name="Date Placeholder 2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47E2F6-C0C5-4786-84A2-11269C666B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One-time strategies previously used to temporarily address the budget shortfalls are largely exhausted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These strategies simply push the problem out to future years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Fund balances reduced or exhausted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Deferred expenditures cannot be deferred indefinitely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In order to put the City budget on stable financial footing for 2012 and beyond, emphasis will be placed on sustainable reductions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It is also critical that we begin addressing and developing plans to meet our long-term financial obligations including ‘looming’ budget issues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 smtClean="0"/>
              <a:t>Difficult operating and capital budget decisions lie ahead, but will put the City on a more sustainable path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Questions?</a:t>
            </a:r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April 19, 2010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FAA416-404A-4AE2-BB38-5372C2A5B79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dirty="0" smtClean="0"/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General Government Fiscal Update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23560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Current U.S. Economic Conditions</a:t>
            </a:r>
            <a:endParaRPr lang="en-US" sz="2800" dirty="0" smtClean="0"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The 2008-09 recession was the most severe downturn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since the 1930s.  It is most severe in terms of:</a:t>
            </a:r>
          </a:p>
          <a:p>
            <a:pPr marL="1376363" lvl="2" indent="-461963">
              <a:spcAft>
                <a:spcPts val="15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Length: at least 18 months </a:t>
            </a:r>
          </a:p>
          <a:p>
            <a:pPr marL="1376363" lvl="2" indent="-461963">
              <a:spcAft>
                <a:spcPts val="15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Decline in GDP: 3.8% (tied with 1957-58 recession)</a:t>
            </a:r>
          </a:p>
          <a:p>
            <a:pPr marL="1376363" lvl="2" indent="-461963">
              <a:spcAft>
                <a:spcPts val="18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Decline in employment: 6.1% (8.4 million jobs lost)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Household wealth declined by $17.5 trillion (26.6%)</a:t>
            </a:r>
          </a:p>
          <a:p>
            <a:pPr marL="742950" lvl="1" indent="-285750">
              <a:lnSpc>
                <a:spcPct val="5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Housing markets continue to struggle</a:t>
            </a:r>
          </a:p>
          <a:p>
            <a:pPr marL="1376363" lvl="2" indent="-461963">
              <a:lnSpc>
                <a:spcPct val="5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Foreclosures, homes “underwater”</a:t>
            </a:r>
          </a:p>
          <a:p>
            <a:pPr marL="742950" lvl="1" indent="-285750">
              <a:lnSpc>
                <a:spcPct val="5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Current recovery led by exports, business investment </a:t>
            </a:r>
          </a:p>
          <a:p>
            <a:pPr marL="742950" lvl="1" indent="-285750">
              <a:lnSpc>
                <a:spcPct val="5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None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	and federal stimulus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Employment has finally begun to grow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4499" y="1386837"/>
            <a:ext cx="5535001" cy="36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8229600" cy="5852160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U.S. Economic Forecast</a:t>
            </a:r>
          </a:p>
          <a:p>
            <a:pPr>
              <a:lnSpc>
                <a:spcPct val="30000"/>
              </a:lnSpc>
              <a:tabLst>
                <a:tab pos="292100" algn="l"/>
              </a:tabLst>
            </a:pPr>
            <a:endParaRPr lang="en-US" sz="2800" dirty="0" smtClean="0"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Recovery will be subdued by historical standards,</a:t>
            </a:r>
            <a:br>
              <a:rPr lang="en-US" sz="2400" dirty="0" smtClean="0">
                <a:latin typeface="Calibri" pitchFamily="34" charset="0"/>
              </a:rPr>
            </a:br>
            <a:r>
              <a:rPr lang="en-US" sz="2400" dirty="0" smtClean="0">
                <a:latin typeface="Calibri" pitchFamily="34" charset="0"/>
              </a:rPr>
              <a:t>with growth restrained by: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Slow recovery of employment</a:t>
            </a:r>
          </a:p>
          <a:p>
            <a:pPr marL="1376363" lvl="2" indent="-461963">
              <a:spcAft>
                <a:spcPts val="9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High consumer debt and loss of wealth, which will weigh 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>on household spending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Housing market problems</a:t>
            </a:r>
          </a:p>
          <a:p>
            <a:pPr marL="1376363" lvl="2" indent="-461963">
              <a:spcAft>
                <a:spcPts val="18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Commercial real estate market has further to fall</a:t>
            </a:r>
          </a:p>
          <a:p>
            <a:pPr marL="742950" lvl="1" indent="-285750">
              <a:spcAft>
                <a:spcPts val="1500"/>
              </a:spcAft>
              <a:buFontTx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Forecasts have become more optimistic in recent months</a:t>
            </a:r>
          </a:p>
          <a:p>
            <a:pPr marL="1376363" lvl="2" indent="-461963">
              <a:spcAft>
                <a:spcPts val="12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Risk of double-dip recession has lessened</a:t>
            </a:r>
          </a:p>
          <a:p>
            <a:pPr marL="1833563" lvl="3" indent="-461963">
              <a:spcAft>
                <a:spcPts val="12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Global Insight: 15% chance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8229600" cy="5623560"/>
          </a:xfrm>
        </p:spPr>
        <p:txBody>
          <a:bodyPr/>
          <a:lstStyle/>
          <a:p>
            <a:pPr>
              <a:spcAft>
                <a:spcPct val="40000"/>
              </a:spcAft>
              <a:tabLst>
                <a:tab pos="292100" algn="l"/>
              </a:tabLst>
            </a:pPr>
            <a:r>
              <a:rPr lang="en-US" sz="2800" b="1" dirty="0" smtClean="0">
                <a:latin typeface="Calibri" pitchFamily="34" charset="0"/>
              </a:rPr>
              <a:t>Current Puget Sound Economic Conditions</a:t>
            </a:r>
            <a:endParaRPr lang="en-US" sz="2800" dirty="0" smtClean="0">
              <a:latin typeface="Calibri" pitchFamily="34" charset="0"/>
            </a:endParaRP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Employment declined during the past decade</a:t>
            </a:r>
          </a:p>
          <a:p>
            <a:pPr marL="1376363" lvl="2" indent="-461963">
              <a:spcBef>
                <a:spcPts val="600"/>
              </a:spcBef>
              <a:spcAft>
                <a:spcPts val="6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From Jan 2000 – Jan 2010, Seattle metro area (King &amp; Snohomish Co.) lost 14,600 jobs (1.0%)</a:t>
            </a:r>
          </a:p>
          <a:p>
            <a:pPr marL="1376363" lvl="2" indent="-461963">
              <a:spcBef>
                <a:spcPts val="600"/>
              </a:spcBef>
              <a:spcAft>
                <a:spcPts val="6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Cause was two major recessions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Current recession locally has been comparable to U.S. </a:t>
            </a:r>
          </a:p>
          <a:p>
            <a:pPr marL="1376363" lvl="2" indent="-461963">
              <a:spcBef>
                <a:spcPts val="600"/>
              </a:spcBef>
              <a:spcAft>
                <a:spcPts val="6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Peak-to-trough loss of 119,000 jobs (8.0%)</a:t>
            </a:r>
          </a:p>
          <a:p>
            <a:pPr marL="1833563" lvl="3" indent="-461963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Compared to 6.1% nationally</a:t>
            </a:r>
          </a:p>
          <a:p>
            <a:pPr marL="1833563" lvl="3" indent="-461963">
              <a:spcBef>
                <a:spcPts val="600"/>
              </a:spcBef>
              <a:spcAft>
                <a:spcPts val="600"/>
              </a:spcAft>
              <a:buFont typeface="Courier New" pitchFamily="49" charset="0"/>
              <a:buChar char="o"/>
              <a:tabLst>
                <a:tab pos="292100" algn="l"/>
              </a:tabLst>
            </a:pPr>
            <a:r>
              <a:rPr lang="en-US" sz="2000" dirty="0" smtClean="0">
                <a:latin typeface="Calibri" pitchFamily="34" charset="0"/>
              </a:rPr>
              <a:t>Construction and finance saw bigger declines here</a:t>
            </a:r>
          </a:p>
          <a:p>
            <a:pPr marL="1376363" lvl="2" indent="-461963">
              <a:spcBef>
                <a:spcPts val="600"/>
              </a:spcBef>
              <a:spcAft>
                <a:spcPts val="600"/>
              </a:spcAft>
              <a:buFont typeface="Arial" charset="0"/>
              <a:buChar char="–"/>
              <a:tabLst>
                <a:tab pos="292100" algn="l"/>
              </a:tabLst>
            </a:pPr>
            <a:r>
              <a:rPr lang="en-US" dirty="0" smtClean="0">
                <a:latin typeface="Calibri" pitchFamily="34" charset="0"/>
              </a:rPr>
              <a:t>Blue collar industries have been hardest hit</a:t>
            </a:r>
          </a:p>
          <a:p>
            <a:pPr marL="742950" lvl="1" indent="-28575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tabLst>
                <a:tab pos="292100" algn="l"/>
              </a:tabLst>
            </a:pPr>
            <a:r>
              <a:rPr lang="en-US" sz="2400" dirty="0" smtClean="0">
                <a:latin typeface="Calibri" pitchFamily="34" charset="0"/>
              </a:rPr>
              <a:t>Construction has been hammered by housing bubble &amp; recession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1999" y="1385562"/>
            <a:ext cx="6120001" cy="369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April 19,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General Government Fiscal Update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F61870-8B56-4865-96D6-9A4A6BB8F65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999" y="1426212"/>
            <a:ext cx="5760001" cy="35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1222</TotalTime>
  <Words>2322</Words>
  <Application>Microsoft Office PowerPoint</Application>
  <PresentationFormat>On-screen Show (4:3)</PresentationFormat>
  <Paragraphs>427</Paragraphs>
  <Slides>34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Bookman Old Style</vt:lpstr>
      <vt:lpstr>Gill Sans MT</vt:lpstr>
      <vt:lpstr>Wingdings 3</vt:lpstr>
      <vt:lpstr>Wingdings</vt:lpstr>
      <vt:lpstr>Calibri</vt:lpstr>
      <vt:lpstr>Origin</vt:lpstr>
      <vt:lpstr>City of Seattle  2010 – 2012 General Government  Fiscal Update</vt:lpstr>
      <vt:lpstr>Overview</vt:lpstr>
      <vt:lpstr>Economic Forecast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General Fund Balancing </vt:lpstr>
      <vt:lpstr>Drivers of the 2010 Shortfall</vt:lpstr>
      <vt:lpstr>2011 – 2012 Revenue Highlights </vt:lpstr>
      <vt:lpstr>2011 – 2012 Expenditure Drivers</vt:lpstr>
      <vt:lpstr>2011 – 2012 Expenditure Drivers</vt:lpstr>
      <vt:lpstr>Looming Budget Issues </vt:lpstr>
      <vt:lpstr>Looking Ahead – Factors That Could Change Our Fiscal Outlook </vt:lpstr>
      <vt:lpstr>Next Steps</vt:lpstr>
      <vt:lpstr>Reduction Allocations</vt:lpstr>
      <vt:lpstr>Other Funds</vt:lpstr>
      <vt:lpstr>General Government Capital Outlook</vt:lpstr>
      <vt:lpstr>General Government Capital Outlook</vt:lpstr>
      <vt:lpstr>General Government Capital Outlook</vt:lpstr>
      <vt:lpstr>Guiding Budget Principles</vt:lpstr>
      <vt:lpstr>Questions?</vt:lpstr>
    </vt:vector>
  </TitlesOfParts>
  <Company>Beth Goldberg Fan Club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– 2012  General Government Fiscal Update</dc:title>
  <dc:creator>Rick Bawaan</dc:creator>
  <cp:lastModifiedBy>Administrator</cp:lastModifiedBy>
  <cp:revision>71</cp:revision>
  <dcterms:created xsi:type="dcterms:W3CDTF">2010-04-19T02:53:56Z</dcterms:created>
  <dcterms:modified xsi:type="dcterms:W3CDTF">2010-04-19T15:36:56Z</dcterms:modified>
</cp:coreProperties>
</file>